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3" r:id="rId7"/>
    <p:sldId id="264" r:id="rId8"/>
    <p:sldId id="265" r:id="rId9"/>
    <p:sldId id="266" r:id="rId10"/>
    <p:sldId id="267" r:id="rId11"/>
    <p:sldId id="268" r:id="rId12"/>
    <p:sldId id="269" r:id="rId13"/>
    <p:sldId id="270" r:id="rId14"/>
    <p:sldId id="271" r:id="rId15"/>
  </p:sldIdLst>
  <p:sldSz cx="7559675" cy="1069181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16"/>
    <p:penClr>
      <a:srgbClr val="FF0000"/>
    </p:penClr>
  </p:showPr>
  <p:clrMru>
    <a:srgbClr val="99D4FD"/>
    <a:srgbClr val="58585B"/>
    <a:srgbClr val="CF0A2C"/>
    <a:srgbClr val="2E2E9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horzBarState="maximized">
    <p:restoredLeft sz="16091" autoAdjust="0"/>
    <p:restoredTop sz="94660"/>
  </p:normalViewPr>
  <p:slideViewPr>
    <p:cSldViewPr snapToGrid="0">
      <p:cViewPr varScale="1">
        <p:scale>
          <a:sx n="50" d="100"/>
          <a:sy n="50" d="100"/>
        </p:scale>
        <p:origin x="-1842" y="-90"/>
      </p:cViewPr>
      <p:guideLst>
        <p:guide orient="horz" pos="3367"/>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tr-TR" smtClean="0"/>
              <a:t>Asıl başlık stili için tıklatın</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1767740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3486779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766954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3686358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tr-TR" smtClean="0"/>
              <a:t>Asıl başlık stili için tıklatın</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2682271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1090332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tr-TR" smtClean="0"/>
              <a:t>Asıl metin stillerini düzenlemek için tıklatın</a:t>
            </a:r>
          </a:p>
        </p:txBody>
      </p:sp>
      <p:sp>
        <p:nvSpPr>
          <p:cNvPr id="4" name="Content Placeholder 3"/>
          <p:cNvSpPr>
            <a:spLocks noGrp="1"/>
          </p:cNvSpPr>
          <p:nvPr>
            <p:ph sz="half" idx="2"/>
          </p:nvPr>
        </p:nvSpPr>
        <p:spPr>
          <a:xfrm>
            <a:off x="520713" y="3905482"/>
            <a:ext cx="3198096" cy="57443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tr-TR" smtClean="0"/>
              <a:t>Asıl metin stillerini düzenlemek için tıklatın</a:t>
            </a:r>
          </a:p>
        </p:txBody>
      </p:sp>
      <p:sp>
        <p:nvSpPr>
          <p:cNvPr id="6" name="Content Placeholder 5"/>
          <p:cNvSpPr>
            <a:spLocks noGrp="1"/>
          </p:cNvSpPr>
          <p:nvPr>
            <p:ph sz="quarter" idx="4"/>
          </p:nvPr>
        </p:nvSpPr>
        <p:spPr>
          <a:xfrm>
            <a:off x="3827086" y="3905482"/>
            <a:ext cx="3213847" cy="57443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334721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1884162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2867834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tr-TR" smtClean="0"/>
              <a:t>Asıl başlık stili için tıklatın</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426754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BD91940-C44E-4A26-B6C4-9ECC5F852175}" type="datetimeFigureOut">
              <a:rPr lang="tr-TR" smtClean="0"/>
              <a:pPr/>
              <a:t>09.12.2017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513930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DBD91940-C44E-4A26-B6C4-9ECC5F852175}" type="datetimeFigureOut">
              <a:rPr lang="tr-TR" smtClean="0"/>
              <a:pPr/>
              <a:t>09.12.2017</a:t>
            </a:fld>
            <a:endParaRPr lang="tr-TR"/>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74E5AF4C-092C-4264-B4EA-03AF6AEB47B5}" type="slidenum">
              <a:rPr lang="tr-TR" smtClean="0"/>
              <a:pPr/>
              <a:t>‹#›</a:t>
            </a:fld>
            <a:endParaRPr lang="tr-TR"/>
          </a:p>
        </p:txBody>
      </p:sp>
    </p:spTree>
    <p:extLst>
      <p:ext uri="{BB962C8B-B14F-4D97-AF65-F5344CB8AC3E}">
        <p14:creationId xmlns="" xmlns:p14="http://schemas.microsoft.com/office/powerpoint/2010/main" val="33141790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12.png"/><Relationship Id="rId2"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3.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7.png"/><Relationship Id="rId4" Type="http://schemas.openxmlformats.org/officeDocument/2006/relationships/image" Target="../media/image40.jpeg"/></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3.png"/><Relationship Id="rId7" Type="http://schemas.openxmlformats.org/officeDocument/2006/relationships/image" Target="../media/image45.jpeg"/><Relationship Id="rId2" Type="http://schemas.openxmlformats.org/officeDocument/2006/relationships/image" Target="../media/image42.jpeg"/><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3.png"/><Relationship Id="rId10" Type="http://schemas.openxmlformats.org/officeDocument/2006/relationships/image" Target="../media/image7.png"/><Relationship Id="rId4" Type="http://schemas.openxmlformats.org/officeDocument/2006/relationships/image" Target="../media/image12.png"/><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Metin kutusu 4"/>
          <p:cNvSpPr txBox="1"/>
          <p:nvPr/>
        </p:nvSpPr>
        <p:spPr>
          <a:xfrm>
            <a:off x="2085946" y="1758950"/>
            <a:ext cx="5187639" cy="646331"/>
          </a:xfrm>
          <a:prstGeom prst="rect">
            <a:avLst/>
          </a:prstGeom>
          <a:noFill/>
        </p:spPr>
        <p:txBody>
          <a:bodyPr wrap="none" rtlCol="0">
            <a:spAutoFit/>
          </a:bodyPr>
          <a:lstStyle/>
          <a:p>
            <a:r>
              <a:rPr lang="tr-TR" sz="3600" b="1" dirty="0" smtClean="0">
                <a:solidFill>
                  <a:schemeClr val="tx1">
                    <a:lumMod val="75000"/>
                    <a:lumOff val="25000"/>
                  </a:schemeClr>
                </a:solidFill>
                <a:latin typeface="Verdana" pitchFamily="34" charset="0"/>
                <a:ea typeface="Verdana" pitchFamily="34" charset="0"/>
                <a:cs typeface="Verdana" pitchFamily="34" charset="0"/>
              </a:rPr>
              <a:t>İBRAHİM GEMİKÖZ</a:t>
            </a:r>
            <a:endParaRPr lang="tr-TR" sz="3600" b="1" dirty="0">
              <a:solidFill>
                <a:schemeClr val="tx1">
                  <a:lumMod val="75000"/>
                  <a:lumOff val="25000"/>
                </a:schemeClr>
              </a:solidFill>
              <a:latin typeface="Verdana" pitchFamily="34" charset="0"/>
              <a:ea typeface="Verdana" pitchFamily="34" charset="0"/>
              <a:cs typeface="Verdana" pitchFamily="34" charset="0"/>
            </a:endParaRPr>
          </a:p>
        </p:txBody>
      </p:sp>
      <p:sp>
        <p:nvSpPr>
          <p:cNvPr id="19" name="Metin kutusu 5"/>
          <p:cNvSpPr txBox="1"/>
          <p:nvPr/>
        </p:nvSpPr>
        <p:spPr>
          <a:xfrm>
            <a:off x="3509290" y="1230610"/>
            <a:ext cx="1426994" cy="523220"/>
          </a:xfrm>
          <a:prstGeom prst="rect">
            <a:avLst/>
          </a:prstGeom>
          <a:noFill/>
        </p:spPr>
        <p:txBody>
          <a:bodyPr wrap="none" rtlCol="0">
            <a:spAutoFit/>
          </a:bodyPr>
          <a:lstStyle/>
          <a:p>
            <a:r>
              <a:rPr lang="tr-TR" sz="2800" b="1" dirty="0" smtClean="0">
                <a:solidFill>
                  <a:schemeClr val="accent5">
                    <a:lumMod val="75000"/>
                  </a:schemeClr>
                </a:solidFill>
                <a:latin typeface="Verdana" pitchFamily="34" charset="0"/>
                <a:ea typeface="Verdana" pitchFamily="34" charset="0"/>
                <a:cs typeface="Verdana" pitchFamily="34" charset="0"/>
              </a:rPr>
              <a:t>Cadde</a:t>
            </a:r>
            <a:endParaRPr lang="tr-TR" sz="2800" b="1" dirty="0">
              <a:solidFill>
                <a:schemeClr val="accent5">
                  <a:lumMod val="75000"/>
                </a:schemeClr>
              </a:solidFill>
              <a:latin typeface="Verdana" pitchFamily="34" charset="0"/>
              <a:ea typeface="Verdana" pitchFamily="34" charset="0"/>
              <a:cs typeface="Verdana" pitchFamily="34" charset="0"/>
            </a:endParaRPr>
          </a:p>
        </p:txBody>
      </p:sp>
      <p:pic>
        <p:nvPicPr>
          <p:cNvPr id="20" name="Resim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334274" y="2794825"/>
            <a:ext cx="228075" cy="238212"/>
          </a:xfrm>
          <a:prstGeom prst="rect">
            <a:avLst/>
          </a:prstGeom>
        </p:spPr>
      </p:pic>
      <p:sp>
        <p:nvSpPr>
          <p:cNvPr id="21" name="Metin kutusu 10"/>
          <p:cNvSpPr txBox="1"/>
          <p:nvPr/>
        </p:nvSpPr>
        <p:spPr>
          <a:xfrm>
            <a:off x="3618564" y="2714571"/>
            <a:ext cx="2981907" cy="492443"/>
          </a:xfrm>
          <a:prstGeom prst="rect">
            <a:avLst/>
          </a:prstGeom>
          <a:noFill/>
        </p:spPr>
        <p:txBody>
          <a:bodyPr wrap="none" rtlCol="0">
            <a:spAutoFit/>
          </a:bodyPr>
          <a:lstStyle/>
          <a:p>
            <a:r>
              <a:rPr lang="tr-TR" sz="2600" b="1" dirty="0" smtClean="0">
                <a:solidFill>
                  <a:schemeClr val="tx1">
                    <a:lumMod val="75000"/>
                    <a:lumOff val="25000"/>
                  </a:schemeClr>
                </a:solidFill>
                <a:latin typeface="+mj-lt"/>
              </a:rPr>
              <a:t>+90 532 224 88 80</a:t>
            </a:r>
            <a:endParaRPr lang="tr-TR" sz="2600" b="1" dirty="0">
              <a:solidFill>
                <a:schemeClr val="tx1">
                  <a:lumMod val="75000"/>
                  <a:lumOff val="25000"/>
                </a:schemeClr>
              </a:solidFill>
              <a:latin typeface="Calibri" panose="020F0502020204030204" pitchFamily="34" charset="0"/>
            </a:endParaRPr>
          </a:p>
        </p:txBody>
      </p:sp>
      <p:sp>
        <p:nvSpPr>
          <p:cNvPr id="22" name="Metin kutusu 11"/>
          <p:cNvSpPr txBox="1"/>
          <p:nvPr/>
        </p:nvSpPr>
        <p:spPr>
          <a:xfrm>
            <a:off x="2109652" y="2344267"/>
            <a:ext cx="4302781" cy="369332"/>
          </a:xfrm>
          <a:prstGeom prst="rect">
            <a:avLst/>
          </a:prstGeom>
          <a:noFill/>
        </p:spPr>
        <p:txBody>
          <a:bodyPr wrap="none" rtlCol="0">
            <a:spAutoFit/>
          </a:bodyPr>
          <a:lstStyle/>
          <a:p>
            <a:r>
              <a:rPr lang="tr-TR" b="1" dirty="0" smtClean="0">
                <a:latin typeface="Verdana" pitchFamily="34" charset="0"/>
                <a:ea typeface="Verdana" pitchFamily="34" charset="0"/>
                <a:cs typeface="Verdana" pitchFamily="34" charset="0"/>
              </a:rPr>
              <a:t>Gayrimenkul Yatırım Danışmanı</a:t>
            </a:r>
            <a:endParaRPr lang="tr-TR" b="1" dirty="0">
              <a:latin typeface="Verdana" pitchFamily="34" charset="0"/>
              <a:ea typeface="Verdana" pitchFamily="34" charset="0"/>
              <a:cs typeface="Verdana" pitchFamily="34" charset="0"/>
            </a:endParaRPr>
          </a:p>
        </p:txBody>
      </p:sp>
      <p:sp>
        <p:nvSpPr>
          <p:cNvPr id="23" name="Dikdörtgen 15"/>
          <p:cNvSpPr/>
          <p:nvPr/>
        </p:nvSpPr>
        <p:spPr>
          <a:xfrm>
            <a:off x="320675" y="323056"/>
            <a:ext cx="6918325" cy="100457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4" name="Picture 3" descr="C:\Users\ibrahim\Desktop\resim\remax.jpg"/>
          <p:cNvPicPr>
            <a:picLocks noChangeAspect="1" noChangeArrowheads="1"/>
          </p:cNvPicPr>
          <p:nvPr/>
        </p:nvPicPr>
        <p:blipFill>
          <a:blip r:embed="rId4" cstate="print"/>
          <a:srcRect/>
          <a:stretch>
            <a:fillRect/>
          </a:stretch>
        </p:blipFill>
        <p:spPr bwMode="auto">
          <a:xfrm>
            <a:off x="1312863" y="1192212"/>
            <a:ext cx="2211388" cy="418954"/>
          </a:xfrm>
          <a:prstGeom prst="rect">
            <a:avLst/>
          </a:prstGeom>
          <a:noFill/>
        </p:spPr>
      </p:pic>
      <p:pic>
        <p:nvPicPr>
          <p:cNvPr id="25" name="Picture 2" descr="C:\Users\ibrahim\Desktop\resim\daire1.png"/>
          <p:cNvPicPr>
            <a:picLocks noChangeAspect="1" noChangeArrowheads="1"/>
          </p:cNvPicPr>
          <p:nvPr/>
        </p:nvPicPr>
        <p:blipFill>
          <a:blip r:embed="rId5"/>
          <a:srcRect/>
          <a:stretch>
            <a:fillRect/>
          </a:stretch>
        </p:blipFill>
        <p:spPr bwMode="auto">
          <a:xfrm>
            <a:off x="476250" y="509835"/>
            <a:ext cx="904875" cy="823665"/>
          </a:xfrm>
          <a:prstGeom prst="rect">
            <a:avLst/>
          </a:prstGeom>
          <a:noFill/>
        </p:spPr>
      </p:pic>
      <p:pic>
        <p:nvPicPr>
          <p:cNvPr id="26" name="Picture 3" descr="C:\Users\ibrahim\Desktop\resim\logopng.png"/>
          <p:cNvPicPr>
            <a:picLocks noChangeAspect="1" noChangeArrowheads="1"/>
          </p:cNvPicPr>
          <p:nvPr/>
        </p:nvPicPr>
        <p:blipFill>
          <a:blip r:embed="rId6"/>
          <a:srcRect/>
          <a:stretch>
            <a:fillRect/>
          </a:stretch>
        </p:blipFill>
        <p:spPr bwMode="auto">
          <a:xfrm>
            <a:off x="388938" y="409576"/>
            <a:ext cx="1116012" cy="1266948"/>
          </a:xfrm>
          <a:prstGeom prst="rect">
            <a:avLst/>
          </a:prstGeom>
          <a:noFill/>
        </p:spPr>
      </p:pic>
      <p:sp>
        <p:nvSpPr>
          <p:cNvPr id="27" name="Dikdörtgen 21"/>
          <p:cNvSpPr/>
          <p:nvPr/>
        </p:nvSpPr>
        <p:spPr>
          <a:xfrm>
            <a:off x="457200" y="8896350"/>
            <a:ext cx="6553200" cy="762000"/>
          </a:xfrm>
          <a:prstGeom prst="rect">
            <a:avLst/>
          </a:prstGeom>
          <a:solidFill>
            <a:schemeClr val="bg1">
              <a:alpha val="70000"/>
            </a:schemeClr>
          </a:solidFill>
          <a:ln>
            <a:noFill/>
          </a:ln>
          <a:effectLst>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Dikdörtgen 28"/>
          <p:cNvSpPr/>
          <p:nvPr/>
        </p:nvSpPr>
        <p:spPr>
          <a:xfrm>
            <a:off x="342900" y="8848983"/>
            <a:ext cx="6800850" cy="830997"/>
          </a:xfrm>
          <a:prstGeom prst="rect">
            <a:avLst/>
          </a:prstGeom>
        </p:spPr>
        <p:txBody>
          <a:bodyPr wrap="square">
            <a:spAutoFit/>
          </a:bodyPr>
          <a:lstStyle/>
          <a:p>
            <a:pPr algn="ctr"/>
            <a:r>
              <a:rPr lang="tr-TR" sz="2400" b="1" dirty="0" smtClean="0">
                <a:solidFill>
                  <a:srgbClr val="C00000"/>
                </a:solidFill>
                <a:latin typeface="Verdana" pitchFamily="34" charset="0"/>
                <a:ea typeface="Verdana" pitchFamily="34" charset="0"/>
                <a:cs typeface="Verdana" pitchFamily="34" charset="0"/>
              </a:rPr>
              <a:t>DOĞRU ÇÖZÜM, HIZLI SONUÇ İÇİN!!! BENİ ARAYABİLİRSİNİZ.</a:t>
            </a:r>
            <a:endParaRPr lang="tr-TR" sz="2400" b="1" dirty="0">
              <a:solidFill>
                <a:srgbClr val="C00000"/>
              </a:solidFill>
              <a:latin typeface="Verdana" pitchFamily="34" charset="0"/>
              <a:ea typeface="Verdana" pitchFamily="34" charset="0"/>
              <a:cs typeface="Verdana" pitchFamily="34" charset="0"/>
            </a:endParaRPr>
          </a:p>
        </p:txBody>
      </p:sp>
      <p:sp>
        <p:nvSpPr>
          <p:cNvPr id="31" name="Metin kutusu 9"/>
          <p:cNvSpPr txBox="1"/>
          <p:nvPr/>
        </p:nvSpPr>
        <p:spPr>
          <a:xfrm>
            <a:off x="3295650" y="3086100"/>
            <a:ext cx="3254375" cy="307777"/>
          </a:xfrm>
          <a:prstGeom prst="rect">
            <a:avLst/>
          </a:prstGeom>
          <a:noFill/>
        </p:spPr>
        <p:txBody>
          <a:bodyPr wrap="square" rtlCol="0">
            <a:spAutoFit/>
          </a:bodyPr>
          <a:lstStyle/>
          <a:p>
            <a:pPr algn="r"/>
            <a:r>
              <a:rPr lang="tr-TR" sz="1400" b="1" dirty="0" err="1" smtClean="0">
                <a:latin typeface="Verdana" pitchFamily="34" charset="0"/>
                <a:ea typeface="Verdana" pitchFamily="34" charset="0"/>
                <a:cs typeface="Verdana" pitchFamily="34" charset="0"/>
              </a:rPr>
              <a:t>ibrahim</a:t>
            </a:r>
            <a:r>
              <a:rPr lang="tr-TR" sz="1400" b="1" dirty="0" smtClean="0">
                <a:latin typeface="Verdana" pitchFamily="34" charset="0"/>
                <a:ea typeface="Verdana" pitchFamily="34" charset="0"/>
                <a:cs typeface="Verdana" pitchFamily="34" charset="0"/>
              </a:rPr>
              <a:t>@</a:t>
            </a:r>
            <a:r>
              <a:rPr lang="tr-TR" sz="1400" b="1" dirty="0" err="1" smtClean="0">
                <a:latin typeface="Verdana" pitchFamily="34" charset="0"/>
                <a:ea typeface="Verdana" pitchFamily="34" charset="0"/>
                <a:cs typeface="Verdana" pitchFamily="34" charset="0"/>
              </a:rPr>
              <a:t>remax</a:t>
            </a:r>
            <a:r>
              <a:rPr lang="tr-TR" sz="1400" b="1" dirty="0" smtClean="0">
                <a:latin typeface="Verdana" pitchFamily="34" charset="0"/>
                <a:ea typeface="Verdana" pitchFamily="34" charset="0"/>
                <a:cs typeface="Verdana" pitchFamily="34" charset="0"/>
              </a:rPr>
              <a:t>-cadde-</a:t>
            </a:r>
            <a:r>
              <a:rPr lang="tr-TR" sz="1400" b="1" dirty="0" err="1" smtClean="0">
                <a:latin typeface="Verdana" pitchFamily="34" charset="0"/>
                <a:ea typeface="Verdana" pitchFamily="34" charset="0"/>
                <a:cs typeface="Verdana" pitchFamily="34" charset="0"/>
              </a:rPr>
              <a:t>ist.com</a:t>
            </a:r>
            <a:endParaRPr lang="tr-TR" sz="1400" b="1" dirty="0">
              <a:latin typeface="Verdana" pitchFamily="34" charset="0"/>
              <a:ea typeface="Verdana" pitchFamily="34" charset="0"/>
              <a:cs typeface="Verdana" pitchFamily="34" charset="0"/>
            </a:endParaRPr>
          </a:p>
        </p:txBody>
      </p:sp>
      <p:pic>
        <p:nvPicPr>
          <p:cNvPr id="37" name="Picture 2" descr="C:\Users\ibrahim\Desktop\resim\3.jpg"/>
          <p:cNvPicPr>
            <a:picLocks noChangeAspect="1" noChangeArrowheads="1"/>
          </p:cNvPicPr>
          <p:nvPr/>
        </p:nvPicPr>
        <p:blipFill>
          <a:blip r:embed="rId7"/>
          <a:srcRect/>
          <a:stretch>
            <a:fillRect/>
          </a:stretch>
        </p:blipFill>
        <p:spPr bwMode="auto">
          <a:xfrm>
            <a:off x="368750" y="4959696"/>
            <a:ext cx="6787254" cy="3898554"/>
          </a:xfrm>
          <a:prstGeom prst="rect">
            <a:avLst/>
          </a:prstGeom>
          <a:noFill/>
        </p:spPr>
      </p:pic>
      <p:sp>
        <p:nvSpPr>
          <p:cNvPr id="38" name="Dikdörtgen 16"/>
          <p:cNvSpPr/>
          <p:nvPr/>
        </p:nvSpPr>
        <p:spPr>
          <a:xfrm>
            <a:off x="381000" y="10039350"/>
            <a:ext cx="6838950" cy="266700"/>
          </a:xfrm>
          <a:prstGeom prst="rect">
            <a:avLst/>
          </a:prstGeom>
          <a:solidFill>
            <a:schemeClr val="bg1">
              <a:alpha val="70000"/>
            </a:schemeClr>
          </a:solidFill>
          <a:ln>
            <a:noFill/>
          </a:ln>
          <a:effectLst>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23"/>
          <p:cNvSpPr>
            <a:spLocks noChangeArrowheads="1"/>
          </p:cNvSpPr>
          <p:nvPr/>
        </p:nvSpPr>
        <p:spPr bwMode="auto">
          <a:xfrm>
            <a:off x="381001" y="10052051"/>
            <a:ext cx="6819900" cy="229294"/>
          </a:xfrm>
          <a:prstGeom prst="rect">
            <a:avLst/>
          </a:prstGeom>
          <a:solidFill>
            <a:srgbClr val="000099"/>
          </a:solidFill>
          <a:ln w="9525">
            <a:noFill/>
            <a:miter lim="800000"/>
            <a:headEnd/>
            <a:tailEnd/>
          </a:ln>
        </p:spPr>
        <p:txBody>
          <a:bodyPr wrap="square" anchor="ctr">
            <a:spAutoFit/>
          </a:bodyPr>
          <a:lstStyle/>
          <a:p>
            <a:r>
              <a:rPr lang="tr-TR" sz="890" b="1" i="1" dirty="0" err="1" smtClean="0">
                <a:solidFill>
                  <a:schemeClr val="bg1"/>
                </a:solidFill>
                <a:latin typeface="Verdana" pitchFamily="34" charset="0"/>
                <a:ea typeface="Verdana" pitchFamily="34" charset="0"/>
                <a:cs typeface="Verdana" pitchFamily="34" charset="0"/>
              </a:rPr>
              <a:t>Abc</a:t>
            </a:r>
            <a:r>
              <a:rPr lang="tr-TR" sz="890" b="1" i="1" dirty="0" smtClean="0">
                <a:solidFill>
                  <a:schemeClr val="bg1"/>
                </a:solidFill>
                <a:latin typeface="Verdana" pitchFamily="34" charset="0"/>
                <a:ea typeface="Verdana" pitchFamily="34" charset="0"/>
                <a:cs typeface="Verdana" pitchFamily="34" charset="0"/>
              </a:rPr>
              <a:t> Gayrimenkul </a:t>
            </a:r>
            <a:r>
              <a:rPr lang="tr-TR" sz="890" b="1" i="1" dirty="0">
                <a:solidFill>
                  <a:schemeClr val="bg1"/>
                </a:solidFill>
                <a:latin typeface="Verdana" pitchFamily="34" charset="0"/>
                <a:ea typeface="Verdana" pitchFamily="34" charset="0"/>
                <a:cs typeface="Verdana" pitchFamily="34" charset="0"/>
              </a:rPr>
              <a:t>Danışmanlık Ltd. Şti.</a:t>
            </a:r>
            <a:r>
              <a:rPr lang="tr-TR" sz="890" i="1" dirty="0">
                <a:solidFill>
                  <a:schemeClr val="bg1"/>
                </a:solidFill>
                <a:latin typeface="Verdana" pitchFamily="34" charset="0"/>
                <a:ea typeface="Verdana" pitchFamily="34" charset="0"/>
                <a:cs typeface="Verdana" pitchFamily="34" charset="0"/>
              </a:rPr>
              <a:t> </a:t>
            </a:r>
            <a:r>
              <a:rPr lang="tr-TR" sz="890" i="1" dirty="0" smtClean="0">
                <a:solidFill>
                  <a:schemeClr val="bg1"/>
                </a:solidFill>
                <a:latin typeface="Verdana" pitchFamily="34" charset="0"/>
                <a:ea typeface="Verdana" pitchFamily="34" charset="0"/>
                <a:cs typeface="Verdana" pitchFamily="34" charset="0"/>
              </a:rPr>
              <a:t>Bağdat Caddesi Santral Apt. No:292/2 Caddebostan </a:t>
            </a:r>
            <a:r>
              <a:rPr lang="tr-TR" sz="890" i="1" dirty="0">
                <a:solidFill>
                  <a:schemeClr val="bg1"/>
                </a:solidFill>
                <a:latin typeface="Verdana" pitchFamily="34" charset="0"/>
                <a:ea typeface="Verdana" pitchFamily="34" charset="0"/>
                <a:cs typeface="Verdana" pitchFamily="34" charset="0"/>
              </a:rPr>
              <a:t>Tel: </a:t>
            </a:r>
            <a:r>
              <a:rPr lang="tr-TR" sz="890" i="1" dirty="0" smtClean="0">
                <a:solidFill>
                  <a:schemeClr val="bg1"/>
                </a:solidFill>
                <a:latin typeface="Verdana" pitchFamily="34" charset="0"/>
                <a:ea typeface="Verdana" pitchFamily="34" charset="0"/>
                <a:cs typeface="Verdana" pitchFamily="34" charset="0"/>
              </a:rPr>
              <a:t>0216 355 70 60</a:t>
            </a:r>
            <a:endParaRPr lang="tr-TR" sz="890" i="1" dirty="0">
              <a:solidFill>
                <a:schemeClr val="bg1"/>
              </a:solidFill>
              <a:latin typeface="Verdana" pitchFamily="34" charset="0"/>
              <a:ea typeface="Verdana" pitchFamily="34" charset="0"/>
              <a:cs typeface="Verdana" pitchFamily="34" charset="0"/>
            </a:endParaRPr>
          </a:p>
        </p:txBody>
      </p:sp>
      <p:pic>
        <p:nvPicPr>
          <p:cNvPr id="40" name="Picture 2" descr="C:\Users\ibrahim\Desktop\resim\33.png"/>
          <p:cNvPicPr>
            <a:picLocks noChangeAspect="1" noChangeArrowheads="1"/>
          </p:cNvPicPr>
          <p:nvPr/>
        </p:nvPicPr>
        <p:blipFill>
          <a:blip r:embed="rId8" cstate="print"/>
          <a:srcRect/>
          <a:stretch>
            <a:fillRect/>
          </a:stretch>
        </p:blipFill>
        <p:spPr bwMode="auto">
          <a:xfrm>
            <a:off x="403965" y="1380840"/>
            <a:ext cx="2377335" cy="3551329"/>
          </a:xfrm>
          <a:prstGeom prst="rect">
            <a:avLst/>
          </a:prstGeom>
          <a:noFill/>
        </p:spPr>
      </p:pic>
    </p:spTree>
    <p:extLst>
      <p:ext uri="{BB962C8B-B14F-4D97-AF65-F5344CB8AC3E}">
        <p14:creationId xmlns="" xmlns:p14="http://schemas.microsoft.com/office/powerpoint/2010/main" val="2222406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8585B"/>
        </a:solidFill>
        <a:effectLst/>
      </p:bgPr>
    </p:bg>
    <p:spTree>
      <p:nvGrpSpPr>
        <p:cNvPr id="1" name=""/>
        <p:cNvGrpSpPr/>
        <p:nvPr/>
      </p:nvGrpSpPr>
      <p:grpSpPr>
        <a:xfrm>
          <a:off x="0" y="0"/>
          <a:ext cx="0" cy="0"/>
          <a:chOff x="0" y="0"/>
          <a:chExt cx="0" cy="0"/>
        </a:xfrm>
      </p:grpSpPr>
      <p:sp>
        <p:nvSpPr>
          <p:cNvPr id="11" name="Dikdörtgen 10"/>
          <p:cNvSpPr/>
          <p:nvPr/>
        </p:nvSpPr>
        <p:spPr>
          <a:xfrm>
            <a:off x="442912" y="890747"/>
            <a:ext cx="4332287" cy="646331"/>
          </a:xfrm>
          <a:prstGeom prst="rect">
            <a:avLst/>
          </a:prstGeom>
        </p:spPr>
        <p:txBody>
          <a:bodyPr wrap="square">
            <a:spAutoFit/>
          </a:bodyPr>
          <a:lstStyle/>
          <a:p>
            <a:r>
              <a:rPr lang="tr-TR" dirty="0">
                <a:solidFill>
                  <a:schemeClr val="bg1">
                    <a:lumMod val="85000"/>
                  </a:schemeClr>
                </a:solidFill>
              </a:rPr>
              <a:t>GAYRİMENKUL DANIŞMANI</a:t>
            </a:r>
          </a:p>
          <a:p>
            <a:r>
              <a:rPr lang="tr-TR" b="1" dirty="0">
                <a:solidFill>
                  <a:schemeClr val="bg1">
                    <a:lumMod val="85000"/>
                  </a:schemeClr>
                </a:solidFill>
              </a:rPr>
              <a:t>SİZLERE NE GİBİ AVANTAJLAR SAĞLAR?</a:t>
            </a:r>
          </a:p>
        </p:txBody>
      </p:sp>
      <p:pic>
        <p:nvPicPr>
          <p:cNvPr id="19" name="Resim 1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43642" y="4247605"/>
            <a:ext cx="2843790" cy="5498603"/>
          </a:xfrm>
          <a:prstGeom prst="rect">
            <a:avLst/>
          </a:prstGeom>
        </p:spPr>
      </p:pic>
      <p:pic>
        <p:nvPicPr>
          <p:cNvPr id="20" name="Resim 1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8826" y="2343620"/>
            <a:ext cx="6922022" cy="6004572"/>
          </a:xfrm>
          <a:prstGeom prst="rect">
            <a:avLst/>
          </a:prstGeom>
        </p:spPr>
      </p:pic>
      <p:sp>
        <p:nvSpPr>
          <p:cNvPr id="21" name="Dikdörtgen 20"/>
          <p:cNvSpPr/>
          <p:nvPr/>
        </p:nvSpPr>
        <p:spPr>
          <a:xfrm>
            <a:off x="2855035" y="2572362"/>
            <a:ext cx="1770228" cy="307777"/>
          </a:xfrm>
          <a:prstGeom prst="rect">
            <a:avLst/>
          </a:prstGeom>
        </p:spPr>
        <p:txBody>
          <a:bodyPr wrap="none">
            <a:spAutoFit/>
          </a:bodyPr>
          <a:lstStyle/>
          <a:p>
            <a:r>
              <a:rPr lang="tr-TR" sz="1400" b="1" dirty="0">
                <a:solidFill>
                  <a:srgbClr val="FF0000"/>
                </a:solidFill>
              </a:rPr>
              <a:t>İHTİYACI BELİRLEMEK</a:t>
            </a:r>
          </a:p>
        </p:txBody>
      </p:sp>
      <p:sp>
        <p:nvSpPr>
          <p:cNvPr id="22" name="Dikdörtgen 21"/>
          <p:cNvSpPr/>
          <p:nvPr/>
        </p:nvSpPr>
        <p:spPr>
          <a:xfrm>
            <a:off x="443726" y="3672913"/>
            <a:ext cx="1799916" cy="307777"/>
          </a:xfrm>
          <a:prstGeom prst="rect">
            <a:avLst/>
          </a:prstGeom>
        </p:spPr>
        <p:txBody>
          <a:bodyPr wrap="none">
            <a:spAutoFit/>
          </a:bodyPr>
          <a:lstStyle/>
          <a:p>
            <a:r>
              <a:rPr lang="tr-TR" sz="1400" b="1" dirty="0">
                <a:solidFill>
                  <a:srgbClr val="FF0000"/>
                </a:solidFill>
              </a:rPr>
              <a:t>RAKİP PAZAR </a:t>
            </a:r>
            <a:r>
              <a:rPr lang="tr-TR" sz="1400" b="1" dirty="0" smtClean="0">
                <a:solidFill>
                  <a:srgbClr val="FF0000"/>
                </a:solidFill>
              </a:rPr>
              <a:t>ANALİZİ</a:t>
            </a:r>
            <a:endParaRPr lang="tr-TR" sz="1400" b="1" dirty="0">
              <a:solidFill>
                <a:srgbClr val="FF0000"/>
              </a:solidFill>
            </a:endParaRPr>
          </a:p>
        </p:txBody>
      </p:sp>
      <p:sp>
        <p:nvSpPr>
          <p:cNvPr id="23" name="Dikdörtgen 22"/>
          <p:cNvSpPr/>
          <p:nvPr/>
        </p:nvSpPr>
        <p:spPr>
          <a:xfrm>
            <a:off x="5434356" y="3672913"/>
            <a:ext cx="1610762" cy="307777"/>
          </a:xfrm>
          <a:prstGeom prst="rect">
            <a:avLst/>
          </a:prstGeom>
        </p:spPr>
        <p:txBody>
          <a:bodyPr wrap="none">
            <a:spAutoFit/>
          </a:bodyPr>
          <a:lstStyle/>
          <a:p>
            <a:r>
              <a:rPr lang="tr-TR" sz="1400" b="1" dirty="0" smtClean="0">
                <a:solidFill>
                  <a:srgbClr val="FF0000"/>
                </a:solidFill>
              </a:rPr>
              <a:t>PAZARLAMA PLANI</a:t>
            </a:r>
            <a:endParaRPr lang="tr-TR" sz="1400" b="1" dirty="0">
              <a:solidFill>
                <a:srgbClr val="FF0000"/>
              </a:solidFill>
            </a:endParaRPr>
          </a:p>
        </p:txBody>
      </p:sp>
      <p:sp>
        <p:nvSpPr>
          <p:cNvPr id="24" name="Dikdörtgen 23"/>
          <p:cNvSpPr/>
          <p:nvPr/>
        </p:nvSpPr>
        <p:spPr>
          <a:xfrm>
            <a:off x="566836" y="5322808"/>
            <a:ext cx="1553695" cy="307777"/>
          </a:xfrm>
          <a:prstGeom prst="rect">
            <a:avLst/>
          </a:prstGeom>
        </p:spPr>
        <p:txBody>
          <a:bodyPr wrap="none">
            <a:spAutoFit/>
          </a:bodyPr>
          <a:lstStyle/>
          <a:p>
            <a:r>
              <a:rPr lang="tr-TR" sz="1400" b="1" dirty="0">
                <a:solidFill>
                  <a:srgbClr val="FF0000"/>
                </a:solidFill>
              </a:rPr>
              <a:t>YETKİ SÖZLEŞMESİ</a:t>
            </a:r>
          </a:p>
        </p:txBody>
      </p:sp>
      <p:sp>
        <p:nvSpPr>
          <p:cNvPr id="25" name="Dikdörtgen 24"/>
          <p:cNvSpPr/>
          <p:nvPr/>
        </p:nvSpPr>
        <p:spPr>
          <a:xfrm>
            <a:off x="5556249" y="5322808"/>
            <a:ext cx="1215782" cy="307777"/>
          </a:xfrm>
          <a:prstGeom prst="rect">
            <a:avLst/>
          </a:prstGeom>
        </p:spPr>
        <p:txBody>
          <a:bodyPr wrap="none">
            <a:spAutoFit/>
          </a:bodyPr>
          <a:lstStyle/>
          <a:p>
            <a:r>
              <a:rPr lang="tr-TR" sz="1400" b="1" dirty="0" smtClean="0">
                <a:solidFill>
                  <a:srgbClr val="FF0000"/>
                </a:solidFill>
              </a:rPr>
              <a:t>ADAY ARAMA</a:t>
            </a:r>
            <a:endParaRPr lang="tr-TR" sz="1400" b="1" dirty="0">
              <a:solidFill>
                <a:srgbClr val="FF0000"/>
              </a:solidFill>
            </a:endParaRPr>
          </a:p>
        </p:txBody>
      </p:sp>
      <p:sp>
        <p:nvSpPr>
          <p:cNvPr id="26" name="Dikdörtgen 25"/>
          <p:cNvSpPr/>
          <p:nvPr/>
        </p:nvSpPr>
        <p:spPr>
          <a:xfrm>
            <a:off x="448984" y="7064768"/>
            <a:ext cx="1794658" cy="307777"/>
          </a:xfrm>
          <a:prstGeom prst="rect">
            <a:avLst/>
          </a:prstGeom>
        </p:spPr>
        <p:txBody>
          <a:bodyPr wrap="none">
            <a:spAutoFit/>
          </a:bodyPr>
          <a:lstStyle/>
          <a:p>
            <a:r>
              <a:rPr lang="tr-TR" sz="1400" b="1" dirty="0" smtClean="0">
                <a:solidFill>
                  <a:srgbClr val="FF0000"/>
                </a:solidFill>
              </a:rPr>
              <a:t>MAKSİMUM TANITIM</a:t>
            </a:r>
            <a:endParaRPr lang="tr-TR" sz="1400" b="1" dirty="0">
              <a:solidFill>
                <a:srgbClr val="FF0000"/>
              </a:solidFill>
            </a:endParaRPr>
          </a:p>
        </p:txBody>
      </p:sp>
      <p:sp>
        <p:nvSpPr>
          <p:cNvPr id="27" name="Dikdörtgen 26"/>
          <p:cNvSpPr/>
          <p:nvPr/>
        </p:nvSpPr>
        <p:spPr>
          <a:xfrm>
            <a:off x="5774481" y="7064769"/>
            <a:ext cx="930511" cy="307777"/>
          </a:xfrm>
          <a:prstGeom prst="rect">
            <a:avLst/>
          </a:prstGeom>
        </p:spPr>
        <p:txBody>
          <a:bodyPr wrap="none">
            <a:spAutoFit/>
          </a:bodyPr>
          <a:lstStyle/>
          <a:p>
            <a:r>
              <a:rPr lang="tr-TR" sz="1400" b="1" dirty="0">
                <a:solidFill>
                  <a:srgbClr val="FF0000"/>
                </a:solidFill>
              </a:rPr>
              <a:t>PAYLAŞIM</a:t>
            </a:r>
          </a:p>
        </p:txBody>
      </p:sp>
      <p:sp>
        <p:nvSpPr>
          <p:cNvPr id="28" name="Dikdörtgen 27"/>
          <p:cNvSpPr/>
          <p:nvPr/>
        </p:nvSpPr>
        <p:spPr>
          <a:xfrm>
            <a:off x="2539999" y="2903110"/>
            <a:ext cx="2374901" cy="600164"/>
          </a:xfrm>
          <a:prstGeom prst="rect">
            <a:avLst/>
          </a:prstGeom>
        </p:spPr>
        <p:txBody>
          <a:bodyPr wrap="square">
            <a:spAutoFit/>
          </a:bodyPr>
          <a:lstStyle/>
          <a:p>
            <a:pPr algn="ctr"/>
            <a:r>
              <a:rPr lang="tr-TR" sz="1100" dirty="0"/>
              <a:t>MÜLKÜNÜZÜN SATIŞI KONUSUNDAKİ</a:t>
            </a:r>
          </a:p>
          <a:p>
            <a:pPr algn="ctr"/>
            <a:r>
              <a:rPr lang="tr-TR" sz="1100" dirty="0"/>
              <a:t>HASSASİYETLERİ BELİRLER VE</a:t>
            </a:r>
          </a:p>
          <a:p>
            <a:pPr algn="ctr"/>
            <a:r>
              <a:rPr lang="tr-TR" sz="1100" dirty="0"/>
              <a:t>ONA GÖRE SÜRECİ PLANLAR.</a:t>
            </a:r>
          </a:p>
        </p:txBody>
      </p:sp>
      <p:sp>
        <p:nvSpPr>
          <p:cNvPr id="29" name="Dikdörtgen 28"/>
          <p:cNvSpPr/>
          <p:nvPr/>
        </p:nvSpPr>
        <p:spPr>
          <a:xfrm>
            <a:off x="455898" y="4050281"/>
            <a:ext cx="1775570" cy="600164"/>
          </a:xfrm>
          <a:prstGeom prst="rect">
            <a:avLst/>
          </a:prstGeom>
        </p:spPr>
        <p:txBody>
          <a:bodyPr wrap="square">
            <a:spAutoFit/>
          </a:bodyPr>
          <a:lstStyle/>
          <a:p>
            <a:pPr algn="ctr"/>
            <a:r>
              <a:rPr lang="tr-TR" sz="1100" dirty="0"/>
              <a:t>MÜLKÜNÜZÜN PİYASADA</a:t>
            </a:r>
          </a:p>
          <a:p>
            <a:pPr algn="ctr"/>
            <a:r>
              <a:rPr lang="tr-TR" sz="1100" dirty="0"/>
              <a:t>REKABETÇİ VE OPTİMUM</a:t>
            </a:r>
          </a:p>
          <a:p>
            <a:pPr algn="ctr"/>
            <a:r>
              <a:rPr lang="tr-TR" sz="1100" dirty="0"/>
              <a:t>DEĞERİNİ BELİRLER.</a:t>
            </a:r>
          </a:p>
        </p:txBody>
      </p:sp>
      <p:sp>
        <p:nvSpPr>
          <p:cNvPr id="30" name="Dikdörtgen 29"/>
          <p:cNvSpPr/>
          <p:nvPr/>
        </p:nvSpPr>
        <p:spPr>
          <a:xfrm>
            <a:off x="5099606" y="4031490"/>
            <a:ext cx="2141242" cy="769441"/>
          </a:xfrm>
          <a:prstGeom prst="rect">
            <a:avLst/>
          </a:prstGeom>
        </p:spPr>
        <p:txBody>
          <a:bodyPr wrap="square">
            <a:spAutoFit/>
          </a:bodyPr>
          <a:lstStyle/>
          <a:p>
            <a:pPr algn="ctr"/>
            <a:r>
              <a:rPr lang="tr-TR" sz="1100" dirty="0"/>
              <a:t>MÜLKÜNÜZÜN DOĞRU FİYAT İLE</a:t>
            </a:r>
          </a:p>
          <a:p>
            <a:pPr algn="ctr"/>
            <a:r>
              <a:rPr lang="tr-TR" sz="1100" dirty="0"/>
              <a:t>KISA SÜREDE SATILMASI İÇİN</a:t>
            </a:r>
          </a:p>
          <a:p>
            <a:pPr algn="ctr"/>
            <a:r>
              <a:rPr lang="tr-TR" sz="1100" dirty="0"/>
              <a:t>GEREKLİ ADIMLARI</a:t>
            </a:r>
          </a:p>
          <a:p>
            <a:pPr algn="ctr"/>
            <a:r>
              <a:rPr lang="tr-TR" sz="1100" dirty="0"/>
              <a:t>PLANLAR.</a:t>
            </a:r>
          </a:p>
        </p:txBody>
      </p:sp>
      <p:sp>
        <p:nvSpPr>
          <p:cNvPr id="31" name="Dikdörtgen 30"/>
          <p:cNvSpPr/>
          <p:nvPr/>
        </p:nvSpPr>
        <p:spPr>
          <a:xfrm>
            <a:off x="306651" y="5663672"/>
            <a:ext cx="2119049" cy="769441"/>
          </a:xfrm>
          <a:prstGeom prst="rect">
            <a:avLst/>
          </a:prstGeom>
        </p:spPr>
        <p:txBody>
          <a:bodyPr wrap="square">
            <a:spAutoFit/>
          </a:bodyPr>
          <a:lstStyle/>
          <a:p>
            <a:pPr algn="ctr"/>
            <a:r>
              <a:rPr lang="tr-TR" sz="1100" dirty="0"/>
              <a:t>SORUMLULUĞU ÜZERİNE ALAN</a:t>
            </a:r>
          </a:p>
          <a:p>
            <a:pPr algn="ctr"/>
            <a:r>
              <a:rPr lang="tr-TR" sz="1100" dirty="0"/>
              <a:t>DANIŞMAN, </a:t>
            </a:r>
            <a:r>
              <a:rPr lang="tr-TR" sz="1100" dirty="0" smtClean="0"/>
              <a:t>MÜLKÜNÜZÜN SATILMASI İÇİN </a:t>
            </a:r>
            <a:r>
              <a:rPr lang="tr-TR" sz="1100" dirty="0"/>
              <a:t>MAKSİMUM ZAMAN </a:t>
            </a:r>
            <a:r>
              <a:rPr lang="tr-TR" sz="1100" dirty="0" smtClean="0"/>
              <a:t>VE EMEK </a:t>
            </a:r>
            <a:r>
              <a:rPr lang="tr-TR" sz="1100" dirty="0"/>
              <a:t>HARCAR.</a:t>
            </a:r>
          </a:p>
        </p:txBody>
      </p:sp>
      <p:sp>
        <p:nvSpPr>
          <p:cNvPr id="32" name="Dikdörtgen 31"/>
          <p:cNvSpPr/>
          <p:nvPr/>
        </p:nvSpPr>
        <p:spPr>
          <a:xfrm>
            <a:off x="5099607" y="5663671"/>
            <a:ext cx="2164794" cy="769441"/>
          </a:xfrm>
          <a:prstGeom prst="rect">
            <a:avLst/>
          </a:prstGeom>
        </p:spPr>
        <p:txBody>
          <a:bodyPr wrap="square">
            <a:spAutoFit/>
          </a:bodyPr>
          <a:lstStyle/>
          <a:p>
            <a:pPr algn="ctr"/>
            <a:r>
              <a:rPr lang="tr-TR" sz="1100" dirty="0"/>
              <a:t>MÜLKÜNÜZE UYGUN HEDEF </a:t>
            </a:r>
            <a:r>
              <a:rPr lang="tr-TR" sz="1100" dirty="0" smtClean="0"/>
              <a:t>PROFİL ÇALIŞMASI </a:t>
            </a:r>
            <a:r>
              <a:rPr lang="tr-TR" sz="1100" dirty="0"/>
              <a:t>YAPARAK</a:t>
            </a:r>
          </a:p>
          <a:p>
            <a:pPr algn="ctr"/>
            <a:r>
              <a:rPr lang="tr-TR" sz="1100" dirty="0"/>
              <a:t>POTANSİYEL ALICILARI</a:t>
            </a:r>
          </a:p>
          <a:p>
            <a:pPr algn="ctr"/>
            <a:r>
              <a:rPr lang="tr-TR" sz="1100" dirty="0"/>
              <a:t>BELİRLER.</a:t>
            </a:r>
          </a:p>
        </p:txBody>
      </p:sp>
      <p:sp>
        <p:nvSpPr>
          <p:cNvPr id="33" name="Dikdörtgen 32"/>
          <p:cNvSpPr/>
          <p:nvPr/>
        </p:nvSpPr>
        <p:spPr>
          <a:xfrm>
            <a:off x="318826" y="7397945"/>
            <a:ext cx="2106874" cy="769441"/>
          </a:xfrm>
          <a:prstGeom prst="rect">
            <a:avLst/>
          </a:prstGeom>
        </p:spPr>
        <p:txBody>
          <a:bodyPr wrap="square">
            <a:spAutoFit/>
          </a:bodyPr>
          <a:lstStyle/>
          <a:p>
            <a:pPr algn="ctr"/>
            <a:r>
              <a:rPr lang="tr-TR" sz="1100" dirty="0"/>
              <a:t>HEDEF PROFİLE </a:t>
            </a:r>
          </a:p>
          <a:p>
            <a:pPr algn="ctr"/>
            <a:r>
              <a:rPr lang="tr-TR" sz="1100" dirty="0"/>
              <a:t>UYGUN  PAZARLAMA </a:t>
            </a:r>
          </a:p>
          <a:p>
            <a:pPr algn="ctr"/>
            <a:r>
              <a:rPr lang="tr-TR" sz="1100" dirty="0"/>
              <a:t>KANALLARINDAN</a:t>
            </a:r>
          </a:p>
          <a:p>
            <a:pPr algn="ctr"/>
            <a:r>
              <a:rPr lang="tr-TR" sz="1100" dirty="0"/>
              <a:t>ULAŞIR.</a:t>
            </a:r>
          </a:p>
        </p:txBody>
      </p:sp>
      <p:sp>
        <p:nvSpPr>
          <p:cNvPr id="34" name="Dikdörtgen 33"/>
          <p:cNvSpPr/>
          <p:nvPr/>
        </p:nvSpPr>
        <p:spPr>
          <a:xfrm>
            <a:off x="5123123" y="7397945"/>
            <a:ext cx="2117725" cy="769441"/>
          </a:xfrm>
          <a:prstGeom prst="rect">
            <a:avLst/>
          </a:prstGeom>
        </p:spPr>
        <p:txBody>
          <a:bodyPr wrap="square">
            <a:spAutoFit/>
          </a:bodyPr>
          <a:lstStyle/>
          <a:p>
            <a:pPr algn="ctr"/>
            <a:r>
              <a:rPr lang="tr-TR" sz="1100" dirty="0"/>
              <a:t>TÜM RE/MAX’Lİ VE</a:t>
            </a:r>
          </a:p>
          <a:p>
            <a:pPr algn="ctr"/>
            <a:r>
              <a:rPr lang="tr-TR" sz="1100" dirty="0"/>
              <a:t>BÖLGEDE BULUNAN  KURUMSAL </a:t>
            </a:r>
            <a:r>
              <a:rPr lang="tr-TR" sz="1100" dirty="0" smtClean="0"/>
              <a:t>VE YEREL </a:t>
            </a:r>
            <a:r>
              <a:rPr lang="tr-TR" sz="1100" dirty="0"/>
              <a:t>MESLEKTAŞLAR İLE</a:t>
            </a:r>
          </a:p>
          <a:p>
            <a:pPr algn="ctr"/>
            <a:r>
              <a:rPr lang="tr-TR" sz="1100" dirty="0"/>
              <a:t>İŞBİRLİĞİ YAPAR.</a:t>
            </a:r>
          </a:p>
        </p:txBody>
      </p:sp>
      <p:pic>
        <p:nvPicPr>
          <p:cNvPr id="35" name="Picture 2" descr="C:\Users\ibrahim\Desktop\resim\daire1.png"/>
          <p:cNvPicPr>
            <a:picLocks noChangeAspect="1" noChangeArrowheads="1"/>
          </p:cNvPicPr>
          <p:nvPr/>
        </p:nvPicPr>
        <p:blipFill>
          <a:blip r:embed="rId4"/>
          <a:srcRect/>
          <a:stretch>
            <a:fillRect/>
          </a:stretch>
        </p:blipFill>
        <p:spPr bwMode="auto">
          <a:xfrm>
            <a:off x="5927379" y="214560"/>
            <a:ext cx="1156132" cy="1052372"/>
          </a:xfrm>
          <a:prstGeom prst="rect">
            <a:avLst/>
          </a:prstGeom>
          <a:noFill/>
        </p:spPr>
      </p:pic>
      <p:pic>
        <p:nvPicPr>
          <p:cNvPr id="36" name="Picture 3" descr="C:\Users\ibrahim\Desktop\resim\logopng.png"/>
          <p:cNvPicPr>
            <a:picLocks noChangeAspect="1" noChangeArrowheads="1"/>
          </p:cNvPicPr>
          <p:nvPr/>
        </p:nvPicPr>
        <p:blipFill>
          <a:blip r:embed="rId5"/>
          <a:srcRect/>
          <a:stretch>
            <a:fillRect/>
          </a:stretch>
        </p:blipFill>
        <p:spPr bwMode="auto">
          <a:xfrm>
            <a:off x="5813104" y="133350"/>
            <a:ext cx="1425895" cy="1618742"/>
          </a:xfrm>
          <a:prstGeom prst="rect">
            <a:avLst/>
          </a:prstGeom>
          <a:noFill/>
        </p:spPr>
      </p:pic>
      <p:pic>
        <p:nvPicPr>
          <p:cNvPr id="37" name="Picture 2" descr="C:\Users\ibrahim\Desktop\resim\remaxyazi1.png"/>
          <p:cNvPicPr>
            <a:picLocks noChangeAspect="1" noChangeArrowheads="1"/>
          </p:cNvPicPr>
          <p:nvPr/>
        </p:nvPicPr>
        <p:blipFill>
          <a:blip r:embed="rId6" cstate="print"/>
          <a:srcRect/>
          <a:stretch>
            <a:fillRect/>
          </a:stretch>
        </p:blipFill>
        <p:spPr bwMode="auto">
          <a:xfrm>
            <a:off x="569914" y="534989"/>
            <a:ext cx="1851836" cy="350836"/>
          </a:xfrm>
          <a:prstGeom prst="rect">
            <a:avLst/>
          </a:prstGeom>
          <a:noFill/>
        </p:spPr>
      </p:pic>
      <p:pic>
        <p:nvPicPr>
          <p:cNvPr id="38" name="Picture 5" descr="C:\Users\ibrahim\Desktop\resim\ofisyazi1.png"/>
          <p:cNvPicPr>
            <a:picLocks noChangeAspect="1" noChangeArrowheads="1"/>
          </p:cNvPicPr>
          <p:nvPr/>
        </p:nvPicPr>
        <p:blipFill>
          <a:blip r:embed="rId7"/>
          <a:srcRect/>
          <a:stretch>
            <a:fillRect/>
          </a:stretch>
        </p:blipFill>
        <p:spPr bwMode="auto">
          <a:xfrm>
            <a:off x="2222501" y="401638"/>
            <a:ext cx="1440994" cy="588962"/>
          </a:xfrm>
          <a:prstGeom prst="rect">
            <a:avLst/>
          </a:prstGeom>
          <a:noFill/>
        </p:spPr>
      </p:pic>
    </p:spTree>
    <p:extLst>
      <p:ext uri="{BB962C8B-B14F-4D97-AF65-F5344CB8AC3E}">
        <p14:creationId xmlns="" xmlns:p14="http://schemas.microsoft.com/office/powerpoint/2010/main" val="4043024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8585B"/>
        </a:solidFill>
        <a:effectLst/>
      </p:bgPr>
    </p:bg>
    <p:spTree>
      <p:nvGrpSpPr>
        <p:cNvPr id="1" name=""/>
        <p:cNvGrpSpPr/>
        <p:nvPr/>
      </p:nvGrpSpPr>
      <p:grpSpPr>
        <a:xfrm>
          <a:off x="0" y="0"/>
          <a:ext cx="0" cy="0"/>
          <a:chOff x="0" y="0"/>
          <a:chExt cx="0" cy="0"/>
        </a:xfrm>
      </p:grpSpPr>
      <p:sp>
        <p:nvSpPr>
          <p:cNvPr id="11" name="Dikdörtgen 10"/>
          <p:cNvSpPr/>
          <p:nvPr/>
        </p:nvSpPr>
        <p:spPr>
          <a:xfrm>
            <a:off x="2881312" y="890747"/>
            <a:ext cx="4332287" cy="646331"/>
          </a:xfrm>
          <a:prstGeom prst="rect">
            <a:avLst/>
          </a:prstGeom>
        </p:spPr>
        <p:txBody>
          <a:bodyPr wrap="square">
            <a:spAutoFit/>
          </a:bodyPr>
          <a:lstStyle/>
          <a:p>
            <a:pPr algn="r"/>
            <a:r>
              <a:rPr lang="tr-TR" dirty="0">
                <a:solidFill>
                  <a:schemeClr val="bg1">
                    <a:lumMod val="85000"/>
                  </a:schemeClr>
                </a:solidFill>
              </a:rPr>
              <a:t>GAYRİMENKUL DANIŞMANI</a:t>
            </a:r>
          </a:p>
          <a:p>
            <a:pPr algn="r"/>
            <a:r>
              <a:rPr lang="tr-TR" b="1" dirty="0" smtClean="0">
                <a:solidFill>
                  <a:schemeClr val="bg1">
                    <a:lumMod val="85000"/>
                  </a:schemeClr>
                </a:solidFill>
              </a:rPr>
              <a:t>NELER YAPAR?</a:t>
            </a:r>
            <a:endParaRPr lang="tr-TR" b="1" dirty="0">
              <a:solidFill>
                <a:schemeClr val="bg1">
                  <a:lumMod val="85000"/>
                </a:schemeClr>
              </a:solidFill>
            </a:endParaRPr>
          </a:p>
        </p:txBody>
      </p:sp>
      <p:pic>
        <p:nvPicPr>
          <p:cNvPr id="20" name="Resim 19"/>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18826" y="2343620"/>
            <a:ext cx="6922022" cy="6004572"/>
          </a:xfrm>
          <a:prstGeom prst="rect">
            <a:avLst/>
          </a:prstGeom>
        </p:spPr>
      </p:pic>
      <p:pic>
        <p:nvPicPr>
          <p:cNvPr id="3" name="Resim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42912" y="282842"/>
            <a:ext cx="1039370" cy="1703835"/>
          </a:xfrm>
          <a:prstGeom prst="rect">
            <a:avLst/>
          </a:prstGeom>
        </p:spPr>
      </p:pic>
      <p:pic>
        <p:nvPicPr>
          <p:cNvPr id="4" name="Resim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172014" y="4247605"/>
            <a:ext cx="2987046" cy="5565659"/>
          </a:xfrm>
          <a:prstGeom prst="rect">
            <a:avLst/>
          </a:prstGeom>
        </p:spPr>
      </p:pic>
      <p:sp>
        <p:nvSpPr>
          <p:cNvPr id="24" name="Dikdörtgen 23"/>
          <p:cNvSpPr/>
          <p:nvPr/>
        </p:nvSpPr>
        <p:spPr>
          <a:xfrm>
            <a:off x="2778510" y="2572362"/>
            <a:ext cx="1923283" cy="307777"/>
          </a:xfrm>
          <a:prstGeom prst="rect">
            <a:avLst/>
          </a:prstGeom>
        </p:spPr>
        <p:txBody>
          <a:bodyPr wrap="none">
            <a:spAutoFit/>
          </a:bodyPr>
          <a:lstStyle/>
          <a:p>
            <a:pPr algn="ctr"/>
            <a:r>
              <a:rPr lang="tr-TR" sz="1400" b="1" dirty="0" smtClean="0">
                <a:solidFill>
                  <a:srgbClr val="FF0000"/>
                </a:solidFill>
              </a:rPr>
              <a:t>ADAY DEĞERLENDİRME</a:t>
            </a:r>
            <a:endParaRPr lang="tr-TR" sz="1400" b="1" dirty="0">
              <a:solidFill>
                <a:srgbClr val="FF0000"/>
              </a:solidFill>
            </a:endParaRPr>
          </a:p>
        </p:txBody>
      </p:sp>
      <p:sp>
        <p:nvSpPr>
          <p:cNvPr id="25" name="Dikdörtgen 24"/>
          <p:cNvSpPr/>
          <p:nvPr/>
        </p:nvSpPr>
        <p:spPr>
          <a:xfrm>
            <a:off x="412630" y="3672913"/>
            <a:ext cx="1862113" cy="307777"/>
          </a:xfrm>
          <a:prstGeom prst="rect">
            <a:avLst/>
          </a:prstGeom>
        </p:spPr>
        <p:txBody>
          <a:bodyPr wrap="none">
            <a:spAutoFit/>
          </a:bodyPr>
          <a:lstStyle/>
          <a:p>
            <a:pPr algn="ctr"/>
            <a:r>
              <a:rPr lang="tr-TR" sz="1400" b="1" dirty="0" smtClean="0">
                <a:solidFill>
                  <a:srgbClr val="FF0000"/>
                </a:solidFill>
              </a:rPr>
              <a:t>KAPARO VE SÖZLEŞME</a:t>
            </a:r>
            <a:endParaRPr lang="tr-TR" sz="1400" b="1" dirty="0">
              <a:solidFill>
                <a:srgbClr val="FF0000"/>
              </a:solidFill>
            </a:endParaRPr>
          </a:p>
        </p:txBody>
      </p:sp>
      <p:sp>
        <p:nvSpPr>
          <p:cNvPr id="26" name="Dikdörtgen 25"/>
          <p:cNvSpPr/>
          <p:nvPr/>
        </p:nvSpPr>
        <p:spPr>
          <a:xfrm>
            <a:off x="5476969" y="3672913"/>
            <a:ext cx="1525546" cy="307777"/>
          </a:xfrm>
          <a:prstGeom prst="rect">
            <a:avLst/>
          </a:prstGeom>
        </p:spPr>
        <p:txBody>
          <a:bodyPr wrap="none">
            <a:spAutoFit/>
          </a:bodyPr>
          <a:lstStyle/>
          <a:p>
            <a:pPr algn="ctr"/>
            <a:r>
              <a:rPr lang="tr-TR" sz="1400" b="1" dirty="0" smtClean="0">
                <a:solidFill>
                  <a:srgbClr val="FF0000"/>
                </a:solidFill>
              </a:rPr>
              <a:t>FİNANSAL DESTEK</a:t>
            </a:r>
            <a:endParaRPr lang="tr-TR" sz="1400" b="1" dirty="0">
              <a:solidFill>
                <a:srgbClr val="FF0000"/>
              </a:solidFill>
            </a:endParaRPr>
          </a:p>
        </p:txBody>
      </p:sp>
      <p:sp>
        <p:nvSpPr>
          <p:cNvPr id="27" name="Dikdörtgen 26"/>
          <p:cNvSpPr/>
          <p:nvPr/>
        </p:nvSpPr>
        <p:spPr>
          <a:xfrm>
            <a:off x="619448" y="5322808"/>
            <a:ext cx="1448473" cy="307777"/>
          </a:xfrm>
          <a:prstGeom prst="rect">
            <a:avLst/>
          </a:prstGeom>
        </p:spPr>
        <p:txBody>
          <a:bodyPr wrap="none">
            <a:spAutoFit/>
          </a:bodyPr>
          <a:lstStyle/>
          <a:p>
            <a:pPr algn="ctr"/>
            <a:r>
              <a:rPr lang="tr-TR" sz="1400" b="1" dirty="0" smtClean="0">
                <a:solidFill>
                  <a:srgbClr val="FF0000"/>
                </a:solidFill>
              </a:rPr>
              <a:t>PARA TRANSFERİ</a:t>
            </a:r>
            <a:endParaRPr lang="tr-TR" sz="1400" b="1" dirty="0">
              <a:solidFill>
                <a:srgbClr val="FF0000"/>
              </a:solidFill>
            </a:endParaRPr>
          </a:p>
        </p:txBody>
      </p:sp>
      <p:sp>
        <p:nvSpPr>
          <p:cNvPr id="28" name="Dikdörtgen 27"/>
          <p:cNvSpPr/>
          <p:nvPr/>
        </p:nvSpPr>
        <p:spPr>
          <a:xfrm>
            <a:off x="5087541" y="5322808"/>
            <a:ext cx="2178610" cy="307777"/>
          </a:xfrm>
          <a:prstGeom prst="rect">
            <a:avLst/>
          </a:prstGeom>
        </p:spPr>
        <p:txBody>
          <a:bodyPr wrap="none">
            <a:spAutoFit/>
          </a:bodyPr>
          <a:lstStyle/>
          <a:p>
            <a:pPr algn="ctr"/>
            <a:r>
              <a:rPr lang="tr-TR" sz="1400" b="1" dirty="0" smtClean="0">
                <a:solidFill>
                  <a:srgbClr val="FF0000"/>
                </a:solidFill>
              </a:rPr>
              <a:t>SATIŞ SONRASI HİZMETLER</a:t>
            </a:r>
            <a:endParaRPr lang="tr-TR" sz="1400" b="1" dirty="0">
              <a:solidFill>
                <a:srgbClr val="FF0000"/>
              </a:solidFill>
            </a:endParaRPr>
          </a:p>
        </p:txBody>
      </p:sp>
      <p:sp>
        <p:nvSpPr>
          <p:cNvPr id="29" name="Dikdörtgen 28"/>
          <p:cNvSpPr/>
          <p:nvPr/>
        </p:nvSpPr>
        <p:spPr>
          <a:xfrm>
            <a:off x="764263" y="7064768"/>
            <a:ext cx="1164101" cy="307777"/>
          </a:xfrm>
          <a:prstGeom prst="rect">
            <a:avLst/>
          </a:prstGeom>
        </p:spPr>
        <p:txBody>
          <a:bodyPr wrap="none">
            <a:spAutoFit/>
          </a:bodyPr>
          <a:lstStyle/>
          <a:p>
            <a:pPr algn="ctr"/>
            <a:r>
              <a:rPr lang="tr-TR" sz="1400" b="1" dirty="0" smtClean="0">
                <a:solidFill>
                  <a:srgbClr val="FF0000"/>
                </a:solidFill>
              </a:rPr>
              <a:t>RAPORLAMA</a:t>
            </a:r>
            <a:endParaRPr lang="tr-TR" sz="1400" b="1" dirty="0">
              <a:solidFill>
                <a:srgbClr val="FF0000"/>
              </a:solidFill>
            </a:endParaRPr>
          </a:p>
        </p:txBody>
      </p:sp>
      <p:sp>
        <p:nvSpPr>
          <p:cNvPr id="30" name="Dikdörtgen 29"/>
          <p:cNvSpPr/>
          <p:nvPr/>
        </p:nvSpPr>
        <p:spPr>
          <a:xfrm>
            <a:off x="5877010" y="7064769"/>
            <a:ext cx="725455" cy="307777"/>
          </a:xfrm>
          <a:prstGeom prst="rect">
            <a:avLst/>
          </a:prstGeom>
        </p:spPr>
        <p:txBody>
          <a:bodyPr wrap="none">
            <a:spAutoFit/>
          </a:bodyPr>
          <a:lstStyle/>
          <a:p>
            <a:pPr algn="ctr"/>
            <a:r>
              <a:rPr lang="tr-TR" sz="1400" b="1" dirty="0" smtClean="0">
                <a:solidFill>
                  <a:srgbClr val="FF0000"/>
                </a:solidFill>
              </a:rPr>
              <a:t>EĞİTİM</a:t>
            </a:r>
            <a:endParaRPr lang="tr-TR" sz="1400" b="1" dirty="0">
              <a:solidFill>
                <a:srgbClr val="FF0000"/>
              </a:solidFill>
            </a:endParaRPr>
          </a:p>
        </p:txBody>
      </p:sp>
      <p:sp>
        <p:nvSpPr>
          <p:cNvPr id="31" name="Dikdörtgen 30"/>
          <p:cNvSpPr/>
          <p:nvPr/>
        </p:nvSpPr>
        <p:spPr>
          <a:xfrm>
            <a:off x="2539999" y="2903110"/>
            <a:ext cx="2374901" cy="600164"/>
          </a:xfrm>
          <a:prstGeom prst="rect">
            <a:avLst/>
          </a:prstGeom>
        </p:spPr>
        <p:txBody>
          <a:bodyPr wrap="square">
            <a:spAutoFit/>
          </a:bodyPr>
          <a:lstStyle/>
          <a:p>
            <a:pPr algn="ctr"/>
            <a:r>
              <a:rPr lang="tr-TR" sz="1100" dirty="0"/>
              <a:t>MUHTEMEL ALICILAR İLE BULUŞMA</a:t>
            </a:r>
          </a:p>
          <a:p>
            <a:pPr algn="ctr"/>
            <a:r>
              <a:rPr lang="tr-TR" sz="1100" dirty="0"/>
              <a:t>SAĞLAR, PAZARLIK YÜRÜTÜR</a:t>
            </a:r>
          </a:p>
          <a:p>
            <a:pPr algn="ctr"/>
            <a:r>
              <a:rPr lang="tr-TR" sz="1100" dirty="0"/>
              <a:t>VE TEKLİFLERİ ALIR.</a:t>
            </a:r>
          </a:p>
        </p:txBody>
      </p:sp>
      <p:sp>
        <p:nvSpPr>
          <p:cNvPr id="32" name="Dikdörtgen 31"/>
          <p:cNvSpPr/>
          <p:nvPr/>
        </p:nvSpPr>
        <p:spPr>
          <a:xfrm>
            <a:off x="455898" y="4050281"/>
            <a:ext cx="1775570" cy="769441"/>
          </a:xfrm>
          <a:prstGeom prst="rect">
            <a:avLst/>
          </a:prstGeom>
        </p:spPr>
        <p:txBody>
          <a:bodyPr wrap="square">
            <a:spAutoFit/>
          </a:bodyPr>
          <a:lstStyle/>
          <a:p>
            <a:pPr algn="ctr"/>
            <a:r>
              <a:rPr lang="tr-TR" sz="1100" dirty="0"/>
              <a:t>KABUL EDİLEN TEKLİF İÇİN</a:t>
            </a:r>
          </a:p>
          <a:p>
            <a:pPr algn="ctr"/>
            <a:r>
              <a:rPr lang="tr-TR" sz="1100" dirty="0"/>
              <a:t>SÖZLEŞMEDEN SATIŞA </a:t>
            </a:r>
            <a:r>
              <a:rPr lang="tr-TR" sz="1100" dirty="0" smtClean="0"/>
              <a:t>KADAR TÜM </a:t>
            </a:r>
            <a:r>
              <a:rPr lang="tr-TR" sz="1100" dirty="0"/>
              <a:t>SÜREÇLERİ PLANLAR</a:t>
            </a:r>
          </a:p>
        </p:txBody>
      </p:sp>
      <p:sp>
        <p:nvSpPr>
          <p:cNvPr id="33" name="Dikdörtgen 32"/>
          <p:cNvSpPr/>
          <p:nvPr/>
        </p:nvSpPr>
        <p:spPr>
          <a:xfrm>
            <a:off x="5099606" y="4031490"/>
            <a:ext cx="2141242" cy="769441"/>
          </a:xfrm>
          <a:prstGeom prst="rect">
            <a:avLst/>
          </a:prstGeom>
        </p:spPr>
        <p:txBody>
          <a:bodyPr wrap="square">
            <a:spAutoFit/>
          </a:bodyPr>
          <a:lstStyle/>
          <a:p>
            <a:pPr algn="ctr"/>
            <a:r>
              <a:rPr lang="tr-TR" sz="1100" dirty="0"/>
              <a:t>ALICI ADAYLARI İÇİN</a:t>
            </a:r>
          </a:p>
          <a:p>
            <a:pPr algn="ctr"/>
            <a:r>
              <a:rPr lang="tr-TR" sz="1100" dirty="0"/>
              <a:t>İHTİYAÇ DUYDUKLARI TAKDİRDE</a:t>
            </a:r>
          </a:p>
          <a:p>
            <a:pPr algn="ctr"/>
            <a:r>
              <a:rPr lang="tr-TR" sz="1100" dirty="0"/>
              <a:t>EN UYGUN KREDİ</a:t>
            </a:r>
          </a:p>
          <a:p>
            <a:pPr algn="ctr"/>
            <a:r>
              <a:rPr lang="tr-TR" sz="1100" dirty="0"/>
              <a:t>İMKANLARINI SUNAR.</a:t>
            </a:r>
          </a:p>
        </p:txBody>
      </p:sp>
      <p:sp>
        <p:nvSpPr>
          <p:cNvPr id="34" name="Dikdörtgen 33"/>
          <p:cNvSpPr/>
          <p:nvPr/>
        </p:nvSpPr>
        <p:spPr>
          <a:xfrm>
            <a:off x="306651" y="5663672"/>
            <a:ext cx="2119049" cy="769441"/>
          </a:xfrm>
          <a:prstGeom prst="rect">
            <a:avLst/>
          </a:prstGeom>
        </p:spPr>
        <p:txBody>
          <a:bodyPr wrap="square">
            <a:spAutoFit/>
          </a:bodyPr>
          <a:lstStyle/>
          <a:p>
            <a:pPr algn="ctr"/>
            <a:r>
              <a:rPr lang="tr-TR" sz="1100" dirty="0"/>
              <a:t>SATIŞ İŞLEMİ GERÇEKLEŞİRKEN</a:t>
            </a:r>
          </a:p>
          <a:p>
            <a:pPr algn="ctr"/>
            <a:r>
              <a:rPr lang="tr-TR" sz="1100" dirty="0"/>
              <a:t>ALICI VE SATICI İÇİN</a:t>
            </a:r>
          </a:p>
          <a:p>
            <a:pPr algn="ctr"/>
            <a:r>
              <a:rPr lang="tr-TR" sz="1100" dirty="0"/>
              <a:t>GÜVENLİ PARA TRANSFERİNİ</a:t>
            </a:r>
          </a:p>
          <a:p>
            <a:pPr algn="ctr"/>
            <a:r>
              <a:rPr lang="tr-TR" sz="1100" dirty="0"/>
              <a:t>SAĞLAR.</a:t>
            </a:r>
          </a:p>
        </p:txBody>
      </p:sp>
      <p:sp>
        <p:nvSpPr>
          <p:cNvPr id="35" name="Dikdörtgen 34"/>
          <p:cNvSpPr/>
          <p:nvPr/>
        </p:nvSpPr>
        <p:spPr>
          <a:xfrm>
            <a:off x="5099607" y="5663671"/>
            <a:ext cx="2164794" cy="769441"/>
          </a:xfrm>
          <a:prstGeom prst="rect">
            <a:avLst/>
          </a:prstGeom>
        </p:spPr>
        <p:txBody>
          <a:bodyPr wrap="square">
            <a:spAutoFit/>
          </a:bodyPr>
          <a:lstStyle/>
          <a:p>
            <a:pPr algn="ctr"/>
            <a:r>
              <a:rPr lang="tr-TR" sz="1100" dirty="0"/>
              <a:t>SATIŞ SONRASI GEREK DUYULAN</a:t>
            </a:r>
          </a:p>
          <a:p>
            <a:pPr algn="ctr"/>
            <a:r>
              <a:rPr lang="tr-TR" sz="1100" dirty="0"/>
              <a:t>TÜM BÜROKRATİK İŞLEMLERİ</a:t>
            </a:r>
          </a:p>
          <a:p>
            <a:pPr algn="ctr"/>
            <a:r>
              <a:rPr lang="tr-TR" sz="1100" dirty="0"/>
              <a:t>TAKİP EDER VE ÇÖZÜME</a:t>
            </a:r>
          </a:p>
          <a:p>
            <a:pPr algn="ctr"/>
            <a:r>
              <a:rPr lang="tr-TR" sz="1100" dirty="0"/>
              <a:t>ULAŞTIRIR.</a:t>
            </a:r>
          </a:p>
        </p:txBody>
      </p:sp>
      <p:sp>
        <p:nvSpPr>
          <p:cNvPr id="36" name="Dikdörtgen 35"/>
          <p:cNvSpPr/>
          <p:nvPr/>
        </p:nvSpPr>
        <p:spPr>
          <a:xfrm>
            <a:off x="318826" y="7397945"/>
            <a:ext cx="2106874" cy="769441"/>
          </a:xfrm>
          <a:prstGeom prst="rect">
            <a:avLst/>
          </a:prstGeom>
        </p:spPr>
        <p:txBody>
          <a:bodyPr wrap="square">
            <a:spAutoFit/>
          </a:bodyPr>
          <a:lstStyle/>
          <a:p>
            <a:pPr algn="ctr"/>
            <a:r>
              <a:rPr lang="tr-TR" sz="1100" dirty="0"/>
              <a:t>BAŞTAN SONA TÜM SÜREÇTE </a:t>
            </a:r>
          </a:p>
          <a:p>
            <a:pPr algn="ctr"/>
            <a:r>
              <a:rPr lang="tr-TR" sz="1100" dirty="0"/>
              <a:t>YAPILAN BÜTÜN İŞLEMLERİ</a:t>
            </a:r>
          </a:p>
          <a:p>
            <a:pPr algn="ctr"/>
            <a:r>
              <a:rPr lang="tr-TR" sz="1100" dirty="0"/>
              <a:t>DÜZENLİ PERİYOTLARLA</a:t>
            </a:r>
          </a:p>
          <a:p>
            <a:pPr algn="ctr"/>
            <a:r>
              <a:rPr lang="tr-TR" sz="1100" dirty="0"/>
              <a:t>BİLGİLENDİRME YAPAR.</a:t>
            </a:r>
          </a:p>
        </p:txBody>
      </p:sp>
      <p:sp>
        <p:nvSpPr>
          <p:cNvPr id="37" name="Dikdörtgen 36"/>
          <p:cNvSpPr/>
          <p:nvPr/>
        </p:nvSpPr>
        <p:spPr>
          <a:xfrm>
            <a:off x="5123123" y="7397945"/>
            <a:ext cx="2117725" cy="769441"/>
          </a:xfrm>
          <a:prstGeom prst="rect">
            <a:avLst/>
          </a:prstGeom>
        </p:spPr>
        <p:txBody>
          <a:bodyPr wrap="square">
            <a:spAutoFit/>
          </a:bodyPr>
          <a:lstStyle/>
          <a:p>
            <a:pPr algn="ctr"/>
            <a:r>
              <a:rPr lang="tr-TR" sz="1100" dirty="0"/>
              <a:t>TÜM BU HİZMETLERİ </a:t>
            </a:r>
            <a:r>
              <a:rPr lang="tr-TR" sz="1100" dirty="0" smtClean="0"/>
              <a:t>GELİŞTİRMEK İÇİN </a:t>
            </a:r>
            <a:r>
              <a:rPr lang="tr-TR" sz="1100" dirty="0"/>
              <a:t>SÜREKLİ </a:t>
            </a:r>
            <a:r>
              <a:rPr lang="tr-TR" sz="1100" dirty="0" smtClean="0"/>
              <a:t>OLARAK MESLEKİ </a:t>
            </a:r>
            <a:r>
              <a:rPr lang="tr-TR" sz="1100" dirty="0"/>
              <a:t>EĞİTİMLERE</a:t>
            </a:r>
          </a:p>
          <a:p>
            <a:pPr algn="ctr"/>
            <a:r>
              <a:rPr lang="tr-TR" sz="1100" dirty="0"/>
              <a:t>KATILIR.</a:t>
            </a:r>
          </a:p>
        </p:txBody>
      </p:sp>
      <p:pic>
        <p:nvPicPr>
          <p:cNvPr id="21" name="Picture 2" descr="C:\Users\ibrahim\Desktop\resim\remaxyazi1.png"/>
          <p:cNvPicPr>
            <a:picLocks noChangeAspect="1" noChangeArrowheads="1"/>
          </p:cNvPicPr>
          <p:nvPr/>
        </p:nvPicPr>
        <p:blipFill>
          <a:blip r:embed="rId5" cstate="print"/>
          <a:srcRect/>
          <a:stretch>
            <a:fillRect/>
          </a:stretch>
        </p:blipFill>
        <p:spPr bwMode="auto">
          <a:xfrm>
            <a:off x="4294189" y="563564"/>
            <a:ext cx="1851836" cy="350836"/>
          </a:xfrm>
          <a:prstGeom prst="rect">
            <a:avLst/>
          </a:prstGeom>
          <a:noFill/>
        </p:spPr>
      </p:pic>
      <p:pic>
        <p:nvPicPr>
          <p:cNvPr id="22" name="Picture 5" descr="C:\Users\ibrahim\Desktop\resim\ofisyazi1.png"/>
          <p:cNvPicPr>
            <a:picLocks noChangeAspect="1" noChangeArrowheads="1"/>
          </p:cNvPicPr>
          <p:nvPr/>
        </p:nvPicPr>
        <p:blipFill>
          <a:blip r:embed="rId6"/>
          <a:srcRect/>
          <a:stretch>
            <a:fillRect/>
          </a:stretch>
        </p:blipFill>
        <p:spPr bwMode="auto">
          <a:xfrm>
            <a:off x="5946776" y="430213"/>
            <a:ext cx="1440994" cy="588962"/>
          </a:xfrm>
          <a:prstGeom prst="rect">
            <a:avLst/>
          </a:prstGeom>
          <a:noFill/>
        </p:spPr>
      </p:pic>
    </p:spTree>
    <p:extLst>
      <p:ext uri="{BB962C8B-B14F-4D97-AF65-F5344CB8AC3E}">
        <p14:creationId xmlns="" xmlns:p14="http://schemas.microsoft.com/office/powerpoint/2010/main" val="528670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9D4FD"/>
        </a:solidFill>
        <a:effectLst/>
      </p:bgPr>
    </p:bg>
    <p:spTree>
      <p:nvGrpSpPr>
        <p:cNvPr id="1" name=""/>
        <p:cNvGrpSpPr/>
        <p:nvPr/>
      </p:nvGrpSpPr>
      <p:grpSpPr>
        <a:xfrm>
          <a:off x="0" y="0"/>
          <a:ext cx="0" cy="0"/>
          <a:chOff x="0" y="0"/>
          <a:chExt cx="0" cy="0"/>
        </a:xfrm>
      </p:grpSpPr>
      <p:pic>
        <p:nvPicPr>
          <p:cNvPr id="6" name="Resim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388417" y="383250"/>
            <a:ext cx="1850140" cy="4489713"/>
          </a:xfrm>
          <a:prstGeom prst="rect">
            <a:avLst/>
          </a:prstGeom>
        </p:spPr>
      </p:pic>
      <p:pic>
        <p:nvPicPr>
          <p:cNvPr id="7" name="Resim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3251" y="7247855"/>
            <a:ext cx="2563373" cy="3206503"/>
          </a:xfrm>
          <a:prstGeom prst="rect">
            <a:avLst/>
          </a:prstGeom>
        </p:spPr>
      </p:pic>
      <p:sp>
        <p:nvSpPr>
          <p:cNvPr id="8" name="Dikdörtgen 7"/>
          <p:cNvSpPr/>
          <p:nvPr/>
        </p:nvSpPr>
        <p:spPr>
          <a:xfrm>
            <a:off x="428050" y="383250"/>
            <a:ext cx="5039300" cy="646331"/>
          </a:xfrm>
          <a:prstGeom prst="rect">
            <a:avLst/>
          </a:prstGeom>
        </p:spPr>
        <p:txBody>
          <a:bodyPr wrap="square">
            <a:spAutoFit/>
          </a:bodyPr>
          <a:lstStyle/>
          <a:p>
            <a:r>
              <a:rPr lang="tr-TR" dirty="0">
                <a:latin typeface="Verdana" pitchFamily="34" charset="0"/>
                <a:ea typeface="Verdana" pitchFamily="34" charset="0"/>
                <a:cs typeface="Verdana" pitchFamily="34" charset="0"/>
              </a:rPr>
              <a:t>MÜLKÜNÜZÜ SATACAK</a:t>
            </a:r>
          </a:p>
          <a:p>
            <a:r>
              <a:rPr lang="tr-TR" b="1" dirty="0">
                <a:latin typeface="Verdana" pitchFamily="34" charset="0"/>
                <a:ea typeface="Verdana" pitchFamily="34" charset="0"/>
                <a:cs typeface="Verdana" pitchFamily="34" charset="0"/>
              </a:rPr>
              <a:t>DOĞRU GAYRİMENKUL DANIŞMANI</a:t>
            </a:r>
          </a:p>
        </p:txBody>
      </p:sp>
      <p:sp>
        <p:nvSpPr>
          <p:cNvPr id="9" name="Dikdörtgen 8"/>
          <p:cNvSpPr/>
          <p:nvPr/>
        </p:nvSpPr>
        <p:spPr>
          <a:xfrm>
            <a:off x="428050" y="1262053"/>
            <a:ext cx="5001200" cy="2031325"/>
          </a:xfrm>
          <a:prstGeom prst="rect">
            <a:avLst/>
          </a:prstGeom>
        </p:spPr>
        <p:txBody>
          <a:bodyPr wrap="square">
            <a:spAutoFit/>
          </a:bodyPr>
          <a:lstStyle/>
          <a:p>
            <a:pPr algn="just"/>
            <a:r>
              <a:rPr lang="tr-TR" sz="1400" dirty="0">
                <a:latin typeface="Verdana" pitchFamily="34" charset="0"/>
                <a:ea typeface="Verdana" pitchFamily="34" charset="0"/>
                <a:cs typeface="Verdana" pitchFamily="34" charset="0"/>
              </a:rPr>
              <a:t>Gayrimenkulünüzü satmak hayatınızda vereceğiniz en büyük kararlardan birisidir.</a:t>
            </a:r>
          </a:p>
          <a:p>
            <a:pPr algn="just"/>
            <a:r>
              <a:rPr lang="tr-TR" sz="1400" dirty="0">
                <a:latin typeface="Verdana" pitchFamily="34" charset="0"/>
                <a:ea typeface="Verdana" pitchFamily="34" charset="0"/>
                <a:cs typeface="Verdana" pitchFamily="34" charset="0"/>
              </a:rPr>
              <a:t>Bu kararı verirken, güvenilir ve tecrübeli bir gayrimenkul danışmanının sizi temsil etmesinin, çok büyük kolaylık, zaman ve para </a:t>
            </a:r>
            <a:r>
              <a:rPr lang="tr-TR" sz="1400" dirty="0" smtClean="0">
                <a:latin typeface="Verdana" pitchFamily="34" charset="0"/>
                <a:ea typeface="Verdana" pitchFamily="34" charset="0"/>
                <a:cs typeface="Verdana" pitchFamily="34" charset="0"/>
              </a:rPr>
              <a:t>tasarrufu sağlayacağından </a:t>
            </a:r>
            <a:r>
              <a:rPr lang="tr-TR" sz="1400" dirty="0">
                <a:latin typeface="Verdana" pitchFamily="34" charset="0"/>
                <a:ea typeface="Verdana" pitchFamily="34" charset="0"/>
                <a:cs typeface="Verdana" pitchFamily="34" charset="0"/>
              </a:rPr>
              <a:t>emin olmalısınız.</a:t>
            </a:r>
          </a:p>
          <a:p>
            <a:pPr algn="just"/>
            <a:endParaRPr lang="tr-TR" sz="1400" dirty="0">
              <a:latin typeface="Verdana" pitchFamily="34" charset="0"/>
              <a:ea typeface="Verdana" pitchFamily="34" charset="0"/>
              <a:cs typeface="Verdana" pitchFamily="34" charset="0"/>
            </a:endParaRPr>
          </a:p>
          <a:p>
            <a:pPr algn="just"/>
            <a:r>
              <a:rPr lang="tr-TR" sz="1400" dirty="0">
                <a:latin typeface="Verdana" pitchFamily="34" charset="0"/>
                <a:ea typeface="Verdana" pitchFamily="34" charset="0"/>
                <a:cs typeface="Verdana" pitchFamily="34" charset="0"/>
              </a:rPr>
              <a:t>Bir gayrimenkul danışmanı seçerken dikkat etmeniz gereken bazı noktalar;</a:t>
            </a:r>
          </a:p>
        </p:txBody>
      </p:sp>
      <p:sp>
        <p:nvSpPr>
          <p:cNvPr id="12" name="Dikdörtgen 11"/>
          <p:cNvSpPr/>
          <p:nvPr/>
        </p:nvSpPr>
        <p:spPr>
          <a:xfrm>
            <a:off x="2781300" y="6932329"/>
            <a:ext cx="4369176" cy="1384995"/>
          </a:xfrm>
          <a:prstGeom prst="rect">
            <a:avLst/>
          </a:prstGeom>
        </p:spPr>
        <p:txBody>
          <a:bodyPr wrap="square">
            <a:spAutoFit/>
          </a:bodyPr>
          <a:lstStyle/>
          <a:p>
            <a:pPr algn="just"/>
            <a:r>
              <a:rPr lang="tr-TR" sz="1400" dirty="0">
                <a:latin typeface="Verdana" pitchFamily="34" charset="0"/>
                <a:ea typeface="Verdana" pitchFamily="34" charset="0"/>
                <a:cs typeface="Verdana" pitchFamily="34" charset="0"/>
              </a:rPr>
              <a:t>Eğer bu sorularınıza olumsuz veya kaçamak cevaplar alırsanız, başka bir temsilci aramanız akıllıca olacaktır.</a:t>
            </a:r>
          </a:p>
          <a:p>
            <a:pPr algn="just"/>
            <a:endParaRPr lang="tr-TR" sz="1400" dirty="0">
              <a:latin typeface="Verdana" pitchFamily="34" charset="0"/>
              <a:ea typeface="Verdana" pitchFamily="34" charset="0"/>
              <a:cs typeface="Verdana" pitchFamily="34" charset="0"/>
            </a:endParaRPr>
          </a:p>
          <a:p>
            <a:pPr algn="just"/>
            <a:r>
              <a:rPr lang="tr-TR" sz="1400" dirty="0">
                <a:latin typeface="Verdana" pitchFamily="34" charset="0"/>
                <a:ea typeface="Verdana" pitchFamily="34" charset="0"/>
                <a:cs typeface="Verdana" pitchFamily="34" charset="0"/>
              </a:rPr>
              <a:t>Gayrimenkulünüzü pazarlayacak doğru insanı bulmak, diğer bütün unsurlar kadar önemlidir.</a:t>
            </a:r>
          </a:p>
        </p:txBody>
      </p:sp>
      <p:sp>
        <p:nvSpPr>
          <p:cNvPr id="11" name="Text Box 13"/>
          <p:cNvSpPr txBox="1">
            <a:spLocks noChangeArrowheads="1"/>
          </p:cNvSpPr>
          <p:nvPr/>
        </p:nvSpPr>
        <p:spPr bwMode="auto">
          <a:xfrm>
            <a:off x="368299" y="3536082"/>
            <a:ext cx="7191375" cy="3108543"/>
          </a:xfrm>
          <a:prstGeom prst="rect">
            <a:avLst/>
          </a:prstGeom>
          <a:noFill/>
          <a:ln w="9525" algn="ctr">
            <a:noFill/>
            <a:miter lim="800000"/>
            <a:headEnd/>
            <a:tailEnd/>
          </a:ln>
        </p:spPr>
        <p:txBody>
          <a:bodyPr wrap="square">
            <a:spAutoFit/>
          </a:bodyPr>
          <a:lstStyle/>
          <a:p>
            <a:pPr algn="l">
              <a:buFontTx/>
              <a:buChar char="•"/>
            </a:pPr>
            <a:r>
              <a:rPr lang="tr-TR" sz="1400" dirty="0">
                <a:latin typeface="Verdana" pitchFamily="34" charset="0"/>
                <a:ea typeface="Verdana" pitchFamily="34" charset="0"/>
                <a:cs typeface="Verdana" pitchFamily="34" charset="0"/>
              </a:rPr>
              <a:t>Konusunda eğitim almış mı?</a:t>
            </a:r>
          </a:p>
          <a:p>
            <a:pPr algn="l">
              <a:buFontTx/>
              <a:buChar char="•"/>
            </a:pPr>
            <a:r>
              <a:rPr lang="tr-TR" sz="1400" dirty="0">
                <a:latin typeface="Verdana" pitchFamily="34" charset="0"/>
                <a:ea typeface="Verdana" pitchFamily="34" charset="0"/>
                <a:cs typeface="Verdana" pitchFamily="34" charset="0"/>
              </a:rPr>
              <a:t>Firması bilinen, kurumsal ve güvenilir bir firma mı?</a:t>
            </a:r>
          </a:p>
          <a:p>
            <a:pPr algn="l">
              <a:buFontTx/>
              <a:buChar char="•"/>
            </a:pPr>
            <a:r>
              <a:rPr lang="tr-TR" sz="1400" dirty="0">
                <a:latin typeface="Verdana" pitchFamily="34" charset="0"/>
                <a:ea typeface="Verdana" pitchFamily="34" charset="0"/>
                <a:cs typeface="Verdana" pitchFamily="34" charset="0"/>
              </a:rPr>
              <a:t>Fiyat analizi yapıyor mu?</a:t>
            </a:r>
          </a:p>
          <a:p>
            <a:pPr algn="l">
              <a:buFontTx/>
              <a:buChar char="•"/>
            </a:pPr>
            <a:r>
              <a:rPr lang="tr-TR" sz="1400" dirty="0">
                <a:latin typeface="Verdana" pitchFamily="34" charset="0"/>
                <a:ea typeface="Verdana" pitchFamily="34" charset="0"/>
                <a:cs typeface="Verdana" pitchFamily="34" charset="0"/>
              </a:rPr>
              <a:t>Rapor verecek mi?</a:t>
            </a:r>
          </a:p>
          <a:p>
            <a:pPr algn="l">
              <a:buFontTx/>
              <a:buChar char="•"/>
            </a:pPr>
            <a:r>
              <a:rPr lang="tr-TR" sz="1400" dirty="0">
                <a:latin typeface="Verdana" pitchFamily="34" charset="0"/>
                <a:ea typeface="Verdana" pitchFamily="34" charset="0"/>
                <a:cs typeface="Verdana" pitchFamily="34" charset="0"/>
              </a:rPr>
              <a:t>Sizi gelişmelerden haberdar edecek mi?</a:t>
            </a:r>
          </a:p>
          <a:p>
            <a:pPr algn="l">
              <a:buFontTx/>
              <a:buChar char="•"/>
            </a:pPr>
            <a:r>
              <a:rPr lang="tr-TR" sz="1400" dirty="0">
                <a:latin typeface="Verdana" pitchFamily="34" charset="0"/>
                <a:ea typeface="Verdana" pitchFamily="34" charset="0"/>
                <a:cs typeface="Verdana" pitchFamily="34" charset="0"/>
              </a:rPr>
              <a:t>Yaptığı işi seviyor mu?</a:t>
            </a:r>
          </a:p>
          <a:p>
            <a:pPr algn="l">
              <a:buFontTx/>
              <a:buChar char="•"/>
            </a:pPr>
            <a:r>
              <a:rPr lang="tr-TR" sz="1400" dirty="0">
                <a:latin typeface="Verdana" pitchFamily="34" charset="0"/>
                <a:ea typeface="Verdana" pitchFamily="34" charset="0"/>
                <a:cs typeface="Verdana" pitchFamily="34" charset="0"/>
              </a:rPr>
              <a:t>Kendi işini yapmanın sorumluluğunu taşıyor mu?</a:t>
            </a:r>
          </a:p>
          <a:p>
            <a:pPr algn="l">
              <a:buFontTx/>
              <a:buChar char="•"/>
            </a:pPr>
            <a:r>
              <a:rPr lang="tr-TR" sz="1400" dirty="0">
                <a:latin typeface="Verdana" pitchFamily="34" charset="0"/>
                <a:ea typeface="Verdana" pitchFamily="34" charset="0"/>
                <a:cs typeface="Verdana" pitchFamily="34" charset="0"/>
              </a:rPr>
              <a:t>Teknolojiden faydalanıyor mu?</a:t>
            </a:r>
          </a:p>
          <a:p>
            <a:pPr algn="l">
              <a:buFontTx/>
              <a:buChar char="•"/>
            </a:pPr>
            <a:r>
              <a:rPr lang="tr-TR" sz="1400" dirty="0">
                <a:latin typeface="Verdana" pitchFamily="34" charset="0"/>
                <a:ea typeface="Verdana" pitchFamily="34" charset="0"/>
                <a:cs typeface="Verdana" pitchFamily="34" charset="0"/>
              </a:rPr>
              <a:t>Bir pazarlama planı var mı?</a:t>
            </a:r>
          </a:p>
          <a:p>
            <a:pPr algn="l">
              <a:buFontTx/>
              <a:buChar char="•"/>
            </a:pPr>
            <a:r>
              <a:rPr lang="tr-TR" sz="1400" dirty="0">
                <a:latin typeface="Verdana" pitchFamily="34" charset="0"/>
                <a:ea typeface="Verdana" pitchFamily="34" charset="0"/>
                <a:cs typeface="Verdana" pitchFamily="34" charset="0"/>
              </a:rPr>
              <a:t>Tüm gayrimenkul ofisleri ile paylaşıma açık mı?</a:t>
            </a:r>
          </a:p>
          <a:p>
            <a:pPr algn="l">
              <a:buFontTx/>
              <a:buChar char="•"/>
            </a:pPr>
            <a:r>
              <a:rPr lang="tr-TR" sz="1400" dirty="0">
                <a:latin typeface="Verdana" pitchFamily="34" charset="0"/>
                <a:ea typeface="Verdana" pitchFamily="34" charset="0"/>
                <a:cs typeface="Verdana" pitchFamily="34" charset="0"/>
              </a:rPr>
              <a:t>Sözleşme yapma sorumluluğunu üstlenebiliyor mu?</a:t>
            </a:r>
          </a:p>
          <a:p>
            <a:pPr algn="l">
              <a:buFontTx/>
              <a:buChar char="•"/>
            </a:pPr>
            <a:r>
              <a:rPr lang="tr-TR" sz="1400" dirty="0">
                <a:latin typeface="Verdana" pitchFamily="34" charset="0"/>
                <a:ea typeface="Verdana" pitchFamily="34" charset="0"/>
                <a:cs typeface="Verdana" pitchFamily="34" charset="0"/>
              </a:rPr>
              <a:t>Gerektiğinde finansal ve hukuksal destek kaynaklarına </a:t>
            </a:r>
            <a:r>
              <a:rPr lang="tr-TR" sz="1400" dirty="0" smtClean="0">
                <a:latin typeface="Verdana" pitchFamily="34" charset="0"/>
                <a:ea typeface="Verdana" pitchFamily="34" charset="0"/>
                <a:cs typeface="Verdana" pitchFamily="34" charset="0"/>
              </a:rPr>
              <a:t> </a:t>
            </a:r>
            <a:r>
              <a:rPr lang="tr-TR" sz="1400" dirty="0">
                <a:latin typeface="Verdana" pitchFamily="34" charset="0"/>
                <a:ea typeface="Verdana" pitchFamily="34" charset="0"/>
                <a:cs typeface="Verdana" pitchFamily="34" charset="0"/>
              </a:rPr>
              <a:t>ulaşabiliyor mu?</a:t>
            </a:r>
          </a:p>
          <a:p>
            <a:pPr algn="l">
              <a:buFontTx/>
              <a:buChar char="•"/>
            </a:pPr>
            <a:r>
              <a:rPr lang="tr-TR" sz="1400" dirty="0">
                <a:latin typeface="Verdana" pitchFamily="34" charset="0"/>
                <a:ea typeface="Verdana" pitchFamily="34" charset="0"/>
                <a:cs typeface="Verdana" pitchFamily="34" charset="0"/>
              </a:rPr>
              <a:t>Peki, güven telkin ediyor mu?</a:t>
            </a:r>
          </a:p>
          <a:p>
            <a:pPr algn="l"/>
            <a:r>
              <a:rPr lang="tr-TR" sz="1400" dirty="0">
                <a:latin typeface="Verdana" pitchFamily="34" charset="0"/>
                <a:ea typeface="Verdana" pitchFamily="34" charset="0"/>
                <a:cs typeface="Verdana" pitchFamily="34" charset="0"/>
              </a:rPr>
              <a:t> Beni seçtiğinizde bu sorulara cevabınız “                     ”  olacaktır. </a:t>
            </a:r>
          </a:p>
        </p:txBody>
      </p:sp>
      <p:sp>
        <p:nvSpPr>
          <p:cNvPr id="13" name="WordArt 14"/>
          <p:cNvSpPr>
            <a:spLocks noChangeArrowheads="1" noChangeShapeType="1" noTextEdit="1"/>
          </p:cNvSpPr>
          <p:nvPr/>
        </p:nvSpPr>
        <p:spPr bwMode="auto">
          <a:xfrm>
            <a:off x="4442842" y="6299820"/>
            <a:ext cx="647700" cy="250825"/>
          </a:xfrm>
          <a:prstGeom prst="rect">
            <a:avLst/>
          </a:prstGeom>
        </p:spPr>
        <p:txBody>
          <a:bodyPr wrap="none" fromWordArt="1">
            <a:prstTxWarp prst="textPlain">
              <a:avLst>
                <a:gd name="adj" fmla="val 50000"/>
              </a:avLst>
            </a:prstTxWarp>
          </a:bodyPr>
          <a:lstStyle/>
          <a:p>
            <a:r>
              <a:rPr lang="tr-TR" sz="3600" kern="10" dirty="0">
                <a:ln w="38100">
                  <a:solidFill>
                    <a:srgbClr val="FF3300"/>
                  </a:solidFill>
                  <a:round/>
                  <a:headEnd/>
                  <a:tailEnd/>
                </a:ln>
                <a:solidFill>
                  <a:srgbClr val="FFFFFF"/>
                </a:solidFill>
                <a:latin typeface="Arial Black"/>
              </a:rPr>
              <a:t>EVET</a:t>
            </a:r>
          </a:p>
        </p:txBody>
      </p:sp>
      <p:pic>
        <p:nvPicPr>
          <p:cNvPr id="14" name="Picture 7" descr="SNAGHTML12122d1"/>
          <p:cNvPicPr>
            <a:picLocks noChangeAspect="1" noChangeArrowheads="1"/>
          </p:cNvPicPr>
          <p:nvPr/>
        </p:nvPicPr>
        <p:blipFill>
          <a:blip r:embed="rId4" cstate="print"/>
          <a:srcRect/>
          <a:stretch>
            <a:fillRect/>
          </a:stretch>
        </p:blipFill>
        <p:spPr bwMode="auto">
          <a:xfrm>
            <a:off x="2373868" y="8558087"/>
            <a:ext cx="5042932" cy="1653831"/>
          </a:xfrm>
          <a:prstGeom prst="rect">
            <a:avLst/>
          </a:prstGeom>
          <a:noFill/>
        </p:spPr>
      </p:pic>
    </p:spTree>
    <p:extLst>
      <p:ext uri="{BB962C8B-B14F-4D97-AF65-F5344CB8AC3E}">
        <p14:creationId xmlns="" xmlns:p14="http://schemas.microsoft.com/office/powerpoint/2010/main" val="780328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4" descr="C:\Users\ibrahim\Desktop\resim\SEKİL.jpg"/>
          <p:cNvPicPr>
            <a:picLocks noChangeAspect="1" noChangeArrowheads="1"/>
          </p:cNvPicPr>
          <p:nvPr/>
        </p:nvPicPr>
        <p:blipFill>
          <a:blip r:embed="rId2"/>
          <a:srcRect/>
          <a:stretch>
            <a:fillRect/>
          </a:stretch>
        </p:blipFill>
        <p:spPr bwMode="auto">
          <a:xfrm>
            <a:off x="5618163" y="-11113"/>
            <a:ext cx="1924050" cy="10715626"/>
          </a:xfrm>
          <a:prstGeom prst="rect">
            <a:avLst/>
          </a:prstGeom>
          <a:noFill/>
        </p:spPr>
      </p:pic>
      <p:sp>
        <p:nvSpPr>
          <p:cNvPr id="2" name="İkizkenar Üçgen 1"/>
          <p:cNvSpPr/>
          <p:nvPr/>
        </p:nvSpPr>
        <p:spPr>
          <a:xfrm rot="5400000">
            <a:off x="-4387058" y="4387057"/>
            <a:ext cx="10691813" cy="1917699"/>
          </a:xfrm>
          <a:prstGeom prst="triangle">
            <a:avLst>
              <a:gd name="adj" fmla="val 50713"/>
            </a:avLst>
          </a:prstGeom>
          <a:solidFill>
            <a:srgbClr val="99D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p:nvPr/>
        </p:nvSpPr>
        <p:spPr>
          <a:xfrm>
            <a:off x="3758188" y="706735"/>
            <a:ext cx="1426994" cy="523220"/>
          </a:xfrm>
          <a:prstGeom prst="rect">
            <a:avLst/>
          </a:prstGeom>
          <a:noFill/>
        </p:spPr>
        <p:txBody>
          <a:bodyPr wrap="none" rtlCol="0">
            <a:spAutoFit/>
          </a:bodyPr>
          <a:lstStyle/>
          <a:p>
            <a:r>
              <a:rPr lang="tr-TR" sz="2800" b="1" dirty="0" smtClean="0">
                <a:solidFill>
                  <a:schemeClr val="accent5">
                    <a:lumMod val="75000"/>
                  </a:schemeClr>
                </a:solidFill>
                <a:latin typeface="Verdana" pitchFamily="34" charset="0"/>
                <a:ea typeface="Verdana" pitchFamily="34" charset="0"/>
                <a:cs typeface="Verdana" pitchFamily="34" charset="0"/>
              </a:rPr>
              <a:t>Cadde</a:t>
            </a:r>
            <a:endParaRPr lang="tr-TR" sz="2800" b="1" dirty="0">
              <a:solidFill>
                <a:schemeClr val="accent5">
                  <a:lumMod val="75000"/>
                </a:schemeClr>
              </a:solidFill>
              <a:latin typeface="Verdana" pitchFamily="34" charset="0"/>
              <a:ea typeface="Verdana" pitchFamily="34" charset="0"/>
              <a:cs typeface="Verdana" pitchFamily="34" charset="0"/>
            </a:endParaRPr>
          </a:p>
        </p:txBody>
      </p:sp>
      <p:sp>
        <p:nvSpPr>
          <p:cNvPr id="6" name="Dikdörtgen 5"/>
          <p:cNvSpPr/>
          <p:nvPr/>
        </p:nvSpPr>
        <p:spPr>
          <a:xfrm>
            <a:off x="1804937" y="1554454"/>
            <a:ext cx="5103864" cy="3231654"/>
          </a:xfrm>
          <a:prstGeom prst="rect">
            <a:avLst/>
          </a:prstGeom>
        </p:spPr>
        <p:txBody>
          <a:bodyPr wrap="square">
            <a:spAutoFit/>
          </a:bodyPr>
          <a:lstStyle/>
          <a:p>
            <a:pPr algn="just"/>
            <a:r>
              <a:rPr lang="tr-TR" sz="1200" dirty="0">
                <a:solidFill>
                  <a:srgbClr val="C00000"/>
                </a:solidFill>
                <a:latin typeface="Verdana" pitchFamily="34" charset="0"/>
                <a:ea typeface="Verdana" pitchFamily="34" charset="0"/>
                <a:cs typeface="Verdana" pitchFamily="34" charset="0"/>
              </a:rPr>
              <a:t>Gayrimenkul pazarlaması uzmanlık ister, </a:t>
            </a:r>
          </a:p>
          <a:p>
            <a:pPr algn="just"/>
            <a:r>
              <a:rPr lang="tr-TR" sz="1200" dirty="0">
                <a:solidFill>
                  <a:srgbClr val="C00000"/>
                </a:solidFill>
                <a:latin typeface="Verdana" pitchFamily="34" charset="0"/>
                <a:ea typeface="Verdana" pitchFamily="34" charset="0"/>
                <a:cs typeface="Verdana" pitchFamily="34" charset="0"/>
              </a:rPr>
              <a:t>		</a:t>
            </a:r>
            <a:r>
              <a:rPr lang="tr-TR" sz="1200" dirty="0" smtClean="0">
                <a:solidFill>
                  <a:srgbClr val="C00000"/>
                </a:solidFill>
                <a:latin typeface="Verdana" pitchFamily="34" charset="0"/>
                <a:ea typeface="Verdana" pitchFamily="34" charset="0"/>
                <a:cs typeface="Verdana" pitchFamily="34" charset="0"/>
              </a:rPr>
              <a:t>                uzmanlık </a:t>
            </a:r>
            <a:r>
              <a:rPr lang="tr-TR" sz="1200" dirty="0">
                <a:solidFill>
                  <a:srgbClr val="C00000"/>
                </a:solidFill>
                <a:latin typeface="Verdana" pitchFamily="34" charset="0"/>
                <a:ea typeface="Verdana" pitchFamily="34" charset="0"/>
                <a:cs typeface="Verdana" pitchFamily="34" charset="0"/>
              </a:rPr>
              <a:t>ise tecrübe ve eğitim demektir.</a:t>
            </a:r>
          </a:p>
          <a:p>
            <a:pPr algn="just"/>
            <a:r>
              <a:rPr lang="tr-TR" sz="1200" dirty="0">
                <a:latin typeface="Verdana" pitchFamily="34" charset="0"/>
                <a:ea typeface="Verdana" pitchFamily="34" charset="0"/>
                <a:cs typeface="Verdana" pitchFamily="34" charset="0"/>
              </a:rPr>
              <a:t>Gelin gayrimenkulünüzü uzman ellere, eğitimli, profesyonel kişilere teslim edin.</a:t>
            </a:r>
          </a:p>
          <a:p>
            <a:pPr algn="just"/>
            <a:endParaRPr lang="tr-TR" sz="1200" dirty="0">
              <a:latin typeface="Verdana" pitchFamily="34" charset="0"/>
              <a:ea typeface="Verdana" pitchFamily="34" charset="0"/>
              <a:cs typeface="Verdana" pitchFamily="34" charset="0"/>
            </a:endParaRPr>
          </a:p>
          <a:p>
            <a:pPr algn="just"/>
            <a:endParaRPr lang="tr-TR" sz="1200" dirty="0">
              <a:latin typeface="Verdana" pitchFamily="34" charset="0"/>
              <a:ea typeface="Verdana" pitchFamily="34" charset="0"/>
              <a:cs typeface="Verdana" pitchFamily="34" charset="0"/>
            </a:endParaRPr>
          </a:p>
          <a:p>
            <a:pPr algn="just"/>
            <a:r>
              <a:rPr lang="tr-TR" sz="1200" b="1" dirty="0">
                <a:latin typeface="Verdana" pitchFamily="34" charset="0"/>
                <a:ea typeface="Verdana" pitchFamily="34" charset="0"/>
                <a:cs typeface="Verdana" pitchFamily="34" charset="0"/>
              </a:rPr>
              <a:t>Amacım;</a:t>
            </a:r>
          </a:p>
          <a:p>
            <a:pPr algn="just"/>
            <a:r>
              <a:rPr lang="tr-TR" sz="1200" dirty="0">
                <a:latin typeface="Verdana" pitchFamily="34" charset="0"/>
                <a:ea typeface="Verdana" pitchFamily="34" charset="0"/>
                <a:cs typeface="Verdana" pitchFamily="34" charset="0"/>
              </a:rPr>
              <a:t>Muhtemelen sıkıcı ve zor geçmesi beklenen, tatsız sürprizlerle dolu satış ve kiralama sürecini, sorunsuz bir şekilde noktalamak ve sadece bu gayrimenkulünüz için değil ömür boyu gayrimenkul danışmanınız olmaktır.</a:t>
            </a:r>
          </a:p>
          <a:p>
            <a:pPr algn="just"/>
            <a:endParaRPr lang="tr-TR" sz="1200" dirty="0">
              <a:latin typeface="Verdana" pitchFamily="34" charset="0"/>
              <a:ea typeface="Verdana" pitchFamily="34" charset="0"/>
              <a:cs typeface="Verdana" pitchFamily="34" charset="0"/>
            </a:endParaRPr>
          </a:p>
          <a:p>
            <a:pPr algn="just"/>
            <a:r>
              <a:rPr lang="tr-TR" sz="1200" dirty="0">
                <a:latin typeface="Verdana" pitchFamily="34" charset="0"/>
                <a:ea typeface="Verdana" pitchFamily="34" charset="0"/>
                <a:cs typeface="Verdana" pitchFamily="34" charset="0"/>
              </a:rPr>
              <a:t>Profesyonel Gayrimenkul Danışmanınız;</a:t>
            </a:r>
          </a:p>
          <a:p>
            <a:pPr algn="just"/>
            <a:r>
              <a:rPr lang="tr-TR" sz="1200" dirty="0">
                <a:latin typeface="Verdana" pitchFamily="34" charset="0"/>
                <a:ea typeface="Verdana" pitchFamily="34" charset="0"/>
                <a:cs typeface="Verdana" pitchFamily="34" charset="0"/>
              </a:rPr>
              <a:t>• Sizin için çalışacak,</a:t>
            </a:r>
          </a:p>
          <a:p>
            <a:pPr algn="just"/>
            <a:r>
              <a:rPr lang="tr-TR" sz="1200" dirty="0">
                <a:latin typeface="Verdana" pitchFamily="34" charset="0"/>
                <a:ea typeface="Verdana" pitchFamily="34" charset="0"/>
                <a:cs typeface="Verdana" pitchFamily="34" charset="0"/>
              </a:rPr>
              <a:t>• Reklam masraflarını kendi karşılayacak,</a:t>
            </a:r>
          </a:p>
          <a:p>
            <a:pPr algn="just"/>
            <a:r>
              <a:rPr lang="tr-TR" sz="1200" dirty="0">
                <a:latin typeface="Verdana" pitchFamily="34" charset="0"/>
                <a:ea typeface="Verdana" pitchFamily="34" charset="0"/>
                <a:cs typeface="Verdana" pitchFamily="34" charset="0"/>
              </a:rPr>
              <a:t>• Sadece başarılı olursa hizmet bedeli alacak.</a:t>
            </a:r>
          </a:p>
        </p:txBody>
      </p:sp>
      <p:sp>
        <p:nvSpPr>
          <p:cNvPr id="7" name="Dikdörtgen 6"/>
          <p:cNvSpPr/>
          <p:nvPr/>
        </p:nvSpPr>
        <p:spPr>
          <a:xfrm>
            <a:off x="3130551" y="5078367"/>
            <a:ext cx="3778250" cy="461665"/>
          </a:xfrm>
          <a:prstGeom prst="rect">
            <a:avLst/>
          </a:prstGeom>
        </p:spPr>
        <p:txBody>
          <a:bodyPr>
            <a:spAutoFit/>
          </a:bodyPr>
          <a:lstStyle/>
          <a:p>
            <a:pPr algn="r"/>
            <a:r>
              <a:rPr lang="tr-TR" sz="1200" dirty="0">
                <a:latin typeface="Verdana" pitchFamily="34" charset="0"/>
                <a:ea typeface="Verdana" pitchFamily="34" charset="0"/>
                <a:cs typeface="Verdana" pitchFamily="34" charset="0"/>
              </a:rPr>
              <a:t>Birlikte çalışabilmek dileğiyle.</a:t>
            </a:r>
          </a:p>
          <a:p>
            <a:pPr algn="r"/>
            <a:r>
              <a:rPr lang="tr-TR" sz="1200" dirty="0">
                <a:latin typeface="Verdana" pitchFamily="34" charset="0"/>
                <a:ea typeface="Verdana" pitchFamily="34" charset="0"/>
                <a:cs typeface="Verdana" pitchFamily="34" charset="0"/>
              </a:rPr>
              <a:t>Saygılarımla</a:t>
            </a:r>
          </a:p>
        </p:txBody>
      </p:sp>
      <p:pic>
        <p:nvPicPr>
          <p:cNvPr id="14" name="Picture 2" descr="C:\Users\ibrahim\Desktop\resim\remax.jpg"/>
          <p:cNvPicPr>
            <a:picLocks noChangeAspect="1" noChangeArrowheads="1"/>
          </p:cNvPicPr>
          <p:nvPr/>
        </p:nvPicPr>
        <p:blipFill>
          <a:blip r:embed="rId3" cstate="print"/>
          <a:srcRect/>
          <a:stretch>
            <a:fillRect/>
          </a:stretch>
        </p:blipFill>
        <p:spPr bwMode="auto">
          <a:xfrm>
            <a:off x="1817688" y="754063"/>
            <a:ext cx="1925638" cy="364818"/>
          </a:xfrm>
          <a:prstGeom prst="rect">
            <a:avLst/>
          </a:prstGeom>
          <a:noFill/>
        </p:spPr>
      </p:pic>
      <p:sp>
        <p:nvSpPr>
          <p:cNvPr id="15" name="Metin kutusu 5"/>
          <p:cNvSpPr txBox="1"/>
          <p:nvPr/>
        </p:nvSpPr>
        <p:spPr>
          <a:xfrm>
            <a:off x="1718590" y="1106785"/>
            <a:ext cx="4915128" cy="307777"/>
          </a:xfrm>
          <a:prstGeom prst="rect">
            <a:avLst/>
          </a:prstGeom>
          <a:noFill/>
        </p:spPr>
        <p:txBody>
          <a:bodyPr wrap="none" rtlCol="0">
            <a:spAutoFit/>
          </a:bodyPr>
          <a:lstStyle/>
          <a:p>
            <a:r>
              <a:rPr lang="tr-TR" sz="1400" b="1" dirty="0" err="1" smtClean="0">
                <a:solidFill>
                  <a:schemeClr val="accent5">
                    <a:lumMod val="75000"/>
                  </a:schemeClr>
                </a:solidFill>
                <a:latin typeface="Verdana" pitchFamily="34" charset="0"/>
                <a:ea typeface="Verdana" pitchFamily="34" charset="0"/>
                <a:cs typeface="Verdana" pitchFamily="34" charset="0"/>
              </a:rPr>
              <a:t>Abc</a:t>
            </a:r>
            <a:r>
              <a:rPr lang="tr-TR" sz="1400" b="1" dirty="0" smtClean="0">
                <a:solidFill>
                  <a:schemeClr val="accent5">
                    <a:lumMod val="75000"/>
                  </a:schemeClr>
                </a:solidFill>
                <a:latin typeface="Verdana" pitchFamily="34" charset="0"/>
                <a:ea typeface="Verdana" pitchFamily="34" charset="0"/>
                <a:cs typeface="Verdana" pitchFamily="34" charset="0"/>
              </a:rPr>
              <a:t> Gayrimenkul Danışmanlık </a:t>
            </a:r>
            <a:r>
              <a:rPr lang="tr-TR" sz="1400" b="1" dirty="0" err="1" smtClean="0">
                <a:solidFill>
                  <a:schemeClr val="accent5">
                    <a:lumMod val="75000"/>
                  </a:schemeClr>
                </a:solidFill>
                <a:latin typeface="Verdana" pitchFamily="34" charset="0"/>
                <a:ea typeface="Verdana" pitchFamily="34" charset="0"/>
                <a:cs typeface="Verdana" pitchFamily="34" charset="0"/>
              </a:rPr>
              <a:t>İnş</a:t>
            </a:r>
            <a:r>
              <a:rPr lang="tr-TR" sz="1400" b="1" dirty="0" smtClean="0">
                <a:solidFill>
                  <a:schemeClr val="accent5">
                    <a:lumMod val="75000"/>
                  </a:schemeClr>
                </a:solidFill>
                <a:latin typeface="Verdana" pitchFamily="34" charset="0"/>
                <a:ea typeface="Verdana" pitchFamily="34" charset="0"/>
                <a:cs typeface="Verdana" pitchFamily="34" charset="0"/>
              </a:rPr>
              <a:t>. Tic. Ltd. Şti.</a:t>
            </a:r>
            <a:endParaRPr lang="tr-TR" sz="1400" b="1" dirty="0">
              <a:solidFill>
                <a:schemeClr val="accent5">
                  <a:lumMod val="75000"/>
                </a:schemeClr>
              </a:solidFill>
              <a:latin typeface="Verdana" pitchFamily="34" charset="0"/>
              <a:ea typeface="Verdana" pitchFamily="34" charset="0"/>
              <a:cs typeface="Verdana" pitchFamily="34" charset="0"/>
            </a:endParaRPr>
          </a:p>
        </p:txBody>
      </p:sp>
      <p:pic>
        <p:nvPicPr>
          <p:cNvPr id="1026" name="Picture 2" descr="C:\Users\ibrahim\Desktop\resim\RESİMSİZİMZA1.jpg"/>
          <p:cNvPicPr>
            <a:picLocks noChangeAspect="1" noChangeArrowheads="1"/>
          </p:cNvPicPr>
          <p:nvPr/>
        </p:nvPicPr>
        <p:blipFill>
          <a:blip r:embed="rId4"/>
          <a:srcRect/>
          <a:stretch>
            <a:fillRect/>
          </a:stretch>
        </p:blipFill>
        <p:spPr bwMode="auto">
          <a:xfrm>
            <a:off x="3698392" y="8902179"/>
            <a:ext cx="3102458" cy="1114946"/>
          </a:xfrm>
          <a:prstGeom prst="rect">
            <a:avLst/>
          </a:prstGeom>
          <a:noFill/>
        </p:spPr>
      </p:pic>
      <p:pic>
        <p:nvPicPr>
          <p:cNvPr id="17" name="Picture 2" descr="C:\Users\ibrahim\Desktop\resim\33.png"/>
          <p:cNvPicPr>
            <a:picLocks noChangeAspect="1" noChangeArrowheads="1"/>
          </p:cNvPicPr>
          <p:nvPr/>
        </p:nvPicPr>
        <p:blipFill>
          <a:blip r:embed="rId5" cstate="print"/>
          <a:srcRect/>
          <a:stretch>
            <a:fillRect/>
          </a:stretch>
        </p:blipFill>
        <p:spPr bwMode="auto">
          <a:xfrm>
            <a:off x="285750" y="7442200"/>
            <a:ext cx="2039556" cy="3046745"/>
          </a:xfrm>
          <a:prstGeom prst="rect">
            <a:avLst/>
          </a:prstGeom>
          <a:noFill/>
        </p:spPr>
      </p:pic>
      <p:pic>
        <p:nvPicPr>
          <p:cNvPr id="4" name="Picture 3" descr="C:\Users\ibrahim\Desktop\resim\sloganpng.png"/>
          <p:cNvPicPr>
            <a:picLocks noChangeAspect="1" noChangeArrowheads="1"/>
          </p:cNvPicPr>
          <p:nvPr/>
        </p:nvPicPr>
        <p:blipFill>
          <a:blip r:embed="rId6"/>
          <a:srcRect/>
          <a:stretch>
            <a:fillRect/>
          </a:stretch>
        </p:blipFill>
        <p:spPr bwMode="auto">
          <a:xfrm>
            <a:off x="781050" y="5749641"/>
            <a:ext cx="6455358" cy="2491071"/>
          </a:xfrm>
          <a:prstGeom prst="rect">
            <a:avLst/>
          </a:prstGeom>
          <a:noFill/>
        </p:spPr>
      </p:pic>
    </p:spTree>
    <p:extLst>
      <p:ext uri="{BB962C8B-B14F-4D97-AF65-F5344CB8AC3E}">
        <p14:creationId xmlns="" xmlns:p14="http://schemas.microsoft.com/office/powerpoint/2010/main" val="23867967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Dikdörtgen 13"/>
          <p:cNvSpPr/>
          <p:nvPr/>
        </p:nvSpPr>
        <p:spPr>
          <a:xfrm>
            <a:off x="3219450" y="9264649"/>
            <a:ext cx="3941763" cy="830997"/>
          </a:xfrm>
          <a:prstGeom prst="rect">
            <a:avLst/>
          </a:prstGeom>
        </p:spPr>
        <p:txBody>
          <a:bodyPr wrap="square">
            <a:spAutoFit/>
          </a:bodyPr>
          <a:lstStyle/>
          <a:p>
            <a:pPr algn="r"/>
            <a:r>
              <a:rPr lang="tr-TR" sz="1200" dirty="0" smtClean="0">
                <a:solidFill>
                  <a:schemeClr val="bg2">
                    <a:lumMod val="25000"/>
                  </a:schemeClr>
                </a:solidFill>
                <a:latin typeface="Verdana" pitchFamily="34" charset="0"/>
                <a:ea typeface="Verdana" pitchFamily="34" charset="0"/>
                <a:cs typeface="Verdana" pitchFamily="34" charset="0"/>
              </a:rPr>
              <a:t>Bağdat Caddesi Santral Apartmanı No: 292/2</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smtClean="0">
                <a:solidFill>
                  <a:schemeClr val="bg2">
                    <a:lumMod val="25000"/>
                  </a:schemeClr>
                </a:solidFill>
                <a:latin typeface="Verdana" pitchFamily="34" charset="0"/>
                <a:ea typeface="Verdana" pitchFamily="34" charset="0"/>
                <a:cs typeface="Verdana" pitchFamily="34" charset="0"/>
              </a:rPr>
              <a:t>Caddebostan-Kadıköy/İSTANBUL</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a:solidFill>
                  <a:schemeClr val="bg2">
                    <a:lumMod val="25000"/>
                  </a:schemeClr>
                </a:solidFill>
                <a:latin typeface="Verdana" pitchFamily="34" charset="0"/>
                <a:ea typeface="Verdana" pitchFamily="34" charset="0"/>
                <a:cs typeface="Verdana" pitchFamily="34" charset="0"/>
              </a:rPr>
              <a:t>TEL: </a:t>
            </a:r>
            <a:r>
              <a:rPr lang="tr-TR" sz="1200" dirty="0" smtClean="0">
                <a:solidFill>
                  <a:schemeClr val="bg2">
                    <a:lumMod val="25000"/>
                  </a:schemeClr>
                </a:solidFill>
                <a:latin typeface="Verdana" pitchFamily="34" charset="0"/>
                <a:ea typeface="Verdana" pitchFamily="34" charset="0"/>
                <a:cs typeface="Verdana" pitchFamily="34" charset="0"/>
              </a:rPr>
              <a:t>0216 355 70 60  </a:t>
            </a:r>
            <a:r>
              <a:rPr lang="tr-TR" sz="1200" dirty="0">
                <a:solidFill>
                  <a:schemeClr val="bg2">
                    <a:lumMod val="25000"/>
                  </a:schemeClr>
                </a:solidFill>
                <a:latin typeface="Verdana" pitchFamily="34" charset="0"/>
                <a:ea typeface="Verdana" pitchFamily="34" charset="0"/>
                <a:cs typeface="Verdana" pitchFamily="34" charset="0"/>
              </a:rPr>
              <a:t>- FAKS: </a:t>
            </a:r>
            <a:r>
              <a:rPr lang="tr-TR" sz="1200" dirty="0" smtClean="0">
                <a:solidFill>
                  <a:schemeClr val="bg2">
                    <a:lumMod val="25000"/>
                  </a:schemeClr>
                </a:solidFill>
                <a:latin typeface="Verdana" pitchFamily="34" charset="0"/>
                <a:ea typeface="Verdana" pitchFamily="34" charset="0"/>
                <a:cs typeface="Verdana" pitchFamily="34" charset="0"/>
              </a:rPr>
              <a:t>0216 355 70 66</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smtClean="0">
                <a:solidFill>
                  <a:schemeClr val="bg2">
                    <a:lumMod val="25000"/>
                  </a:schemeClr>
                </a:solidFill>
                <a:latin typeface="Verdana" pitchFamily="34" charset="0"/>
                <a:ea typeface="Verdana" pitchFamily="34" charset="0"/>
                <a:cs typeface="Verdana" pitchFamily="34" charset="0"/>
              </a:rPr>
              <a:t>www.</a:t>
            </a:r>
            <a:r>
              <a:rPr lang="tr-TR" sz="1200" dirty="0" err="1" smtClean="0">
                <a:solidFill>
                  <a:schemeClr val="bg2">
                    <a:lumMod val="25000"/>
                  </a:schemeClr>
                </a:solidFill>
                <a:latin typeface="Verdana" pitchFamily="34" charset="0"/>
                <a:ea typeface="Verdana" pitchFamily="34" charset="0"/>
                <a:cs typeface="Verdana" pitchFamily="34" charset="0"/>
              </a:rPr>
              <a:t>remaxcadde</a:t>
            </a:r>
            <a:r>
              <a:rPr lang="tr-TR" sz="1200" dirty="0" smtClean="0">
                <a:solidFill>
                  <a:schemeClr val="bg2">
                    <a:lumMod val="25000"/>
                  </a:schemeClr>
                </a:solidFill>
                <a:latin typeface="Verdana" pitchFamily="34" charset="0"/>
                <a:ea typeface="Verdana" pitchFamily="34" charset="0"/>
                <a:cs typeface="Verdana" pitchFamily="34" charset="0"/>
              </a:rPr>
              <a:t>.com</a:t>
            </a:r>
            <a:endParaRPr lang="tr-TR" sz="1200" dirty="0">
              <a:solidFill>
                <a:schemeClr val="bg2">
                  <a:lumMod val="25000"/>
                </a:schemeClr>
              </a:solidFill>
              <a:latin typeface="Verdana" pitchFamily="34" charset="0"/>
              <a:ea typeface="Verdana" pitchFamily="34" charset="0"/>
              <a:cs typeface="Verdana" pitchFamily="34" charset="0"/>
            </a:endParaRPr>
          </a:p>
        </p:txBody>
      </p:sp>
      <p:sp>
        <p:nvSpPr>
          <p:cNvPr id="8" name="Metin kutusu 5"/>
          <p:cNvSpPr txBox="1"/>
          <p:nvPr/>
        </p:nvSpPr>
        <p:spPr>
          <a:xfrm>
            <a:off x="3042565" y="9031585"/>
            <a:ext cx="4246675" cy="276999"/>
          </a:xfrm>
          <a:prstGeom prst="rect">
            <a:avLst/>
          </a:prstGeom>
          <a:noFill/>
        </p:spPr>
        <p:txBody>
          <a:bodyPr wrap="none" rtlCol="0">
            <a:spAutoFit/>
          </a:bodyPr>
          <a:lstStyle/>
          <a:p>
            <a:r>
              <a:rPr lang="tr-TR" sz="1200" b="1" dirty="0" err="1" smtClean="0">
                <a:solidFill>
                  <a:schemeClr val="accent5">
                    <a:lumMod val="75000"/>
                  </a:schemeClr>
                </a:solidFill>
                <a:latin typeface="Verdana" pitchFamily="34" charset="0"/>
                <a:ea typeface="Verdana" pitchFamily="34" charset="0"/>
                <a:cs typeface="Verdana" pitchFamily="34" charset="0"/>
              </a:rPr>
              <a:t>Abc</a:t>
            </a:r>
            <a:r>
              <a:rPr lang="tr-TR" sz="1200" b="1" dirty="0" smtClean="0">
                <a:solidFill>
                  <a:schemeClr val="accent5">
                    <a:lumMod val="75000"/>
                  </a:schemeClr>
                </a:solidFill>
                <a:latin typeface="Verdana" pitchFamily="34" charset="0"/>
                <a:ea typeface="Verdana" pitchFamily="34" charset="0"/>
                <a:cs typeface="Verdana" pitchFamily="34" charset="0"/>
              </a:rPr>
              <a:t> Gayrimenkul Danışmanlık </a:t>
            </a:r>
            <a:r>
              <a:rPr lang="tr-TR" sz="1200" b="1" dirty="0" err="1" smtClean="0">
                <a:solidFill>
                  <a:schemeClr val="accent5">
                    <a:lumMod val="75000"/>
                  </a:schemeClr>
                </a:solidFill>
                <a:latin typeface="Verdana" pitchFamily="34" charset="0"/>
                <a:ea typeface="Verdana" pitchFamily="34" charset="0"/>
                <a:cs typeface="Verdana" pitchFamily="34" charset="0"/>
              </a:rPr>
              <a:t>İnş</a:t>
            </a:r>
            <a:r>
              <a:rPr lang="tr-TR" sz="1200" b="1" dirty="0" smtClean="0">
                <a:solidFill>
                  <a:schemeClr val="accent5">
                    <a:lumMod val="75000"/>
                  </a:schemeClr>
                </a:solidFill>
                <a:latin typeface="Verdana" pitchFamily="34" charset="0"/>
                <a:ea typeface="Verdana" pitchFamily="34" charset="0"/>
                <a:cs typeface="Verdana" pitchFamily="34" charset="0"/>
              </a:rPr>
              <a:t>. Tic. Ltd. Şti.</a:t>
            </a:r>
            <a:endParaRPr lang="tr-TR" sz="1200" b="1" dirty="0">
              <a:solidFill>
                <a:schemeClr val="accent5">
                  <a:lumMod val="75000"/>
                </a:schemeClr>
              </a:solidFill>
              <a:latin typeface="Verdana" pitchFamily="34" charset="0"/>
              <a:ea typeface="Verdana" pitchFamily="34" charset="0"/>
              <a:cs typeface="Verdana" pitchFamily="34" charset="0"/>
            </a:endParaRPr>
          </a:p>
        </p:txBody>
      </p:sp>
      <p:pic>
        <p:nvPicPr>
          <p:cNvPr id="15" name="Picture 2" descr="C:\Users\ibrahim\Desktop\resim\remaxyazi1.png"/>
          <p:cNvPicPr>
            <a:picLocks noChangeAspect="1" noChangeArrowheads="1"/>
          </p:cNvPicPr>
          <p:nvPr/>
        </p:nvPicPr>
        <p:blipFill>
          <a:blip r:embed="rId3" cstate="print"/>
          <a:srcRect/>
          <a:stretch>
            <a:fillRect/>
          </a:stretch>
        </p:blipFill>
        <p:spPr bwMode="auto">
          <a:xfrm>
            <a:off x="4237601" y="8640764"/>
            <a:ext cx="1851836" cy="350836"/>
          </a:xfrm>
          <a:prstGeom prst="rect">
            <a:avLst/>
          </a:prstGeom>
          <a:noFill/>
        </p:spPr>
      </p:pic>
      <p:pic>
        <p:nvPicPr>
          <p:cNvPr id="17" name="Picture 5" descr="C:\Users\ibrahim\Desktop\resim\ofisyazi1.png"/>
          <p:cNvPicPr>
            <a:picLocks noChangeAspect="1" noChangeArrowheads="1"/>
          </p:cNvPicPr>
          <p:nvPr/>
        </p:nvPicPr>
        <p:blipFill>
          <a:blip r:embed="rId4"/>
          <a:srcRect/>
          <a:stretch>
            <a:fillRect/>
          </a:stretch>
        </p:blipFill>
        <p:spPr bwMode="auto">
          <a:xfrm>
            <a:off x="5866096" y="8511896"/>
            <a:ext cx="1414947" cy="578316"/>
          </a:xfrm>
          <a:prstGeom prst="rect">
            <a:avLst/>
          </a:prstGeom>
          <a:noFill/>
        </p:spPr>
      </p:pic>
      <p:pic>
        <p:nvPicPr>
          <p:cNvPr id="19" name="Picture 13"/>
          <p:cNvPicPr>
            <a:picLocks noChangeAspect="1" noChangeArrowheads="1"/>
          </p:cNvPicPr>
          <p:nvPr/>
        </p:nvPicPr>
        <p:blipFill>
          <a:blip r:embed="rId5"/>
          <a:srcRect/>
          <a:stretch>
            <a:fillRect/>
          </a:stretch>
        </p:blipFill>
        <p:spPr bwMode="auto">
          <a:xfrm>
            <a:off x="320605" y="7494104"/>
            <a:ext cx="6815691" cy="2569505"/>
          </a:xfrm>
          <a:prstGeom prst="rect">
            <a:avLst/>
          </a:prstGeom>
          <a:noFill/>
          <a:ln w="9525">
            <a:noFill/>
            <a:miter lim="800000"/>
            <a:headEnd/>
            <a:tailEnd/>
          </a:ln>
          <a:effectLst/>
        </p:spPr>
      </p:pic>
      <p:sp>
        <p:nvSpPr>
          <p:cNvPr id="20" name="Dikdörtgen 13"/>
          <p:cNvSpPr/>
          <p:nvPr/>
        </p:nvSpPr>
        <p:spPr>
          <a:xfrm>
            <a:off x="3124864" y="9094021"/>
            <a:ext cx="3941763" cy="830997"/>
          </a:xfrm>
          <a:prstGeom prst="rect">
            <a:avLst/>
          </a:prstGeom>
        </p:spPr>
        <p:txBody>
          <a:bodyPr wrap="square">
            <a:spAutoFit/>
          </a:bodyPr>
          <a:lstStyle/>
          <a:p>
            <a:pPr algn="r"/>
            <a:r>
              <a:rPr lang="tr-TR" sz="1200" dirty="0" smtClean="0">
                <a:solidFill>
                  <a:schemeClr val="bg2">
                    <a:lumMod val="25000"/>
                  </a:schemeClr>
                </a:solidFill>
                <a:latin typeface="Verdana" pitchFamily="34" charset="0"/>
                <a:ea typeface="Verdana" pitchFamily="34" charset="0"/>
                <a:cs typeface="Verdana" pitchFamily="34" charset="0"/>
              </a:rPr>
              <a:t>Bağdat Caddesi Santral Apartmanı No: 292/2</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smtClean="0">
                <a:solidFill>
                  <a:schemeClr val="bg2">
                    <a:lumMod val="25000"/>
                  </a:schemeClr>
                </a:solidFill>
                <a:latin typeface="Verdana" pitchFamily="34" charset="0"/>
                <a:ea typeface="Verdana" pitchFamily="34" charset="0"/>
                <a:cs typeface="Verdana" pitchFamily="34" charset="0"/>
              </a:rPr>
              <a:t>Caddebostan-Kadıköy/İSTANBUL</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a:solidFill>
                  <a:schemeClr val="bg2">
                    <a:lumMod val="25000"/>
                  </a:schemeClr>
                </a:solidFill>
                <a:latin typeface="Verdana" pitchFamily="34" charset="0"/>
                <a:ea typeface="Verdana" pitchFamily="34" charset="0"/>
                <a:cs typeface="Verdana" pitchFamily="34" charset="0"/>
              </a:rPr>
              <a:t>TEL: </a:t>
            </a:r>
            <a:r>
              <a:rPr lang="tr-TR" sz="1200" dirty="0" smtClean="0">
                <a:solidFill>
                  <a:schemeClr val="bg2">
                    <a:lumMod val="25000"/>
                  </a:schemeClr>
                </a:solidFill>
                <a:latin typeface="Verdana" pitchFamily="34" charset="0"/>
                <a:ea typeface="Verdana" pitchFamily="34" charset="0"/>
                <a:cs typeface="Verdana" pitchFamily="34" charset="0"/>
              </a:rPr>
              <a:t>0216 355 70 60  </a:t>
            </a:r>
            <a:r>
              <a:rPr lang="tr-TR" sz="1200" dirty="0">
                <a:solidFill>
                  <a:schemeClr val="bg2">
                    <a:lumMod val="25000"/>
                  </a:schemeClr>
                </a:solidFill>
                <a:latin typeface="Verdana" pitchFamily="34" charset="0"/>
                <a:ea typeface="Verdana" pitchFamily="34" charset="0"/>
                <a:cs typeface="Verdana" pitchFamily="34" charset="0"/>
              </a:rPr>
              <a:t>- FAKS: </a:t>
            </a:r>
            <a:r>
              <a:rPr lang="tr-TR" sz="1200" dirty="0" smtClean="0">
                <a:solidFill>
                  <a:schemeClr val="bg2">
                    <a:lumMod val="25000"/>
                  </a:schemeClr>
                </a:solidFill>
                <a:latin typeface="Verdana" pitchFamily="34" charset="0"/>
                <a:ea typeface="Verdana" pitchFamily="34" charset="0"/>
                <a:cs typeface="Verdana" pitchFamily="34" charset="0"/>
              </a:rPr>
              <a:t>0216 355 70 66</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smtClean="0">
                <a:solidFill>
                  <a:schemeClr val="bg2">
                    <a:lumMod val="25000"/>
                  </a:schemeClr>
                </a:solidFill>
                <a:latin typeface="Verdana" pitchFamily="34" charset="0"/>
                <a:ea typeface="Verdana" pitchFamily="34" charset="0"/>
                <a:cs typeface="Verdana" pitchFamily="34" charset="0"/>
              </a:rPr>
              <a:t>www.</a:t>
            </a:r>
            <a:r>
              <a:rPr lang="tr-TR" sz="1200" dirty="0" err="1" smtClean="0">
                <a:solidFill>
                  <a:schemeClr val="bg2">
                    <a:lumMod val="25000"/>
                  </a:schemeClr>
                </a:solidFill>
                <a:latin typeface="Verdana" pitchFamily="34" charset="0"/>
                <a:ea typeface="Verdana" pitchFamily="34" charset="0"/>
                <a:cs typeface="Verdana" pitchFamily="34" charset="0"/>
              </a:rPr>
              <a:t>remaxcadde</a:t>
            </a:r>
            <a:r>
              <a:rPr lang="tr-TR" sz="1200" dirty="0" smtClean="0">
                <a:solidFill>
                  <a:schemeClr val="bg2">
                    <a:lumMod val="25000"/>
                  </a:schemeClr>
                </a:solidFill>
                <a:latin typeface="Verdana" pitchFamily="34" charset="0"/>
                <a:ea typeface="Verdana" pitchFamily="34" charset="0"/>
                <a:cs typeface="Verdana" pitchFamily="34" charset="0"/>
              </a:rPr>
              <a:t>.com</a:t>
            </a:r>
            <a:endParaRPr lang="tr-TR" sz="1200" dirty="0">
              <a:solidFill>
                <a:schemeClr val="bg2">
                  <a:lumMod val="25000"/>
                </a:schemeClr>
              </a:solidFill>
              <a:latin typeface="Verdana" pitchFamily="34" charset="0"/>
              <a:ea typeface="Verdana" pitchFamily="34" charset="0"/>
              <a:cs typeface="Verdana" pitchFamily="34" charset="0"/>
            </a:endParaRPr>
          </a:p>
        </p:txBody>
      </p:sp>
      <p:sp>
        <p:nvSpPr>
          <p:cNvPr id="21" name="Metin kutusu 5"/>
          <p:cNvSpPr txBox="1"/>
          <p:nvPr/>
        </p:nvSpPr>
        <p:spPr>
          <a:xfrm>
            <a:off x="2808833" y="8860957"/>
            <a:ext cx="4246675" cy="276999"/>
          </a:xfrm>
          <a:prstGeom prst="rect">
            <a:avLst/>
          </a:prstGeom>
          <a:noFill/>
        </p:spPr>
        <p:txBody>
          <a:bodyPr wrap="none" rtlCol="0">
            <a:spAutoFit/>
          </a:bodyPr>
          <a:lstStyle/>
          <a:p>
            <a:r>
              <a:rPr lang="tr-TR" sz="1200" b="1" dirty="0" err="1" smtClean="0">
                <a:solidFill>
                  <a:schemeClr val="accent5">
                    <a:lumMod val="75000"/>
                  </a:schemeClr>
                </a:solidFill>
                <a:latin typeface="Verdana" pitchFamily="34" charset="0"/>
                <a:ea typeface="Verdana" pitchFamily="34" charset="0"/>
                <a:cs typeface="Verdana" pitchFamily="34" charset="0"/>
              </a:rPr>
              <a:t>Abc</a:t>
            </a:r>
            <a:r>
              <a:rPr lang="tr-TR" sz="1200" b="1" dirty="0" smtClean="0">
                <a:solidFill>
                  <a:schemeClr val="accent5">
                    <a:lumMod val="75000"/>
                  </a:schemeClr>
                </a:solidFill>
                <a:latin typeface="Verdana" pitchFamily="34" charset="0"/>
                <a:ea typeface="Verdana" pitchFamily="34" charset="0"/>
                <a:cs typeface="Verdana" pitchFamily="34" charset="0"/>
              </a:rPr>
              <a:t> Gayrimenkul Danışmanlık </a:t>
            </a:r>
            <a:r>
              <a:rPr lang="tr-TR" sz="1200" b="1" dirty="0" err="1" smtClean="0">
                <a:solidFill>
                  <a:schemeClr val="accent5">
                    <a:lumMod val="75000"/>
                  </a:schemeClr>
                </a:solidFill>
                <a:latin typeface="Verdana" pitchFamily="34" charset="0"/>
                <a:ea typeface="Verdana" pitchFamily="34" charset="0"/>
                <a:cs typeface="Verdana" pitchFamily="34" charset="0"/>
              </a:rPr>
              <a:t>İnş</a:t>
            </a:r>
            <a:r>
              <a:rPr lang="tr-TR" sz="1200" b="1" dirty="0" smtClean="0">
                <a:solidFill>
                  <a:schemeClr val="accent5">
                    <a:lumMod val="75000"/>
                  </a:schemeClr>
                </a:solidFill>
                <a:latin typeface="Verdana" pitchFamily="34" charset="0"/>
                <a:ea typeface="Verdana" pitchFamily="34" charset="0"/>
                <a:cs typeface="Verdana" pitchFamily="34" charset="0"/>
              </a:rPr>
              <a:t>. Tic. Ltd. Şti.</a:t>
            </a:r>
            <a:endParaRPr lang="tr-TR" sz="1200" b="1" dirty="0">
              <a:solidFill>
                <a:schemeClr val="accent5">
                  <a:lumMod val="75000"/>
                </a:schemeClr>
              </a:solidFill>
              <a:latin typeface="Verdana" pitchFamily="34" charset="0"/>
              <a:ea typeface="Verdana" pitchFamily="34" charset="0"/>
              <a:cs typeface="Verdana" pitchFamily="34" charset="0"/>
            </a:endParaRPr>
          </a:p>
        </p:txBody>
      </p:sp>
      <p:pic>
        <p:nvPicPr>
          <p:cNvPr id="22" name="Picture 5" descr="C:\Users\ibrahim\Desktop\resim\ofisyazi1.png"/>
          <p:cNvPicPr>
            <a:picLocks noChangeAspect="1" noChangeArrowheads="1"/>
          </p:cNvPicPr>
          <p:nvPr/>
        </p:nvPicPr>
        <p:blipFill>
          <a:blip r:embed="rId4"/>
          <a:srcRect/>
          <a:stretch>
            <a:fillRect/>
          </a:stretch>
        </p:blipFill>
        <p:spPr bwMode="auto">
          <a:xfrm>
            <a:off x="5731754" y="8341268"/>
            <a:ext cx="1414947" cy="578316"/>
          </a:xfrm>
          <a:prstGeom prst="rect">
            <a:avLst/>
          </a:prstGeom>
          <a:noFill/>
        </p:spPr>
      </p:pic>
      <p:pic>
        <p:nvPicPr>
          <p:cNvPr id="23" name="Picture 2" descr="C:\Users\ibrahim\Desktop\resim\remaxyazi1.png"/>
          <p:cNvPicPr>
            <a:picLocks noChangeAspect="1" noChangeArrowheads="1"/>
          </p:cNvPicPr>
          <p:nvPr/>
        </p:nvPicPr>
        <p:blipFill>
          <a:blip r:embed="rId3" cstate="print"/>
          <a:srcRect/>
          <a:stretch>
            <a:fillRect/>
          </a:stretch>
        </p:blipFill>
        <p:spPr bwMode="auto">
          <a:xfrm>
            <a:off x="4103259" y="8470136"/>
            <a:ext cx="1851836" cy="350836"/>
          </a:xfrm>
          <a:prstGeom prst="rect">
            <a:avLst/>
          </a:prstGeom>
          <a:noFill/>
        </p:spPr>
      </p:pic>
      <p:pic>
        <p:nvPicPr>
          <p:cNvPr id="24" name="Picture 6" descr="C:\Users\ibrahim\Desktop\resim\cadde dıs resim.jpg"/>
          <p:cNvPicPr>
            <a:picLocks noChangeAspect="1" noChangeArrowheads="1"/>
          </p:cNvPicPr>
          <p:nvPr/>
        </p:nvPicPr>
        <p:blipFill>
          <a:blip r:embed="rId6" cstate="print"/>
          <a:srcRect/>
          <a:stretch>
            <a:fillRect/>
          </a:stretch>
        </p:blipFill>
        <p:spPr bwMode="auto">
          <a:xfrm>
            <a:off x="719208" y="3600451"/>
            <a:ext cx="6102349" cy="3935066"/>
          </a:xfrm>
          <a:prstGeom prst="rect">
            <a:avLst/>
          </a:prstGeom>
          <a:noFill/>
        </p:spPr>
      </p:pic>
      <p:pic>
        <p:nvPicPr>
          <p:cNvPr id="25" name="Picture 15"/>
          <p:cNvPicPr>
            <a:picLocks noChangeAspect="1" noChangeArrowheads="1"/>
          </p:cNvPicPr>
          <p:nvPr/>
        </p:nvPicPr>
        <p:blipFill>
          <a:blip r:embed="rId7"/>
          <a:srcRect/>
          <a:stretch>
            <a:fillRect/>
          </a:stretch>
        </p:blipFill>
        <p:spPr bwMode="auto">
          <a:xfrm>
            <a:off x="340899" y="422136"/>
            <a:ext cx="6815276" cy="3226729"/>
          </a:xfrm>
          <a:prstGeom prst="rect">
            <a:avLst/>
          </a:prstGeom>
          <a:noFill/>
          <a:ln w="9525">
            <a:noFill/>
            <a:miter lim="800000"/>
            <a:headEnd/>
            <a:tailEnd/>
          </a:ln>
          <a:effectLst/>
        </p:spPr>
      </p:pic>
      <p:pic>
        <p:nvPicPr>
          <p:cNvPr id="28" name="Picture 2" descr="C:\Users\ibrahim\Desktop\resim\daire1.png"/>
          <p:cNvPicPr>
            <a:picLocks noChangeAspect="1" noChangeArrowheads="1"/>
          </p:cNvPicPr>
          <p:nvPr/>
        </p:nvPicPr>
        <p:blipFill>
          <a:blip r:embed="rId8"/>
          <a:srcRect/>
          <a:stretch>
            <a:fillRect/>
          </a:stretch>
        </p:blipFill>
        <p:spPr bwMode="auto">
          <a:xfrm>
            <a:off x="622014" y="7700104"/>
            <a:ext cx="1930686" cy="1647146"/>
          </a:xfrm>
          <a:prstGeom prst="rect">
            <a:avLst/>
          </a:prstGeom>
          <a:noFill/>
        </p:spPr>
      </p:pic>
      <p:pic>
        <p:nvPicPr>
          <p:cNvPr id="29" name="Picture 3" descr="C:\Users\ibrahim\Desktop\resim\logopng.png"/>
          <p:cNvPicPr>
            <a:picLocks noChangeAspect="1" noChangeArrowheads="1"/>
          </p:cNvPicPr>
          <p:nvPr/>
        </p:nvPicPr>
        <p:blipFill>
          <a:blip r:embed="rId9"/>
          <a:srcRect/>
          <a:stretch>
            <a:fillRect/>
          </a:stretch>
        </p:blipFill>
        <p:spPr bwMode="auto">
          <a:xfrm>
            <a:off x="474525" y="7526214"/>
            <a:ext cx="2289450" cy="2599088"/>
          </a:xfrm>
          <a:prstGeom prst="rect">
            <a:avLst/>
          </a:prstGeom>
          <a:noFill/>
        </p:spPr>
      </p:pic>
      <p:pic>
        <p:nvPicPr>
          <p:cNvPr id="13" name="Picture 2" descr="C:\Users\ibrahim\Desktop\resim\33.png"/>
          <p:cNvPicPr>
            <a:picLocks noChangeAspect="1" noChangeArrowheads="1"/>
          </p:cNvPicPr>
          <p:nvPr/>
        </p:nvPicPr>
        <p:blipFill>
          <a:blip r:embed="rId10" cstate="print"/>
          <a:srcRect/>
          <a:stretch>
            <a:fillRect/>
          </a:stretch>
        </p:blipFill>
        <p:spPr bwMode="auto">
          <a:xfrm>
            <a:off x="2937615" y="256890"/>
            <a:ext cx="2235099" cy="3338853"/>
          </a:xfrm>
          <a:prstGeom prst="rect">
            <a:avLst/>
          </a:prstGeom>
          <a:noFill/>
        </p:spPr>
      </p:pic>
    </p:spTree>
    <p:extLst>
      <p:ext uri="{BB962C8B-B14F-4D97-AF65-F5344CB8AC3E}">
        <p14:creationId xmlns="" xmlns:p14="http://schemas.microsoft.com/office/powerpoint/2010/main" val="27869186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6" name="Dikdörtgen 15"/>
          <p:cNvSpPr/>
          <p:nvPr/>
        </p:nvSpPr>
        <p:spPr>
          <a:xfrm>
            <a:off x="320675" y="323056"/>
            <a:ext cx="6918325" cy="100457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 name="Resim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038350" y="1020792"/>
            <a:ext cx="3829050" cy="2732058"/>
          </a:xfrm>
          <a:prstGeom prst="rect">
            <a:avLst/>
          </a:prstGeom>
        </p:spPr>
      </p:pic>
      <p:sp>
        <p:nvSpPr>
          <p:cNvPr id="3" name="Dikdörtgen 2"/>
          <p:cNvSpPr/>
          <p:nvPr/>
        </p:nvSpPr>
        <p:spPr>
          <a:xfrm>
            <a:off x="1771650" y="949067"/>
            <a:ext cx="4133850" cy="1323439"/>
          </a:xfrm>
          <a:prstGeom prst="rect">
            <a:avLst/>
          </a:prstGeom>
        </p:spPr>
        <p:txBody>
          <a:bodyPr wrap="square">
            <a:spAutoFit/>
          </a:bodyPr>
          <a:lstStyle/>
          <a:p>
            <a:pPr algn="r"/>
            <a:r>
              <a:rPr lang="tr-TR" sz="4000" i="1" dirty="0" smtClean="0">
                <a:solidFill>
                  <a:schemeClr val="bg1"/>
                </a:solidFill>
                <a:latin typeface="Verdana" pitchFamily="34" charset="0"/>
                <a:ea typeface="Verdana" pitchFamily="34" charset="0"/>
                <a:cs typeface="Verdana" pitchFamily="34" charset="0"/>
              </a:rPr>
              <a:t>SORUMLULUK</a:t>
            </a:r>
          </a:p>
          <a:p>
            <a:pPr algn="r"/>
            <a:r>
              <a:rPr lang="tr-TR" sz="4000" b="1" dirty="0" smtClean="0">
                <a:solidFill>
                  <a:schemeClr val="bg1"/>
                </a:solidFill>
                <a:latin typeface="Verdana" pitchFamily="34" charset="0"/>
                <a:ea typeface="Verdana" pitchFamily="34" charset="0"/>
                <a:cs typeface="Verdana" pitchFamily="34" charset="0"/>
              </a:rPr>
              <a:t>BİZDE!</a:t>
            </a:r>
            <a:endParaRPr lang="tr-TR" sz="4000" b="1" dirty="0">
              <a:solidFill>
                <a:schemeClr val="bg1"/>
              </a:solidFill>
              <a:latin typeface="Verdana" pitchFamily="34" charset="0"/>
              <a:ea typeface="Verdana" pitchFamily="34" charset="0"/>
              <a:cs typeface="Verdana" pitchFamily="34" charset="0"/>
            </a:endParaRPr>
          </a:p>
        </p:txBody>
      </p:sp>
      <p:sp>
        <p:nvSpPr>
          <p:cNvPr id="14" name="Metin kutusu 13"/>
          <p:cNvSpPr txBox="1"/>
          <p:nvPr/>
        </p:nvSpPr>
        <p:spPr>
          <a:xfrm>
            <a:off x="2159822" y="2183606"/>
            <a:ext cx="3650428" cy="1107996"/>
          </a:xfrm>
          <a:prstGeom prst="rect">
            <a:avLst/>
          </a:prstGeom>
          <a:noFill/>
        </p:spPr>
        <p:txBody>
          <a:bodyPr wrap="square" rtlCol="0">
            <a:spAutoFit/>
          </a:bodyPr>
          <a:lstStyle/>
          <a:p>
            <a:pPr algn="just"/>
            <a:r>
              <a:rPr lang="tr-TR" sz="1100" dirty="0" smtClean="0">
                <a:solidFill>
                  <a:schemeClr val="bg1"/>
                </a:solidFill>
                <a:latin typeface="Verdana" pitchFamily="34" charset="0"/>
                <a:ea typeface="Verdana" pitchFamily="34" charset="0"/>
                <a:cs typeface="Verdana" pitchFamily="34" charset="0"/>
              </a:rPr>
              <a:t>Evinizin ve iş yerinizin sorumluluğu emin ellerde. RE/</a:t>
            </a:r>
            <a:r>
              <a:rPr lang="tr-TR" sz="1100" dirty="0" err="1" smtClean="0">
                <a:solidFill>
                  <a:schemeClr val="bg1"/>
                </a:solidFill>
                <a:latin typeface="Verdana" pitchFamily="34" charset="0"/>
                <a:ea typeface="Verdana" pitchFamily="34" charset="0"/>
                <a:cs typeface="Verdana" pitchFamily="34" charset="0"/>
              </a:rPr>
              <a:t>MAX’li</a:t>
            </a:r>
            <a:r>
              <a:rPr lang="tr-TR" sz="1100" dirty="0" smtClean="0">
                <a:solidFill>
                  <a:schemeClr val="bg1"/>
                </a:solidFill>
                <a:latin typeface="Verdana" pitchFamily="34" charset="0"/>
                <a:ea typeface="Verdana" pitchFamily="34" charset="0"/>
                <a:cs typeface="Verdana" pitchFamily="34" charset="0"/>
              </a:rPr>
              <a:t> Gayrimenkul Danışmanıyla çalıştığınızda, gayrimenkulünüzün satılması ve kiralanması için maksimum zaman ve emek harcadığını bilirsiniz</a:t>
            </a:r>
            <a:r>
              <a:rPr lang="tr-TR" sz="1100" dirty="0" smtClean="0">
                <a:solidFill>
                  <a:schemeClr val="bg1"/>
                </a:solidFill>
              </a:rPr>
              <a:t>.</a:t>
            </a:r>
          </a:p>
          <a:p>
            <a:pPr algn="just"/>
            <a:endParaRPr lang="tr-TR" sz="1100" dirty="0"/>
          </a:p>
        </p:txBody>
      </p:sp>
    </p:spTree>
    <p:extLst>
      <p:ext uri="{BB962C8B-B14F-4D97-AF65-F5344CB8AC3E}">
        <p14:creationId xmlns="" xmlns:p14="http://schemas.microsoft.com/office/powerpoint/2010/main" val="2868708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E2E92"/>
        </a:solid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10" y="8451528"/>
            <a:ext cx="7559055" cy="2240285"/>
          </a:xfrm>
          <a:prstGeom prst="rect">
            <a:avLst/>
          </a:prstGeom>
        </p:spPr>
      </p:pic>
      <p:sp>
        <p:nvSpPr>
          <p:cNvPr id="6" name="Dikdörtgen 5"/>
          <p:cNvSpPr/>
          <p:nvPr/>
        </p:nvSpPr>
        <p:spPr>
          <a:xfrm>
            <a:off x="1028701" y="2643277"/>
            <a:ext cx="5676900" cy="7417415"/>
          </a:xfrm>
          <a:prstGeom prst="rect">
            <a:avLst/>
          </a:prstGeom>
        </p:spPr>
        <p:txBody>
          <a:bodyPr wrap="square">
            <a:spAutoFit/>
          </a:bodyPr>
          <a:lstStyle/>
          <a:p>
            <a:pPr algn="just"/>
            <a:r>
              <a:rPr lang="tr-TR" sz="1400" dirty="0" smtClean="0">
                <a:solidFill>
                  <a:schemeClr val="bg1"/>
                </a:solidFill>
                <a:latin typeface="Verdana" pitchFamily="34" charset="0"/>
                <a:ea typeface="Verdana" pitchFamily="34" charset="0"/>
                <a:cs typeface="Verdana" pitchFamily="34" charset="0"/>
              </a:rPr>
              <a:t>Öncelikle bu dosyada  yer alan bilgilerin, gayrimenkulünüzün  satışı ile ilgili aklınıza takılan sorularınızdan bazılarına cevap bulmakta size yardımcı olacağını ümit ediyorum.​</a:t>
            </a:r>
          </a:p>
          <a:p>
            <a:pPr algn="just"/>
            <a:r>
              <a:rPr lang="tr-TR" sz="1400" dirty="0" smtClean="0">
                <a:solidFill>
                  <a:schemeClr val="bg1"/>
                </a:solidFill>
                <a:latin typeface="Verdana" pitchFamily="34" charset="0"/>
                <a:ea typeface="Verdana" pitchFamily="34" charset="0"/>
                <a:cs typeface="Verdana" pitchFamily="34" charset="0"/>
              </a:rPr>
              <a:t>​</a:t>
            </a:r>
          </a:p>
          <a:p>
            <a:pPr algn="just"/>
            <a:r>
              <a:rPr lang="tr-TR" sz="1400" dirty="0" smtClean="0">
                <a:solidFill>
                  <a:schemeClr val="bg1"/>
                </a:solidFill>
                <a:latin typeface="Verdana" pitchFamily="34" charset="0"/>
                <a:ea typeface="Verdana" pitchFamily="34" charset="0"/>
                <a:cs typeface="Verdana" pitchFamily="34" charset="0"/>
              </a:rPr>
              <a:t>Bugünkü piyasa koşullarında mülkünüzün satışında size en iyi fiyatı sağlayabilecek, profesyonel ve kaliteli  hizmeti sunmaya tamamen kararlı bir gayrimenkul profesyoneli ile çalışacağınıza sizi temin    ederim.​</a:t>
            </a:r>
          </a:p>
          <a:p>
            <a:pPr algn="just"/>
            <a:endParaRPr lang="tr-TR" sz="1400" dirty="0" smtClean="0">
              <a:solidFill>
                <a:schemeClr val="bg1"/>
              </a:solidFill>
              <a:latin typeface="Verdana" pitchFamily="34" charset="0"/>
              <a:ea typeface="Verdana" pitchFamily="34" charset="0"/>
              <a:cs typeface="Verdana" pitchFamily="34" charset="0"/>
            </a:endParaRPr>
          </a:p>
          <a:p>
            <a:pPr algn="just"/>
            <a:r>
              <a:rPr lang="tr-TR" sz="1400" dirty="0" smtClean="0">
                <a:solidFill>
                  <a:schemeClr val="bg1"/>
                </a:solidFill>
                <a:latin typeface="Verdana" pitchFamily="34" charset="0"/>
                <a:ea typeface="Verdana" pitchFamily="34" charset="0"/>
                <a:cs typeface="Verdana" pitchFamily="34" charset="0"/>
              </a:rPr>
              <a:t>​</a:t>
            </a:r>
          </a:p>
          <a:p>
            <a:pPr algn="just"/>
            <a:r>
              <a:rPr lang="tr-TR" sz="1400" dirty="0" smtClean="0">
                <a:solidFill>
                  <a:schemeClr val="bg1"/>
                </a:solidFill>
                <a:latin typeface="Verdana" pitchFamily="34" charset="0"/>
                <a:ea typeface="Verdana" pitchFamily="34" charset="0"/>
                <a:cs typeface="Verdana" pitchFamily="34" charset="0"/>
              </a:rPr>
              <a:t>İbrahim </a:t>
            </a:r>
            <a:r>
              <a:rPr lang="tr-TR" sz="1400" dirty="0" err="1" smtClean="0">
                <a:solidFill>
                  <a:schemeClr val="bg1"/>
                </a:solidFill>
                <a:latin typeface="Verdana" pitchFamily="34" charset="0"/>
                <a:ea typeface="Verdana" pitchFamily="34" charset="0"/>
                <a:cs typeface="Verdana" pitchFamily="34" charset="0"/>
              </a:rPr>
              <a:t>Gemiköz’ün</a:t>
            </a:r>
            <a:r>
              <a:rPr lang="tr-TR" sz="1400" dirty="0" smtClean="0">
                <a:solidFill>
                  <a:schemeClr val="bg1"/>
                </a:solidFill>
                <a:latin typeface="Verdana" pitchFamily="34" charset="0"/>
                <a:ea typeface="Verdana" pitchFamily="34" charset="0"/>
                <a:cs typeface="Verdana" pitchFamily="34" charset="0"/>
              </a:rPr>
              <a:t> müşterileri yoktur, uzun soluklu dostları vardır. Bu nedenle temel ilkem; geleceğe dönük güven ve dostluk temeli  oluşturarak tüm   yaşamımız boyunca birlikte çalışabilmek olacaktır…​</a:t>
            </a:r>
          </a:p>
          <a:p>
            <a:pPr algn="just"/>
            <a:r>
              <a:rPr lang="tr-TR" sz="1400" dirty="0" smtClean="0">
                <a:solidFill>
                  <a:schemeClr val="bg1"/>
                </a:solidFill>
                <a:latin typeface="Verdana" pitchFamily="34" charset="0"/>
                <a:ea typeface="Verdana" pitchFamily="34" charset="0"/>
                <a:cs typeface="Verdana" pitchFamily="34" charset="0"/>
              </a:rPr>
              <a:t>​</a:t>
            </a:r>
          </a:p>
          <a:p>
            <a:pPr algn="just"/>
            <a:r>
              <a:rPr lang="tr-TR" sz="1400" dirty="0" smtClean="0">
                <a:solidFill>
                  <a:schemeClr val="bg1"/>
                </a:solidFill>
                <a:latin typeface="Verdana" pitchFamily="34" charset="0"/>
                <a:ea typeface="Verdana" pitchFamily="34" charset="0"/>
                <a:cs typeface="Verdana" pitchFamily="34" charset="0"/>
              </a:rPr>
              <a:t>​</a:t>
            </a:r>
          </a:p>
          <a:p>
            <a:pPr algn="just"/>
            <a:r>
              <a:rPr lang="tr-TR" sz="1400" i="1" dirty="0" smtClean="0">
                <a:solidFill>
                  <a:schemeClr val="bg1"/>
                </a:solidFill>
                <a:latin typeface="Verdana" pitchFamily="34" charset="0"/>
                <a:ea typeface="Verdana" pitchFamily="34" charset="0"/>
                <a:cs typeface="Verdana" pitchFamily="34" charset="0"/>
              </a:rPr>
              <a:t>“Güçlü nedenler, güçlü hareketler yaratır.” ​</a:t>
            </a:r>
          </a:p>
          <a:p>
            <a:pPr algn="just"/>
            <a:r>
              <a:rPr lang="tr-TR" sz="1400" dirty="0" smtClean="0">
                <a:solidFill>
                  <a:schemeClr val="bg1"/>
                </a:solidFill>
                <a:latin typeface="Verdana" pitchFamily="34" charset="0"/>
                <a:ea typeface="Verdana" pitchFamily="34" charset="0"/>
                <a:cs typeface="Verdana" pitchFamily="34" charset="0"/>
              </a:rPr>
              <a:t>Shakespeare​</a:t>
            </a:r>
          </a:p>
          <a:p>
            <a:pPr algn="just"/>
            <a:r>
              <a:rPr lang="tr-TR" sz="1400" dirty="0" smtClean="0">
                <a:solidFill>
                  <a:schemeClr val="bg1"/>
                </a:solidFill>
                <a:latin typeface="Verdana" pitchFamily="34" charset="0"/>
                <a:ea typeface="Verdana" pitchFamily="34" charset="0"/>
                <a:cs typeface="Verdana" pitchFamily="34" charset="0"/>
              </a:rPr>
              <a:t>​</a:t>
            </a:r>
          </a:p>
          <a:p>
            <a:pPr algn="just"/>
            <a:r>
              <a:rPr lang="tr-TR" sz="1400" dirty="0" smtClean="0">
                <a:solidFill>
                  <a:schemeClr val="bg1"/>
                </a:solidFill>
                <a:latin typeface="Verdana" pitchFamily="34" charset="0"/>
                <a:ea typeface="Verdana" pitchFamily="34" charset="0"/>
                <a:cs typeface="Verdana" pitchFamily="34" charset="0"/>
              </a:rPr>
              <a:t>Benim hayatımdaki en güçlü nedenim huzur ve güveni ailem ve dostlarımla paylaşabilmektir. Bunları başarmamın  en anlamlı ve en güzel yolunun, çevremde huzur ve güveni tesis etmekten geçtiğini       öğrendim. Tüm danışanlarımın huzur ve mutluluğu ilk ve en önemli amacımdır. Satışın tamamen güvene dayalı, keyifli yolculuğunda, sizin gayrimenkulünüzün en başarılı şekilde ve değerinde satılması  benim için​</a:t>
            </a:r>
          </a:p>
          <a:p>
            <a:pPr algn="just"/>
            <a:r>
              <a:rPr lang="tr-TR" sz="1400" dirty="0" smtClean="0">
                <a:solidFill>
                  <a:schemeClr val="bg1"/>
                </a:solidFill>
                <a:latin typeface="Verdana" pitchFamily="34" charset="0"/>
                <a:ea typeface="Verdana" pitchFamily="34" charset="0"/>
                <a:cs typeface="Verdana" pitchFamily="34" charset="0"/>
              </a:rPr>
              <a:t>en büyük mutluluktur.​</a:t>
            </a:r>
          </a:p>
          <a:p>
            <a:pPr algn="just"/>
            <a:r>
              <a:rPr lang="tr-TR" sz="1400" dirty="0" smtClean="0">
                <a:solidFill>
                  <a:schemeClr val="bg1"/>
                </a:solidFill>
                <a:latin typeface="Verdana" pitchFamily="34" charset="0"/>
                <a:ea typeface="Verdana" pitchFamily="34" charset="0"/>
                <a:cs typeface="Verdana" pitchFamily="34" charset="0"/>
              </a:rPr>
              <a:t>​</a:t>
            </a:r>
          </a:p>
          <a:p>
            <a:pPr algn="just"/>
            <a:r>
              <a:rPr lang="tr-TR" sz="1400" dirty="0" smtClean="0">
                <a:solidFill>
                  <a:schemeClr val="bg1"/>
                </a:solidFill>
                <a:latin typeface="Verdana" pitchFamily="34" charset="0"/>
                <a:ea typeface="Verdana" pitchFamily="34" charset="0"/>
                <a:cs typeface="Verdana" pitchFamily="34" charset="0"/>
              </a:rPr>
              <a:t>Bu meslekteki başarım, tüm dostlarımın mutlak memnuniyetine bağlıdır. Gayrimenkul satışının huzurlu, mutlu ve güvenli sürecinde sizinle buluşmak üzere…​</a:t>
            </a:r>
          </a:p>
          <a:p>
            <a:pPr algn="just"/>
            <a:r>
              <a:rPr lang="tr-TR" sz="1400" dirty="0" smtClean="0">
                <a:solidFill>
                  <a:schemeClr val="bg1"/>
                </a:solidFill>
                <a:latin typeface="Verdana" pitchFamily="34" charset="0"/>
                <a:ea typeface="Verdana" pitchFamily="34" charset="0"/>
                <a:cs typeface="Verdana" pitchFamily="34" charset="0"/>
              </a:rPr>
              <a:t>​</a:t>
            </a:r>
          </a:p>
          <a:p>
            <a:pPr algn="just"/>
            <a:r>
              <a:rPr lang="tr-TR" sz="1400" dirty="0" smtClean="0">
                <a:solidFill>
                  <a:schemeClr val="bg1"/>
                </a:solidFill>
                <a:latin typeface="Verdana" pitchFamily="34" charset="0"/>
                <a:ea typeface="Verdana" pitchFamily="34" charset="0"/>
                <a:cs typeface="Verdana" pitchFamily="34" charset="0"/>
              </a:rPr>
              <a:t>Sevgi ve saygılarımla​</a:t>
            </a:r>
            <a:endParaRPr lang="tr-TR" sz="1400" dirty="0">
              <a:solidFill>
                <a:schemeClr val="bg1"/>
              </a:solidFill>
              <a:latin typeface="Verdana" pitchFamily="34" charset="0"/>
              <a:ea typeface="Verdana" pitchFamily="34" charset="0"/>
              <a:cs typeface="Verdana" pitchFamily="34" charset="0"/>
            </a:endParaRPr>
          </a:p>
        </p:txBody>
      </p:sp>
      <p:sp>
        <p:nvSpPr>
          <p:cNvPr id="9" name="Dikdörtgen 8"/>
          <p:cNvSpPr/>
          <p:nvPr/>
        </p:nvSpPr>
        <p:spPr>
          <a:xfrm>
            <a:off x="819150" y="2562225"/>
            <a:ext cx="6095999" cy="7496175"/>
          </a:xfrm>
          <a:prstGeom prst="rect">
            <a:avLst/>
          </a:prstGeom>
          <a:noFill/>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2" name="Picture 2" descr="C:\Users\ibrahim\Desktop\resim\33.png"/>
          <p:cNvPicPr>
            <a:picLocks noChangeAspect="1" noChangeArrowheads="1"/>
          </p:cNvPicPr>
          <p:nvPr/>
        </p:nvPicPr>
        <p:blipFill>
          <a:blip r:embed="rId3" cstate="print"/>
          <a:srcRect/>
          <a:stretch>
            <a:fillRect/>
          </a:stretch>
        </p:blipFill>
        <p:spPr bwMode="auto">
          <a:xfrm>
            <a:off x="5638800" y="133350"/>
            <a:ext cx="1543050" cy="2305050"/>
          </a:xfrm>
          <a:prstGeom prst="rect">
            <a:avLst/>
          </a:prstGeom>
          <a:noFill/>
        </p:spPr>
      </p:pic>
      <p:pic>
        <p:nvPicPr>
          <p:cNvPr id="13" name="Picture 2" descr="C:\Users\ibrahim\Desktop\resim\daire1.png"/>
          <p:cNvPicPr>
            <a:picLocks noChangeAspect="1" noChangeArrowheads="1"/>
          </p:cNvPicPr>
          <p:nvPr/>
        </p:nvPicPr>
        <p:blipFill>
          <a:blip r:embed="rId4"/>
          <a:srcRect/>
          <a:stretch>
            <a:fillRect/>
          </a:stretch>
        </p:blipFill>
        <p:spPr bwMode="auto">
          <a:xfrm>
            <a:off x="542925" y="247649"/>
            <a:ext cx="1800225" cy="1433511"/>
          </a:xfrm>
          <a:prstGeom prst="rect">
            <a:avLst/>
          </a:prstGeom>
          <a:noFill/>
        </p:spPr>
      </p:pic>
      <p:pic>
        <p:nvPicPr>
          <p:cNvPr id="14" name="Picture 3" descr="C:\Users\ibrahim\Desktop\resim\logopng.png"/>
          <p:cNvPicPr>
            <a:picLocks noChangeAspect="1" noChangeArrowheads="1"/>
          </p:cNvPicPr>
          <p:nvPr/>
        </p:nvPicPr>
        <p:blipFill>
          <a:blip r:embed="rId5"/>
          <a:srcRect/>
          <a:stretch>
            <a:fillRect/>
          </a:stretch>
        </p:blipFill>
        <p:spPr bwMode="auto">
          <a:xfrm>
            <a:off x="398462" y="0"/>
            <a:ext cx="2164685" cy="2457450"/>
          </a:xfrm>
          <a:prstGeom prst="rect">
            <a:avLst/>
          </a:prstGeom>
          <a:noFill/>
        </p:spPr>
      </p:pic>
      <p:pic>
        <p:nvPicPr>
          <p:cNvPr id="15" name="Picture 5" descr="C:\Users\ibrahim\Desktop\resim\ofisyazi1.png"/>
          <p:cNvPicPr>
            <a:picLocks noChangeAspect="1" noChangeArrowheads="1"/>
          </p:cNvPicPr>
          <p:nvPr/>
        </p:nvPicPr>
        <p:blipFill>
          <a:blip r:embed="rId6"/>
          <a:srcRect/>
          <a:stretch>
            <a:fillRect/>
          </a:stretch>
        </p:blipFill>
        <p:spPr bwMode="auto">
          <a:xfrm>
            <a:off x="2012950" y="1600200"/>
            <a:ext cx="1864360" cy="762000"/>
          </a:xfrm>
          <a:prstGeom prst="rect">
            <a:avLst/>
          </a:prstGeom>
          <a:noFill/>
        </p:spPr>
      </p:pic>
    </p:spTree>
    <p:extLst>
      <p:ext uri="{BB962C8B-B14F-4D97-AF65-F5344CB8AC3E}">
        <p14:creationId xmlns="" xmlns:p14="http://schemas.microsoft.com/office/powerpoint/2010/main" val="1640593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7" name="İkizkenar Üçgen 1"/>
          <p:cNvSpPr/>
          <p:nvPr/>
        </p:nvSpPr>
        <p:spPr>
          <a:xfrm rot="5400000">
            <a:off x="-4387058" y="4387057"/>
            <a:ext cx="10691813" cy="1917699"/>
          </a:xfrm>
          <a:prstGeom prst="triangle">
            <a:avLst>
              <a:gd name="adj" fmla="val 50713"/>
            </a:avLst>
          </a:prstGeom>
          <a:solidFill>
            <a:srgbClr val="99D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5" name="Picture 4" descr="C:\Users\ibrahim\Desktop\resim\SEKİL.jpg"/>
          <p:cNvPicPr>
            <a:picLocks noChangeAspect="1" noChangeArrowheads="1"/>
          </p:cNvPicPr>
          <p:nvPr/>
        </p:nvPicPr>
        <p:blipFill>
          <a:blip r:embed="rId3"/>
          <a:srcRect/>
          <a:stretch>
            <a:fillRect/>
          </a:stretch>
        </p:blipFill>
        <p:spPr bwMode="auto">
          <a:xfrm>
            <a:off x="5618163" y="-11113"/>
            <a:ext cx="1924050" cy="10715626"/>
          </a:xfrm>
          <a:prstGeom prst="rect">
            <a:avLst/>
          </a:prstGeom>
          <a:noFill/>
        </p:spPr>
      </p:pic>
      <p:sp>
        <p:nvSpPr>
          <p:cNvPr id="7" name="Dikdörtgen 6"/>
          <p:cNvSpPr/>
          <p:nvPr/>
        </p:nvSpPr>
        <p:spPr>
          <a:xfrm>
            <a:off x="2197922" y="631567"/>
            <a:ext cx="3163830" cy="338554"/>
          </a:xfrm>
          <a:prstGeom prst="rect">
            <a:avLst/>
          </a:prstGeom>
        </p:spPr>
        <p:txBody>
          <a:bodyPr wrap="square">
            <a:spAutoFit/>
          </a:bodyPr>
          <a:lstStyle/>
          <a:p>
            <a:pPr algn="ctr"/>
            <a:r>
              <a:rPr lang="tr-TR" sz="1600" b="1" dirty="0" smtClean="0">
                <a:latin typeface="Verdana" pitchFamily="34" charset="0"/>
                <a:ea typeface="Verdana" pitchFamily="34" charset="0"/>
                <a:cs typeface="Verdana" pitchFamily="34" charset="0"/>
              </a:rPr>
              <a:t>RE/MAX HAKKINDA</a:t>
            </a:r>
            <a:endParaRPr lang="tr-TR" sz="1600" b="1" dirty="0">
              <a:latin typeface="Verdana" pitchFamily="34" charset="0"/>
              <a:ea typeface="Verdana" pitchFamily="34" charset="0"/>
              <a:cs typeface="Verdana" pitchFamily="34" charset="0"/>
            </a:endParaRPr>
          </a:p>
        </p:txBody>
      </p:sp>
      <p:sp>
        <p:nvSpPr>
          <p:cNvPr id="2" name="Dikdörtgen 1"/>
          <p:cNvSpPr/>
          <p:nvPr/>
        </p:nvSpPr>
        <p:spPr>
          <a:xfrm>
            <a:off x="4608513" y="1467148"/>
            <a:ext cx="2687637" cy="830997"/>
          </a:xfrm>
          <a:prstGeom prst="rect">
            <a:avLst/>
          </a:prstGeom>
        </p:spPr>
        <p:txBody>
          <a:bodyPr wrap="square">
            <a:spAutoFit/>
          </a:bodyPr>
          <a:lstStyle/>
          <a:p>
            <a:r>
              <a:rPr lang="tr-TR" sz="1200" dirty="0" smtClean="0">
                <a:latin typeface="Verdana" pitchFamily="34" charset="0"/>
                <a:ea typeface="Verdana" pitchFamily="34" charset="0"/>
                <a:cs typeface="Verdana" pitchFamily="34" charset="0"/>
              </a:rPr>
              <a:t>1973 yılında kurulan RE/MAX, </a:t>
            </a:r>
          </a:p>
          <a:p>
            <a:r>
              <a:rPr lang="tr-TR" sz="1200" dirty="0" smtClean="0">
                <a:latin typeface="Verdana" pitchFamily="34" charset="0"/>
                <a:ea typeface="Verdana" pitchFamily="34" charset="0"/>
                <a:cs typeface="Verdana" pitchFamily="34" charset="0"/>
              </a:rPr>
              <a:t>bugün dünyada en çok gayrimenkul </a:t>
            </a:r>
          </a:p>
          <a:p>
            <a:r>
              <a:rPr lang="tr-TR" sz="1200" dirty="0" smtClean="0">
                <a:latin typeface="Verdana" pitchFamily="34" charset="0"/>
                <a:ea typeface="Verdana" pitchFamily="34" charset="0"/>
                <a:cs typeface="Verdana" pitchFamily="34" charset="0"/>
              </a:rPr>
              <a:t>satışı gerçekleştiren kurumudur.​</a:t>
            </a:r>
            <a:endParaRPr lang="tr-TR" sz="1200" dirty="0">
              <a:latin typeface="Verdana" pitchFamily="34" charset="0"/>
              <a:ea typeface="Verdana" pitchFamily="34" charset="0"/>
              <a:cs typeface="Verdana" pitchFamily="34" charset="0"/>
            </a:endParaRPr>
          </a:p>
        </p:txBody>
      </p:sp>
      <p:sp>
        <p:nvSpPr>
          <p:cNvPr id="3" name="Dikdörtgen 2"/>
          <p:cNvSpPr/>
          <p:nvPr/>
        </p:nvSpPr>
        <p:spPr>
          <a:xfrm>
            <a:off x="190500" y="2547849"/>
            <a:ext cx="2760662" cy="830997"/>
          </a:xfrm>
          <a:prstGeom prst="rect">
            <a:avLst/>
          </a:prstGeom>
        </p:spPr>
        <p:txBody>
          <a:bodyPr wrap="square">
            <a:spAutoFit/>
          </a:bodyPr>
          <a:lstStyle/>
          <a:p>
            <a:pPr algn="r"/>
            <a:r>
              <a:rPr lang="tr-TR" sz="1200" dirty="0" smtClean="0">
                <a:latin typeface="Verdana" pitchFamily="34" charset="0"/>
                <a:ea typeface="Verdana" pitchFamily="34" charset="0"/>
                <a:cs typeface="Verdana" pitchFamily="34" charset="0"/>
              </a:rPr>
              <a:t>95 Ülkede, yaklaşık 5000 </a:t>
            </a:r>
            <a:r>
              <a:rPr lang="tr-TR" sz="1200" dirty="0" err="1" smtClean="0">
                <a:latin typeface="Verdana" pitchFamily="34" charset="0"/>
                <a:ea typeface="Verdana" pitchFamily="34" charset="0"/>
                <a:cs typeface="Verdana" pitchFamily="34" charset="0"/>
              </a:rPr>
              <a:t>Franchise</a:t>
            </a:r>
            <a:r>
              <a:rPr lang="tr-TR" sz="1200" dirty="0" smtClean="0">
                <a:latin typeface="Verdana" pitchFamily="34" charset="0"/>
                <a:ea typeface="Verdana" pitchFamily="34" charset="0"/>
                <a:cs typeface="Verdana" pitchFamily="34" charset="0"/>
              </a:rPr>
              <a:t> 0fisi ve </a:t>
            </a:r>
          </a:p>
          <a:p>
            <a:pPr algn="r"/>
            <a:r>
              <a:rPr lang="tr-TR" sz="1200" dirty="0" smtClean="0">
                <a:latin typeface="Verdana" pitchFamily="34" charset="0"/>
                <a:ea typeface="Verdana" pitchFamily="34" charset="0"/>
                <a:cs typeface="Verdana" pitchFamily="34" charset="0"/>
              </a:rPr>
              <a:t>96.000 Gayrimenkul Danışmanı </a:t>
            </a:r>
          </a:p>
          <a:p>
            <a:pPr algn="r"/>
            <a:r>
              <a:rPr lang="tr-TR" sz="1200" dirty="0" smtClean="0">
                <a:latin typeface="Verdana" pitchFamily="34" charset="0"/>
                <a:ea typeface="Verdana" pitchFamily="34" charset="0"/>
                <a:cs typeface="Verdana" pitchFamily="34" charset="0"/>
              </a:rPr>
              <a:t>bulunmaktadır.</a:t>
            </a:r>
            <a:endParaRPr lang="tr-TR" sz="1200" dirty="0">
              <a:latin typeface="Verdana" pitchFamily="34" charset="0"/>
              <a:ea typeface="Verdana" pitchFamily="34" charset="0"/>
              <a:cs typeface="Verdana" pitchFamily="34" charset="0"/>
            </a:endParaRPr>
          </a:p>
        </p:txBody>
      </p:sp>
      <p:sp>
        <p:nvSpPr>
          <p:cNvPr id="8" name="Dikdörtgen 7"/>
          <p:cNvSpPr/>
          <p:nvPr/>
        </p:nvSpPr>
        <p:spPr>
          <a:xfrm>
            <a:off x="4608513" y="3751948"/>
            <a:ext cx="2497137" cy="646331"/>
          </a:xfrm>
          <a:prstGeom prst="rect">
            <a:avLst/>
          </a:prstGeom>
        </p:spPr>
        <p:txBody>
          <a:bodyPr wrap="square">
            <a:spAutoFit/>
          </a:bodyPr>
          <a:lstStyle/>
          <a:p>
            <a:r>
              <a:rPr lang="tr-TR" sz="1200" dirty="0" smtClean="0">
                <a:latin typeface="Verdana" pitchFamily="34" charset="0"/>
                <a:ea typeface="Verdana" pitchFamily="34" charset="0"/>
                <a:cs typeface="Verdana" pitchFamily="34" charset="0"/>
              </a:rPr>
              <a:t>1997 yılından  beri  Türkiye’de</a:t>
            </a:r>
          </a:p>
          <a:p>
            <a:r>
              <a:rPr lang="tr-TR" sz="1200" dirty="0" smtClean="0">
                <a:latin typeface="Verdana" pitchFamily="34" charset="0"/>
                <a:ea typeface="Verdana" pitchFamily="34" charset="0"/>
                <a:cs typeface="Verdana" pitchFamily="34" charset="0"/>
              </a:rPr>
              <a:t>faaliyet göstermektedir.​</a:t>
            </a:r>
            <a:endParaRPr lang="tr-TR" sz="1200" dirty="0">
              <a:latin typeface="Verdana" pitchFamily="34" charset="0"/>
              <a:ea typeface="Verdana" pitchFamily="34" charset="0"/>
              <a:cs typeface="Verdana" pitchFamily="34" charset="0"/>
            </a:endParaRPr>
          </a:p>
        </p:txBody>
      </p:sp>
      <p:sp>
        <p:nvSpPr>
          <p:cNvPr id="11" name="Dikdörtgen 10"/>
          <p:cNvSpPr/>
          <p:nvPr/>
        </p:nvSpPr>
        <p:spPr>
          <a:xfrm>
            <a:off x="0" y="4746508"/>
            <a:ext cx="2951162" cy="830997"/>
          </a:xfrm>
          <a:prstGeom prst="rect">
            <a:avLst/>
          </a:prstGeom>
        </p:spPr>
        <p:txBody>
          <a:bodyPr wrap="square">
            <a:spAutoFit/>
          </a:bodyPr>
          <a:lstStyle/>
          <a:p>
            <a:pPr algn="r"/>
            <a:r>
              <a:rPr lang="tr-TR" sz="1200" dirty="0" smtClean="0">
                <a:latin typeface="Verdana" pitchFamily="34" charset="0"/>
                <a:ea typeface="Verdana" pitchFamily="34" charset="0"/>
                <a:cs typeface="Verdana" pitchFamily="34" charset="0"/>
              </a:rPr>
              <a:t>Şu anda 265 ofis ve 3400 Gayrimenkul </a:t>
            </a:r>
          </a:p>
          <a:p>
            <a:pPr algn="r"/>
            <a:r>
              <a:rPr lang="tr-TR" sz="1200" dirty="0" smtClean="0">
                <a:latin typeface="Verdana" pitchFamily="34" charset="0"/>
                <a:ea typeface="Verdana" pitchFamily="34" charset="0"/>
                <a:cs typeface="Verdana" pitchFamily="34" charset="0"/>
              </a:rPr>
              <a:t>Danışmanı ile Türkiye’de de </a:t>
            </a:r>
          </a:p>
          <a:p>
            <a:pPr algn="r"/>
            <a:r>
              <a:rPr lang="tr-TR" sz="1200" dirty="0" smtClean="0">
                <a:latin typeface="Verdana" pitchFamily="34" charset="0"/>
                <a:ea typeface="Verdana" pitchFamily="34" charset="0"/>
                <a:cs typeface="Verdana" pitchFamily="34" charset="0"/>
              </a:rPr>
              <a:t>hizmet vermektedir</a:t>
            </a:r>
            <a:r>
              <a:rPr lang="tr-TR" sz="1200" dirty="0" smtClean="0"/>
              <a:t>.​</a:t>
            </a:r>
            <a:endParaRPr lang="tr-TR" sz="1200" dirty="0"/>
          </a:p>
        </p:txBody>
      </p:sp>
      <p:sp>
        <p:nvSpPr>
          <p:cNvPr id="12" name="Dikdörtgen 11"/>
          <p:cNvSpPr/>
          <p:nvPr/>
        </p:nvSpPr>
        <p:spPr>
          <a:xfrm>
            <a:off x="4608513" y="5852082"/>
            <a:ext cx="2649537" cy="830997"/>
          </a:xfrm>
          <a:prstGeom prst="rect">
            <a:avLst/>
          </a:prstGeom>
        </p:spPr>
        <p:txBody>
          <a:bodyPr wrap="square">
            <a:spAutoFit/>
          </a:bodyPr>
          <a:lstStyle/>
          <a:p>
            <a:r>
              <a:rPr lang="tr-TR" sz="1200" dirty="0" smtClean="0">
                <a:latin typeface="Verdana" pitchFamily="34" charset="0"/>
                <a:ea typeface="Verdana" pitchFamily="34" charset="0"/>
                <a:cs typeface="Verdana" pitchFamily="34" charset="0"/>
              </a:rPr>
              <a:t>RE/MAX bünyesinde sektördeki </a:t>
            </a:r>
          </a:p>
          <a:p>
            <a:r>
              <a:rPr lang="tr-TR" sz="1200" dirty="0" smtClean="0">
                <a:latin typeface="Verdana" pitchFamily="34" charset="0"/>
                <a:ea typeface="Verdana" pitchFamily="34" charset="0"/>
                <a:cs typeface="Verdana" pitchFamily="34" charset="0"/>
              </a:rPr>
              <a:t>en iyi ve en fazla satış yapan </a:t>
            </a:r>
          </a:p>
          <a:p>
            <a:r>
              <a:rPr lang="tr-TR" sz="1200" dirty="0" smtClean="0">
                <a:latin typeface="Verdana" pitchFamily="34" charset="0"/>
                <a:ea typeface="Verdana" pitchFamily="34" charset="0"/>
                <a:cs typeface="Verdana" pitchFamily="34" charset="0"/>
              </a:rPr>
              <a:t>Müşteri Temsilcileri çalışmaktadır.​</a:t>
            </a:r>
            <a:endParaRPr lang="tr-TR" sz="1200" dirty="0">
              <a:latin typeface="Verdana" pitchFamily="34" charset="0"/>
              <a:ea typeface="Verdana" pitchFamily="34" charset="0"/>
              <a:cs typeface="Verdana" pitchFamily="34" charset="0"/>
            </a:endParaRPr>
          </a:p>
        </p:txBody>
      </p:sp>
      <p:sp>
        <p:nvSpPr>
          <p:cNvPr id="13" name="Dikdörtgen 12"/>
          <p:cNvSpPr/>
          <p:nvPr/>
        </p:nvSpPr>
        <p:spPr>
          <a:xfrm>
            <a:off x="190500" y="6945167"/>
            <a:ext cx="2760662" cy="1015663"/>
          </a:xfrm>
          <a:prstGeom prst="rect">
            <a:avLst/>
          </a:prstGeom>
        </p:spPr>
        <p:txBody>
          <a:bodyPr wrap="square">
            <a:spAutoFit/>
          </a:bodyPr>
          <a:lstStyle/>
          <a:p>
            <a:pPr algn="r"/>
            <a:r>
              <a:rPr lang="tr-TR" sz="1200" dirty="0" smtClean="0">
                <a:latin typeface="Verdana" pitchFamily="34" charset="0"/>
                <a:ea typeface="Verdana" pitchFamily="34" charset="0"/>
                <a:cs typeface="Verdana" pitchFamily="34" charset="0"/>
              </a:rPr>
              <a:t>RE/MAX‘in Türkiye’deki 265 ofisinin </a:t>
            </a:r>
          </a:p>
          <a:p>
            <a:pPr algn="r"/>
            <a:r>
              <a:rPr lang="tr-TR" sz="1200" dirty="0" smtClean="0">
                <a:latin typeface="Verdana" pitchFamily="34" charset="0"/>
                <a:ea typeface="Verdana" pitchFamily="34" charset="0"/>
                <a:cs typeface="Verdana" pitchFamily="34" charset="0"/>
              </a:rPr>
              <a:t>10.000’den fazla portföyüne</a:t>
            </a:r>
          </a:p>
          <a:p>
            <a:pPr algn="r"/>
            <a:r>
              <a:rPr lang="tr-TR" sz="1200" b="1" dirty="0" smtClean="0">
                <a:latin typeface="Verdana" pitchFamily="34" charset="0"/>
                <a:ea typeface="Verdana" pitchFamily="34" charset="0"/>
                <a:cs typeface="Verdana" pitchFamily="34" charset="0"/>
              </a:rPr>
              <a:t>www.remax.com.tr</a:t>
            </a:r>
            <a:r>
              <a:rPr lang="tr-TR" sz="1200" dirty="0" smtClean="0">
                <a:latin typeface="Verdana" pitchFamily="34" charset="0"/>
                <a:ea typeface="Verdana" pitchFamily="34" charset="0"/>
                <a:cs typeface="Verdana" pitchFamily="34" charset="0"/>
              </a:rPr>
              <a:t>’den ulaşabilirsiniz.</a:t>
            </a:r>
            <a:endParaRPr lang="tr-TR" sz="1200" dirty="0">
              <a:latin typeface="Verdana" pitchFamily="34" charset="0"/>
              <a:ea typeface="Verdana" pitchFamily="34" charset="0"/>
              <a:cs typeface="Verdana" pitchFamily="34" charset="0"/>
            </a:endParaRPr>
          </a:p>
        </p:txBody>
      </p:sp>
      <p:sp>
        <p:nvSpPr>
          <p:cNvPr id="14" name="Dikdörtgen 13"/>
          <p:cNvSpPr/>
          <p:nvPr/>
        </p:nvSpPr>
        <p:spPr>
          <a:xfrm>
            <a:off x="4610865" y="7954132"/>
            <a:ext cx="2948810" cy="1384995"/>
          </a:xfrm>
          <a:prstGeom prst="rect">
            <a:avLst/>
          </a:prstGeom>
        </p:spPr>
        <p:txBody>
          <a:bodyPr wrap="square">
            <a:spAutoFit/>
          </a:bodyPr>
          <a:lstStyle/>
          <a:p>
            <a:r>
              <a:rPr lang="tr-TR" sz="1200" dirty="0" smtClean="0">
                <a:latin typeface="Verdana" pitchFamily="34" charset="0"/>
                <a:ea typeface="Verdana" pitchFamily="34" charset="0"/>
                <a:cs typeface="Verdana" pitchFamily="34" charset="0"/>
              </a:rPr>
              <a:t>RE/MAX Müşteri Temsilcilerine en son </a:t>
            </a:r>
          </a:p>
          <a:p>
            <a:r>
              <a:rPr lang="tr-TR" sz="1200" dirty="0" smtClean="0">
                <a:latin typeface="Verdana" pitchFamily="34" charset="0"/>
                <a:ea typeface="Verdana" pitchFamily="34" charset="0"/>
                <a:cs typeface="Verdana" pitchFamily="34" charset="0"/>
              </a:rPr>
              <a:t>pazarlama teknikleri ile sektörde </a:t>
            </a:r>
          </a:p>
          <a:p>
            <a:r>
              <a:rPr lang="tr-TR" sz="1200" dirty="0" smtClean="0">
                <a:latin typeface="Verdana" pitchFamily="34" charset="0"/>
                <a:ea typeface="Verdana" pitchFamily="34" charset="0"/>
                <a:cs typeface="Verdana" pitchFamily="34" charset="0"/>
              </a:rPr>
              <a:t>kendilerine en önde yer edinmelerini </a:t>
            </a:r>
          </a:p>
          <a:p>
            <a:r>
              <a:rPr lang="tr-TR" sz="1200" dirty="0" smtClean="0">
                <a:latin typeface="Verdana" pitchFamily="34" charset="0"/>
                <a:ea typeface="Verdana" pitchFamily="34" charset="0"/>
                <a:cs typeface="Verdana" pitchFamily="34" charset="0"/>
              </a:rPr>
              <a:t>sağlayacak en iyi satış eğitimlerini sunar.​</a:t>
            </a:r>
            <a:endParaRPr lang="tr-TR" sz="1200" dirty="0">
              <a:latin typeface="Verdana" pitchFamily="34" charset="0"/>
              <a:ea typeface="Verdana" pitchFamily="34" charset="0"/>
              <a:cs typeface="Verdana" pitchFamily="34" charset="0"/>
            </a:endParaRPr>
          </a:p>
        </p:txBody>
      </p:sp>
      <p:sp>
        <p:nvSpPr>
          <p:cNvPr id="16" name="Dikdörtgen 15"/>
          <p:cNvSpPr/>
          <p:nvPr/>
        </p:nvSpPr>
        <p:spPr>
          <a:xfrm>
            <a:off x="190500" y="9156526"/>
            <a:ext cx="2760662" cy="646331"/>
          </a:xfrm>
          <a:prstGeom prst="rect">
            <a:avLst/>
          </a:prstGeom>
        </p:spPr>
        <p:txBody>
          <a:bodyPr wrap="square">
            <a:spAutoFit/>
          </a:bodyPr>
          <a:lstStyle/>
          <a:p>
            <a:pPr algn="r"/>
            <a:r>
              <a:rPr lang="tr-TR" sz="1200" dirty="0" smtClean="0">
                <a:latin typeface="Verdana" pitchFamily="34" charset="0"/>
                <a:ea typeface="Verdana" pitchFamily="34" charset="0"/>
                <a:cs typeface="Verdana" pitchFamily="34" charset="0"/>
              </a:rPr>
              <a:t>RE/MAX 1 yıl içinde dünyada </a:t>
            </a:r>
          </a:p>
          <a:p>
            <a:pPr algn="r"/>
            <a:r>
              <a:rPr lang="tr-TR" sz="1200" dirty="0" smtClean="0">
                <a:latin typeface="Verdana" pitchFamily="34" charset="0"/>
                <a:ea typeface="Verdana" pitchFamily="34" charset="0"/>
                <a:cs typeface="Verdana" pitchFamily="34" charset="0"/>
              </a:rPr>
              <a:t>2.000.000’dan fazla satış yapan </a:t>
            </a:r>
          </a:p>
          <a:p>
            <a:pPr algn="r"/>
            <a:r>
              <a:rPr lang="tr-TR" sz="1200" dirty="0" smtClean="0">
                <a:latin typeface="Verdana" pitchFamily="34" charset="0"/>
                <a:ea typeface="Verdana" pitchFamily="34" charset="0"/>
                <a:cs typeface="Verdana" pitchFamily="34" charset="0"/>
              </a:rPr>
              <a:t>bir gayrimenkul firmasıdır.​</a:t>
            </a:r>
            <a:endParaRPr lang="tr-TR" sz="1200" dirty="0">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3828647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F0A2C"/>
        </a:solidFill>
        <a:effectLst/>
      </p:bgPr>
    </p:bg>
    <p:spTree>
      <p:nvGrpSpPr>
        <p:cNvPr id="1" name=""/>
        <p:cNvGrpSpPr/>
        <p:nvPr/>
      </p:nvGrpSpPr>
      <p:grpSpPr>
        <a:xfrm>
          <a:off x="0" y="0"/>
          <a:ext cx="0" cy="0"/>
          <a:chOff x="0" y="0"/>
          <a:chExt cx="0" cy="0"/>
        </a:xfrm>
      </p:grpSpPr>
      <p:sp>
        <p:nvSpPr>
          <p:cNvPr id="2" name="Dikdörtgen 1"/>
          <p:cNvSpPr/>
          <p:nvPr/>
        </p:nvSpPr>
        <p:spPr>
          <a:xfrm>
            <a:off x="2654837" y="0"/>
            <a:ext cx="2250000" cy="10691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Metin kutusu 15"/>
          <p:cNvSpPr txBox="1"/>
          <p:nvPr/>
        </p:nvSpPr>
        <p:spPr>
          <a:xfrm>
            <a:off x="2729999" y="270609"/>
            <a:ext cx="2175597" cy="584775"/>
          </a:xfrm>
          <a:prstGeom prst="rect">
            <a:avLst/>
          </a:prstGeom>
          <a:noFill/>
        </p:spPr>
        <p:txBody>
          <a:bodyPr wrap="none" rtlCol="0">
            <a:spAutoFit/>
          </a:bodyPr>
          <a:lstStyle/>
          <a:p>
            <a:pPr algn="ctr"/>
            <a:r>
              <a:rPr lang="tr-TR" sz="1600" dirty="0" smtClean="0">
                <a:solidFill>
                  <a:schemeClr val="tx1">
                    <a:lumMod val="75000"/>
                    <a:lumOff val="25000"/>
                  </a:schemeClr>
                </a:solidFill>
                <a:latin typeface="Verdana" pitchFamily="34" charset="0"/>
                <a:ea typeface="Verdana" pitchFamily="34" charset="0"/>
                <a:cs typeface="Verdana" pitchFamily="34" charset="0"/>
              </a:rPr>
              <a:t>İBRAHİM GEMİKÖZ</a:t>
            </a:r>
          </a:p>
          <a:p>
            <a:pPr algn="ctr"/>
            <a:r>
              <a:rPr lang="tr-TR" sz="1600" b="1" dirty="0" smtClean="0">
                <a:solidFill>
                  <a:schemeClr val="tx1">
                    <a:lumMod val="75000"/>
                    <a:lumOff val="25000"/>
                  </a:schemeClr>
                </a:solidFill>
                <a:latin typeface="Verdana" pitchFamily="34" charset="0"/>
                <a:ea typeface="Verdana" pitchFamily="34" charset="0"/>
                <a:cs typeface="Verdana" pitchFamily="34" charset="0"/>
              </a:rPr>
              <a:t>KİMDİR?</a:t>
            </a:r>
            <a:endParaRPr lang="tr-TR" sz="1600" b="1" dirty="0">
              <a:solidFill>
                <a:schemeClr val="tx1">
                  <a:lumMod val="75000"/>
                  <a:lumOff val="25000"/>
                </a:schemeClr>
              </a:solidFill>
              <a:latin typeface="Verdana" pitchFamily="34" charset="0"/>
              <a:ea typeface="Verdana" pitchFamily="34" charset="0"/>
              <a:cs typeface="Verdana" pitchFamily="34" charset="0"/>
            </a:endParaRPr>
          </a:p>
        </p:txBody>
      </p:sp>
      <p:sp>
        <p:nvSpPr>
          <p:cNvPr id="5" name="Dikdörtgen 4"/>
          <p:cNvSpPr/>
          <p:nvPr/>
        </p:nvSpPr>
        <p:spPr>
          <a:xfrm>
            <a:off x="2686840" y="1015860"/>
            <a:ext cx="2185990" cy="5016758"/>
          </a:xfrm>
          <a:prstGeom prst="rect">
            <a:avLst/>
          </a:prstGeom>
        </p:spPr>
        <p:txBody>
          <a:bodyPr wrap="square">
            <a:spAutoFit/>
          </a:bodyPr>
          <a:lstStyle/>
          <a:p>
            <a:pPr algn="ctr"/>
            <a:r>
              <a:rPr lang="tr-TR" sz="1200" dirty="0" smtClean="0">
                <a:solidFill>
                  <a:schemeClr val="tx1">
                    <a:lumMod val="65000"/>
                    <a:lumOff val="35000"/>
                  </a:schemeClr>
                </a:solidFill>
              </a:rPr>
              <a:t>.</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1967 yılında doğdu</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Anadolu Üniversitesi</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İşletme Fakültesinden</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Mezun Oldu</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1986 – 2003 Yılına kadar Özel Sektörde Çalıştı.</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2003 Yılı Mayıs Ayında Özel Sektörde Çalışmakta Olduğu Mali ve İdari İşler Müdürlüğü Görevinden Ayrıldı.</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2003 Yılı Aralık Ayında RE/MAX</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Ailesine Katıldı</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a:t>
            </a:r>
          </a:p>
          <a:p>
            <a:pPr algn="ctr"/>
            <a:r>
              <a:rPr lang="tr-TR" sz="1100" dirty="0" smtClean="0">
                <a:solidFill>
                  <a:schemeClr val="tx1">
                    <a:lumMod val="65000"/>
                    <a:lumOff val="35000"/>
                  </a:schemeClr>
                </a:solidFill>
                <a:latin typeface="Verdana" pitchFamily="34" charset="0"/>
                <a:ea typeface="Verdana" pitchFamily="34" charset="0"/>
                <a:cs typeface="Verdana" pitchFamily="34" charset="0"/>
              </a:rPr>
              <a:t>2003 Yılı Aralık Ayından Bu Güne Kadar Emlak yatırım Danışmanlığı Görevine RE/MAX Çatısı Altında Devam Etmekte Olup, Hizmet Kalitesini Artırmak için Almış Olduğu Eğitimler ile Kendini Sürekli Geliştirmektedir. </a:t>
            </a:r>
          </a:p>
        </p:txBody>
      </p:sp>
      <p:pic>
        <p:nvPicPr>
          <p:cNvPr id="7" name="Resim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901000" y="342325"/>
            <a:ext cx="957074" cy="1825756"/>
          </a:xfrm>
          <a:prstGeom prst="rect">
            <a:avLst/>
          </a:prstGeom>
        </p:spPr>
      </p:pic>
      <p:pic>
        <p:nvPicPr>
          <p:cNvPr id="8" name="Resim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259639" y="741614"/>
            <a:ext cx="1840996" cy="1426467"/>
          </a:xfrm>
          <a:prstGeom prst="rect">
            <a:avLst/>
          </a:prstGeom>
        </p:spPr>
      </p:pic>
      <p:sp>
        <p:nvSpPr>
          <p:cNvPr id="11" name="Dikdörtgen 10"/>
          <p:cNvSpPr/>
          <p:nvPr/>
        </p:nvSpPr>
        <p:spPr>
          <a:xfrm>
            <a:off x="158861" y="3083748"/>
            <a:ext cx="2365152" cy="4847481"/>
          </a:xfrm>
          <a:prstGeom prst="rect">
            <a:avLst/>
          </a:prstGeom>
        </p:spPr>
        <p:txBody>
          <a:bodyPr wrap="square">
            <a:spAutoFit/>
          </a:bodyPr>
          <a:lstStyle/>
          <a:p>
            <a:pPr algn="ctr"/>
            <a:r>
              <a:rPr lang="tr-TR" sz="1200" dirty="0" smtClean="0">
                <a:solidFill>
                  <a:schemeClr val="bg1"/>
                </a:solidFill>
              </a:rPr>
              <a:t>.</a:t>
            </a:r>
          </a:p>
          <a:p>
            <a:pPr algn="ctr"/>
            <a:r>
              <a:rPr lang="tr-TR" sz="1100" dirty="0" err="1" smtClean="0">
                <a:solidFill>
                  <a:schemeClr val="bg1"/>
                </a:solidFill>
                <a:latin typeface="Verdana" pitchFamily="34" charset="0"/>
                <a:ea typeface="Verdana" pitchFamily="34" charset="0"/>
                <a:cs typeface="Verdana" pitchFamily="34" charset="0"/>
              </a:rPr>
              <a:t>Remax</a:t>
            </a:r>
            <a:r>
              <a:rPr lang="tr-TR" sz="1100" dirty="0" smtClean="0">
                <a:solidFill>
                  <a:schemeClr val="bg1"/>
                </a:solidFill>
                <a:latin typeface="Verdana" pitchFamily="34" charset="0"/>
                <a:ea typeface="Verdana" pitchFamily="34" charset="0"/>
                <a:cs typeface="Verdana" pitchFamily="34" charset="0"/>
              </a:rPr>
              <a:t> </a:t>
            </a:r>
            <a:r>
              <a:rPr lang="tr-TR" sz="1100" dirty="0" err="1" smtClean="0">
                <a:solidFill>
                  <a:schemeClr val="bg1"/>
                </a:solidFill>
                <a:latin typeface="Verdana" pitchFamily="34" charset="0"/>
                <a:ea typeface="Verdana" pitchFamily="34" charset="0"/>
                <a:cs typeface="Verdana" pitchFamily="34" charset="0"/>
              </a:rPr>
              <a:t>Quick</a:t>
            </a:r>
            <a:r>
              <a:rPr lang="tr-TR" sz="1100" dirty="0" smtClean="0">
                <a:solidFill>
                  <a:schemeClr val="bg1"/>
                </a:solidFill>
                <a:latin typeface="Verdana" pitchFamily="34" charset="0"/>
                <a:ea typeface="Verdana" pitchFamily="34" charset="0"/>
                <a:cs typeface="Verdana" pitchFamily="34" charset="0"/>
              </a:rPr>
              <a:t> Start Eğitimi</a:t>
            </a:r>
          </a:p>
          <a:p>
            <a:pPr algn="ctr"/>
            <a:r>
              <a:rPr lang="tr-TR" sz="1100" dirty="0" smtClean="0">
                <a:solidFill>
                  <a:schemeClr val="bg1"/>
                </a:solidFill>
                <a:latin typeface="Verdana" pitchFamily="34" charset="0"/>
                <a:ea typeface="Verdana" pitchFamily="34" charset="0"/>
                <a:cs typeface="Verdana" pitchFamily="34" charset="0"/>
              </a:rPr>
              <a:t>.</a:t>
            </a:r>
          </a:p>
          <a:p>
            <a:pPr algn="ctr"/>
            <a:r>
              <a:rPr lang="tr-TR" sz="1100" dirty="0" smtClean="0">
                <a:solidFill>
                  <a:schemeClr val="bg1"/>
                </a:solidFill>
                <a:latin typeface="Verdana" pitchFamily="34" charset="0"/>
                <a:ea typeface="Verdana" pitchFamily="34" charset="0"/>
                <a:cs typeface="Verdana" pitchFamily="34" charset="0"/>
              </a:rPr>
              <a:t>İstanbul Ticaret Üniversitesi Emlak Uzmanlığı Eğitimi</a:t>
            </a:r>
          </a:p>
          <a:p>
            <a:pPr algn="ctr"/>
            <a:r>
              <a:rPr lang="tr-TR" sz="1100" dirty="0" smtClean="0">
                <a:solidFill>
                  <a:schemeClr val="bg1"/>
                </a:solidFill>
                <a:latin typeface="Verdana" pitchFamily="34" charset="0"/>
                <a:ea typeface="Verdana" pitchFamily="34" charset="0"/>
                <a:cs typeface="Verdana" pitchFamily="34" charset="0"/>
              </a:rPr>
              <a:t>.</a:t>
            </a:r>
          </a:p>
          <a:p>
            <a:pPr algn="ctr"/>
            <a:r>
              <a:rPr lang="tr-TR" sz="1100" dirty="0" smtClean="0">
                <a:solidFill>
                  <a:schemeClr val="bg1"/>
                </a:solidFill>
                <a:latin typeface="Verdana" pitchFamily="34" charset="0"/>
                <a:ea typeface="Verdana" pitchFamily="34" charset="0"/>
                <a:cs typeface="Verdana" pitchFamily="34" charset="0"/>
              </a:rPr>
              <a:t>Gayrimenkul Değerleme eğitimi </a:t>
            </a:r>
          </a:p>
          <a:p>
            <a:pPr algn="ctr"/>
            <a:r>
              <a:rPr lang="tr-TR" sz="1100" dirty="0" smtClean="0">
                <a:solidFill>
                  <a:schemeClr val="bg1"/>
                </a:solidFill>
                <a:latin typeface="Verdana" pitchFamily="34" charset="0"/>
                <a:ea typeface="Verdana" pitchFamily="34" charset="0"/>
                <a:cs typeface="Verdana" pitchFamily="34" charset="0"/>
              </a:rPr>
              <a:t>.</a:t>
            </a:r>
          </a:p>
          <a:p>
            <a:pPr algn="ctr"/>
            <a:r>
              <a:rPr lang="tr-TR" sz="1100" dirty="0" smtClean="0">
                <a:solidFill>
                  <a:schemeClr val="bg1"/>
                </a:solidFill>
                <a:latin typeface="Verdana" pitchFamily="34" charset="0"/>
                <a:ea typeface="Verdana" pitchFamily="34" charset="0"/>
                <a:cs typeface="Verdana" pitchFamily="34" charset="0"/>
              </a:rPr>
              <a:t>Virginia </a:t>
            </a:r>
            <a:r>
              <a:rPr lang="tr-TR" sz="1100" dirty="0" err="1" smtClean="0">
                <a:solidFill>
                  <a:schemeClr val="bg1"/>
                </a:solidFill>
                <a:latin typeface="Verdana" pitchFamily="34" charset="0"/>
                <a:ea typeface="Verdana" pitchFamily="34" charset="0"/>
                <a:cs typeface="Verdana" pitchFamily="34" charset="0"/>
              </a:rPr>
              <a:t>Munden</a:t>
            </a:r>
            <a:r>
              <a:rPr lang="tr-TR" sz="1100" dirty="0" smtClean="0">
                <a:solidFill>
                  <a:schemeClr val="bg1"/>
                </a:solidFill>
                <a:latin typeface="Verdana" pitchFamily="34" charset="0"/>
                <a:ea typeface="Verdana" pitchFamily="34" charset="0"/>
                <a:cs typeface="Verdana" pitchFamily="34" charset="0"/>
              </a:rPr>
              <a:t> ile </a:t>
            </a:r>
          </a:p>
          <a:p>
            <a:pPr algn="ctr"/>
            <a:r>
              <a:rPr lang="tr-TR" sz="1100" dirty="0" smtClean="0">
                <a:solidFill>
                  <a:schemeClr val="bg1"/>
                </a:solidFill>
                <a:latin typeface="Verdana" pitchFamily="34" charset="0"/>
                <a:ea typeface="Verdana" pitchFamily="34" charset="0"/>
                <a:cs typeface="Verdana" pitchFamily="34" charset="0"/>
              </a:rPr>
              <a:t>Gayrimenkul Danışmanlarına </a:t>
            </a:r>
          </a:p>
          <a:p>
            <a:pPr algn="ctr"/>
            <a:r>
              <a:rPr lang="tr-TR" sz="1100" dirty="0" smtClean="0">
                <a:solidFill>
                  <a:schemeClr val="bg1"/>
                </a:solidFill>
                <a:latin typeface="Verdana" pitchFamily="34" charset="0"/>
                <a:ea typeface="Verdana" pitchFamily="34" charset="0"/>
                <a:cs typeface="Verdana" pitchFamily="34" charset="0"/>
              </a:rPr>
              <a:t>Özel Seminer</a:t>
            </a:r>
          </a:p>
          <a:p>
            <a:pPr algn="ctr"/>
            <a:r>
              <a:rPr lang="tr-TR" sz="1100" dirty="0" smtClean="0">
                <a:solidFill>
                  <a:schemeClr val="bg1"/>
                </a:solidFill>
                <a:latin typeface="Verdana" pitchFamily="34" charset="0"/>
                <a:ea typeface="Verdana" pitchFamily="34" charset="0"/>
                <a:cs typeface="Verdana" pitchFamily="34" charset="0"/>
              </a:rPr>
              <a:t>.</a:t>
            </a:r>
          </a:p>
          <a:p>
            <a:pPr algn="ctr"/>
            <a:r>
              <a:rPr lang="tr-TR" sz="1100" dirty="0" smtClean="0">
                <a:solidFill>
                  <a:schemeClr val="bg1"/>
                </a:solidFill>
                <a:latin typeface="Verdana" pitchFamily="34" charset="0"/>
                <a:ea typeface="Verdana" pitchFamily="34" charset="0"/>
                <a:cs typeface="Verdana" pitchFamily="34" charset="0"/>
              </a:rPr>
              <a:t>Barış </a:t>
            </a:r>
            <a:r>
              <a:rPr lang="tr-TR" sz="1100" dirty="0" err="1" smtClean="0">
                <a:solidFill>
                  <a:schemeClr val="bg1"/>
                </a:solidFill>
                <a:latin typeface="Verdana" pitchFamily="34" charset="0"/>
                <a:ea typeface="Verdana" pitchFamily="34" charset="0"/>
                <a:cs typeface="Verdana" pitchFamily="34" charset="0"/>
              </a:rPr>
              <a:t>Kılıçarslan</a:t>
            </a:r>
            <a:r>
              <a:rPr lang="tr-TR" sz="1100" dirty="0" smtClean="0">
                <a:solidFill>
                  <a:schemeClr val="bg1"/>
                </a:solidFill>
                <a:latin typeface="Verdana" pitchFamily="34" charset="0"/>
                <a:ea typeface="Verdana" pitchFamily="34" charset="0"/>
                <a:cs typeface="Verdana" pitchFamily="34" charset="0"/>
              </a:rPr>
              <a:t> ile Satışın Şifreleri Eğitimi</a:t>
            </a:r>
          </a:p>
          <a:p>
            <a:pPr algn="ctr"/>
            <a:r>
              <a:rPr lang="tr-TR" sz="1100" dirty="0" smtClean="0">
                <a:solidFill>
                  <a:schemeClr val="bg1"/>
                </a:solidFill>
                <a:latin typeface="Verdana" pitchFamily="34" charset="0"/>
                <a:ea typeface="Verdana" pitchFamily="34" charset="0"/>
                <a:cs typeface="Verdana" pitchFamily="34" charset="0"/>
              </a:rPr>
              <a:t>.</a:t>
            </a:r>
          </a:p>
          <a:p>
            <a:pPr algn="ctr"/>
            <a:r>
              <a:rPr lang="tr-TR" sz="1100" dirty="0" smtClean="0">
                <a:solidFill>
                  <a:schemeClr val="bg1"/>
                </a:solidFill>
                <a:latin typeface="Verdana" pitchFamily="34" charset="0"/>
                <a:ea typeface="Verdana" pitchFamily="34" charset="0"/>
                <a:cs typeface="Verdana" pitchFamily="34" charset="0"/>
              </a:rPr>
              <a:t>Angelo </a:t>
            </a:r>
            <a:r>
              <a:rPr lang="tr-TR" sz="1100" dirty="0" err="1" smtClean="0">
                <a:solidFill>
                  <a:schemeClr val="bg1"/>
                </a:solidFill>
                <a:latin typeface="Verdana" pitchFamily="34" charset="0"/>
                <a:ea typeface="Verdana" pitchFamily="34" charset="0"/>
                <a:cs typeface="Verdana" pitchFamily="34" charset="0"/>
              </a:rPr>
              <a:t>Fradera</a:t>
            </a:r>
            <a:r>
              <a:rPr lang="tr-TR" sz="1100" dirty="0" smtClean="0">
                <a:solidFill>
                  <a:schemeClr val="bg1"/>
                </a:solidFill>
                <a:latin typeface="Verdana" pitchFamily="34" charset="0"/>
                <a:ea typeface="Verdana" pitchFamily="34" charset="0"/>
                <a:cs typeface="Verdana" pitchFamily="34" charset="0"/>
              </a:rPr>
              <a:t> ile </a:t>
            </a:r>
          </a:p>
          <a:p>
            <a:pPr algn="ctr"/>
            <a:r>
              <a:rPr lang="tr-TR" sz="1100" dirty="0" smtClean="0">
                <a:solidFill>
                  <a:schemeClr val="bg1"/>
                </a:solidFill>
                <a:latin typeface="Verdana" pitchFamily="34" charset="0"/>
                <a:ea typeface="Verdana" pitchFamily="34" charset="0"/>
                <a:cs typeface="Verdana" pitchFamily="34" charset="0"/>
              </a:rPr>
              <a:t>Başarılı Stratejiler ve Satış Becerileri </a:t>
            </a:r>
          </a:p>
          <a:p>
            <a:pPr algn="ctr"/>
            <a:r>
              <a:rPr lang="tr-TR" sz="1100" dirty="0" smtClean="0">
                <a:solidFill>
                  <a:schemeClr val="bg1"/>
                </a:solidFill>
                <a:latin typeface="Verdana" pitchFamily="34" charset="0"/>
                <a:ea typeface="Verdana" pitchFamily="34" charset="0"/>
                <a:cs typeface="Verdana" pitchFamily="34" charset="0"/>
              </a:rPr>
              <a:t>.</a:t>
            </a:r>
          </a:p>
          <a:p>
            <a:pPr algn="ctr"/>
            <a:r>
              <a:rPr lang="tr-TR" sz="1100" dirty="0" smtClean="0">
                <a:solidFill>
                  <a:schemeClr val="bg1"/>
                </a:solidFill>
                <a:latin typeface="Verdana" pitchFamily="34" charset="0"/>
                <a:ea typeface="Verdana" pitchFamily="34" charset="0"/>
                <a:cs typeface="Verdana" pitchFamily="34" charset="0"/>
              </a:rPr>
              <a:t>Gökçe Ilgaz ile Temel İletişim Becerileri</a:t>
            </a:r>
          </a:p>
          <a:p>
            <a:pPr algn="ctr"/>
            <a:r>
              <a:rPr lang="tr-TR" sz="1100" dirty="0" smtClean="0">
                <a:solidFill>
                  <a:schemeClr val="bg1"/>
                </a:solidFill>
                <a:latin typeface="Verdana" pitchFamily="34" charset="0"/>
                <a:ea typeface="Verdana" pitchFamily="34" charset="0"/>
                <a:cs typeface="Verdana" pitchFamily="34" charset="0"/>
              </a:rPr>
              <a:t>.</a:t>
            </a:r>
          </a:p>
          <a:p>
            <a:pPr algn="ctr"/>
            <a:r>
              <a:rPr lang="tr-TR" sz="1100" dirty="0" err="1" smtClean="0">
                <a:solidFill>
                  <a:schemeClr val="bg1"/>
                </a:solidFill>
                <a:latin typeface="Verdana" pitchFamily="34" charset="0"/>
                <a:ea typeface="Verdana" pitchFamily="34" charset="0"/>
                <a:cs typeface="Verdana" pitchFamily="34" charset="0"/>
              </a:rPr>
              <a:t>Succeed</a:t>
            </a:r>
            <a:endParaRPr lang="tr-TR" sz="1100" dirty="0" smtClean="0">
              <a:solidFill>
                <a:schemeClr val="bg1"/>
              </a:solidFill>
              <a:latin typeface="Verdana" pitchFamily="34" charset="0"/>
              <a:ea typeface="Verdana" pitchFamily="34" charset="0"/>
              <a:cs typeface="Verdana" pitchFamily="34" charset="0"/>
            </a:endParaRPr>
          </a:p>
          <a:p>
            <a:pPr algn="ctr"/>
            <a:r>
              <a:rPr lang="tr-TR" sz="1100" dirty="0" smtClean="0">
                <a:solidFill>
                  <a:schemeClr val="bg1"/>
                </a:solidFill>
                <a:latin typeface="Verdana" pitchFamily="34" charset="0"/>
                <a:ea typeface="Verdana" pitchFamily="34" charset="0"/>
                <a:cs typeface="Verdana" pitchFamily="34" charset="0"/>
              </a:rPr>
              <a:t>.</a:t>
            </a:r>
          </a:p>
          <a:p>
            <a:pPr algn="ctr"/>
            <a:r>
              <a:rPr lang="tr-TR" sz="1100" dirty="0" err="1" smtClean="0">
                <a:solidFill>
                  <a:schemeClr val="bg1"/>
                </a:solidFill>
                <a:latin typeface="Verdana" pitchFamily="34" charset="0"/>
                <a:ea typeface="Verdana" pitchFamily="34" charset="0"/>
                <a:cs typeface="Verdana" pitchFamily="34" charset="0"/>
              </a:rPr>
              <a:t>Sales</a:t>
            </a:r>
            <a:r>
              <a:rPr lang="tr-TR" sz="1100" dirty="0" smtClean="0">
                <a:solidFill>
                  <a:schemeClr val="bg1"/>
                </a:solidFill>
                <a:latin typeface="Verdana" pitchFamily="34" charset="0"/>
                <a:ea typeface="Verdana" pitchFamily="34" charset="0"/>
                <a:cs typeface="Verdana" pitchFamily="34" charset="0"/>
              </a:rPr>
              <a:t> </a:t>
            </a:r>
            <a:r>
              <a:rPr lang="tr-TR" sz="1100" dirty="0" err="1" smtClean="0">
                <a:solidFill>
                  <a:schemeClr val="bg1"/>
                </a:solidFill>
                <a:latin typeface="Verdana" pitchFamily="34" charset="0"/>
                <a:ea typeface="Verdana" pitchFamily="34" charset="0"/>
                <a:cs typeface="Verdana" pitchFamily="34" charset="0"/>
              </a:rPr>
              <a:t>Power</a:t>
            </a:r>
            <a:endParaRPr lang="tr-TR" sz="1100" dirty="0" smtClean="0">
              <a:solidFill>
                <a:schemeClr val="bg1"/>
              </a:solidFill>
              <a:latin typeface="Verdana" pitchFamily="34" charset="0"/>
              <a:ea typeface="Verdana" pitchFamily="34" charset="0"/>
              <a:cs typeface="Verdana" pitchFamily="34" charset="0"/>
            </a:endParaRPr>
          </a:p>
          <a:p>
            <a:pPr algn="ctr"/>
            <a:r>
              <a:rPr lang="tr-TR" sz="1100" dirty="0" smtClean="0">
                <a:solidFill>
                  <a:schemeClr val="bg1"/>
                </a:solidFill>
                <a:latin typeface="Verdana" pitchFamily="34" charset="0"/>
                <a:ea typeface="Verdana" pitchFamily="34" charset="0"/>
                <a:cs typeface="Verdana" pitchFamily="34" charset="0"/>
              </a:rPr>
              <a:t>.</a:t>
            </a:r>
          </a:p>
          <a:p>
            <a:pPr algn="ctr"/>
            <a:r>
              <a:rPr lang="tr-TR" sz="1100" dirty="0" smtClean="0">
                <a:solidFill>
                  <a:schemeClr val="bg1"/>
                </a:solidFill>
                <a:latin typeface="Verdana" pitchFamily="34" charset="0"/>
                <a:ea typeface="Verdana" pitchFamily="34" charset="0"/>
                <a:cs typeface="Verdana" pitchFamily="34" charset="0"/>
              </a:rPr>
              <a:t>Dijital Pazarlama</a:t>
            </a:r>
            <a:endParaRPr lang="tr-TR" sz="1100" dirty="0">
              <a:solidFill>
                <a:schemeClr val="bg1"/>
              </a:solidFill>
              <a:latin typeface="Verdana" pitchFamily="34" charset="0"/>
              <a:ea typeface="Verdana" pitchFamily="34" charset="0"/>
              <a:cs typeface="Verdana" pitchFamily="34" charset="0"/>
            </a:endParaRPr>
          </a:p>
        </p:txBody>
      </p:sp>
      <p:sp>
        <p:nvSpPr>
          <p:cNvPr id="12" name="Dikdörtgen 11"/>
          <p:cNvSpPr/>
          <p:nvPr/>
        </p:nvSpPr>
        <p:spPr>
          <a:xfrm>
            <a:off x="221456" y="2562575"/>
            <a:ext cx="2239962" cy="646331"/>
          </a:xfrm>
          <a:prstGeom prst="rect">
            <a:avLst/>
          </a:prstGeom>
        </p:spPr>
        <p:txBody>
          <a:bodyPr wrap="square">
            <a:spAutoFit/>
          </a:bodyPr>
          <a:lstStyle/>
          <a:p>
            <a:pPr algn="ctr"/>
            <a:r>
              <a:rPr lang="tr-TR" dirty="0" smtClean="0">
                <a:solidFill>
                  <a:schemeClr val="bg1"/>
                </a:solidFill>
                <a:latin typeface="Verdana" pitchFamily="34" charset="0"/>
                <a:ea typeface="Verdana" pitchFamily="34" charset="0"/>
                <a:cs typeface="Verdana" pitchFamily="34" charset="0"/>
              </a:rPr>
              <a:t>ALDIĞIM </a:t>
            </a:r>
            <a:r>
              <a:rPr lang="tr-TR" b="1" dirty="0" smtClean="0">
                <a:solidFill>
                  <a:schemeClr val="bg1"/>
                </a:solidFill>
                <a:latin typeface="Verdana" pitchFamily="34" charset="0"/>
                <a:ea typeface="Verdana" pitchFamily="34" charset="0"/>
                <a:cs typeface="Verdana" pitchFamily="34" charset="0"/>
              </a:rPr>
              <a:t>EĞİTİMLER</a:t>
            </a:r>
            <a:endParaRPr lang="tr-TR" b="1" dirty="0">
              <a:solidFill>
                <a:schemeClr val="bg1"/>
              </a:solidFill>
              <a:latin typeface="Verdana" pitchFamily="34" charset="0"/>
              <a:ea typeface="Verdana" pitchFamily="34" charset="0"/>
              <a:cs typeface="Verdana" pitchFamily="34" charset="0"/>
            </a:endParaRPr>
          </a:p>
        </p:txBody>
      </p:sp>
      <p:sp>
        <p:nvSpPr>
          <p:cNvPr id="25" name="Dikdörtgen 24"/>
          <p:cNvSpPr/>
          <p:nvPr/>
        </p:nvSpPr>
        <p:spPr>
          <a:xfrm>
            <a:off x="5110956" y="2562575"/>
            <a:ext cx="2239962" cy="646331"/>
          </a:xfrm>
          <a:prstGeom prst="rect">
            <a:avLst/>
          </a:prstGeom>
        </p:spPr>
        <p:txBody>
          <a:bodyPr wrap="square">
            <a:spAutoFit/>
          </a:bodyPr>
          <a:lstStyle/>
          <a:p>
            <a:pPr algn="ctr"/>
            <a:r>
              <a:rPr lang="tr-TR" dirty="0" smtClean="0">
                <a:solidFill>
                  <a:schemeClr val="bg1"/>
                </a:solidFill>
                <a:latin typeface="Verdana" pitchFamily="34" charset="0"/>
                <a:ea typeface="Verdana" pitchFamily="34" charset="0"/>
                <a:cs typeface="Verdana" pitchFamily="34" charset="0"/>
              </a:rPr>
              <a:t>İNSANLAR </a:t>
            </a:r>
            <a:r>
              <a:rPr lang="tr-TR" b="1" dirty="0" smtClean="0">
                <a:solidFill>
                  <a:schemeClr val="bg1"/>
                </a:solidFill>
                <a:latin typeface="Verdana" pitchFamily="34" charset="0"/>
                <a:ea typeface="Verdana" pitchFamily="34" charset="0"/>
                <a:cs typeface="Verdana" pitchFamily="34" charset="0"/>
              </a:rPr>
              <a:t>NE DEMİŞ?</a:t>
            </a:r>
            <a:endParaRPr lang="tr-TR" b="1" dirty="0">
              <a:solidFill>
                <a:schemeClr val="bg1"/>
              </a:solidFill>
              <a:latin typeface="Verdana" pitchFamily="34" charset="0"/>
              <a:ea typeface="Verdana" pitchFamily="34" charset="0"/>
              <a:cs typeface="Verdana" pitchFamily="34" charset="0"/>
            </a:endParaRPr>
          </a:p>
        </p:txBody>
      </p:sp>
      <p:sp>
        <p:nvSpPr>
          <p:cNvPr id="13" name="Dikdörtgen 12"/>
          <p:cNvSpPr/>
          <p:nvPr/>
        </p:nvSpPr>
        <p:spPr>
          <a:xfrm>
            <a:off x="4991100" y="3083748"/>
            <a:ext cx="2445228" cy="5432256"/>
          </a:xfrm>
          <a:prstGeom prst="rect">
            <a:avLst/>
          </a:prstGeom>
        </p:spPr>
        <p:txBody>
          <a:bodyPr wrap="square">
            <a:spAutoFit/>
          </a:bodyPr>
          <a:lstStyle/>
          <a:p>
            <a:pPr algn="ctr"/>
            <a:r>
              <a:rPr lang="tr-TR" sz="1200" b="1" dirty="0" smtClean="0">
                <a:solidFill>
                  <a:schemeClr val="bg1"/>
                </a:solidFill>
              </a:rPr>
              <a:t>.</a:t>
            </a:r>
          </a:p>
          <a:p>
            <a:pPr algn="just"/>
            <a:r>
              <a:rPr lang="tr-TR" sz="1100" dirty="0" smtClean="0">
                <a:solidFill>
                  <a:schemeClr val="bg1"/>
                </a:solidFill>
                <a:latin typeface="Verdana" pitchFamily="34" charset="0"/>
                <a:ea typeface="Verdana" pitchFamily="34" charset="0"/>
                <a:cs typeface="Verdana" pitchFamily="34" charset="0"/>
              </a:rPr>
              <a:t>Çalışkanlığınız ve enerjiniz sayesinde evimi çok kısa sürede kiraya verdiniz teşekkürler. Yorulmadan kısa sürede kiraya vermiş oldum evimi para kaybetmemi engellediniz.Her şey için çok teşekkür ederim İbrahim Bey </a:t>
            </a:r>
            <a:r>
              <a:rPr lang="tr-TR" sz="1100" dirty="0" err="1" smtClean="0">
                <a:solidFill>
                  <a:schemeClr val="bg1"/>
                </a:solidFill>
                <a:latin typeface="Verdana" pitchFamily="34" charset="0"/>
                <a:ea typeface="Verdana" pitchFamily="34" charset="0"/>
                <a:cs typeface="Verdana" pitchFamily="34" charset="0"/>
              </a:rPr>
              <a:t>sağolun</a:t>
            </a:r>
            <a:endParaRPr lang="tr-TR" sz="1100" dirty="0" smtClean="0">
              <a:solidFill>
                <a:schemeClr val="bg1"/>
              </a:solidFill>
              <a:latin typeface="Verdana" pitchFamily="34" charset="0"/>
              <a:ea typeface="Verdana" pitchFamily="34" charset="0"/>
              <a:cs typeface="Verdana" pitchFamily="34" charset="0"/>
            </a:endParaRPr>
          </a:p>
          <a:p>
            <a:pPr algn="just"/>
            <a:r>
              <a:rPr lang="tr-TR" sz="1200" b="1" u="sng" dirty="0" smtClean="0">
                <a:solidFill>
                  <a:schemeClr val="bg1"/>
                </a:solidFill>
                <a:latin typeface="Verdana" pitchFamily="34" charset="0"/>
                <a:ea typeface="Verdana" pitchFamily="34" charset="0"/>
                <a:cs typeface="Verdana" pitchFamily="34" charset="0"/>
              </a:rPr>
              <a:t>HAFİZE SADAY TRUSLOVE</a:t>
            </a:r>
          </a:p>
          <a:p>
            <a:pPr algn="ctr"/>
            <a:r>
              <a:rPr lang="tr-TR" sz="1200" b="1" dirty="0" smtClean="0">
                <a:solidFill>
                  <a:schemeClr val="bg1"/>
                </a:solidFill>
                <a:latin typeface="Verdana" pitchFamily="34" charset="0"/>
                <a:ea typeface="Verdana" pitchFamily="34" charset="0"/>
                <a:cs typeface="Verdana" pitchFamily="34" charset="0"/>
              </a:rPr>
              <a:t>.</a:t>
            </a:r>
          </a:p>
          <a:p>
            <a:pPr algn="just"/>
            <a:r>
              <a:rPr lang="tr-TR" sz="1100" dirty="0" smtClean="0">
                <a:solidFill>
                  <a:schemeClr val="bg1"/>
                </a:solidFill>
                <a:latin typeface="Verdana" pitchFamily="34" charset="0"/>
                <a:ea typeface="Verdana" pitchFamily="34" charset="0"/>
                <a:cs typeface="Verdana" pitchFamily="34" charset="0"/>
              </a:rPr>
              <a:t>Dürüstlüğünüz, çalışkanlığınız ve bana verdiğiniz güvenle sizinle yıllardır çalışıyoruz. </a:t>
            </a:r>
            <a:r>
              <a:rPr lang="tr-TR" sz="1100" dirty="0" err="1" smtClean="0">
                <a:solidFill>
                  <a:schemeClr val="bg1"/>
                </a:solidFill>
                <a:latin typeface="Verdana" pitchFamily="34" charset="0"/>
                <a:ea typeface="Verdana" pitchFamily="34" charset="0"/>
                <a:cs typeface="Verdana" pitchFamily="34" charset="0"/>
              </a:rPr>
              <a:t>Çalışmayada</a:t>
            </a:r>
            <a:r>
              <a:rPr lang="tr-TR" sz="1100" dirty="0" smtClean="0">
                <a:solidFill>
                  <a:schemeClr val="bg1"/>
                </a:solidFill>
                <a:latin typeface="Verdana" pitchFamily="34" charset="0"/>
                <a:ea typeface="Verdana" pitchFamily="34" charset="0"/>
                <a:cs typeface="Verdana" pitchFamily="34" charset="0"/>
              </a:rPr>
              <a:t> devam edeceğiz. Yaptığınız satışlardaki yaklaşımınızla Gerçek bir profesyonelsiniz. Başarılarının devamını </a:t>
            </a:r>
            <a:r>
              <a:rPr lang="tr-TR" sz="1100" dirty="0" err="1" smtClean="0">
                <a:solidFill>
                  <a:schemeClr val="bg1"/>
                </a:solidFill>
                <a:latin typeface="Verdana" pitchFamily="34" charset="0"/>
                <a:ea typeface="Verdana" pitchFamily="34" charset="0"/>
                <a:cs typeface="Verdana" pitchFamily="34" charset="0"/>
              </a:rPr>
              <a:t>dilerrim</a:t>
            </a:r>
            <a:r>
              <a:rPr lang="tr-TR" sz="1100" dirty="0" smtClean="0">
                <a:solidFill>
                  <a:schemeClr val="bg1"/>
                </a:solidFill>
                <a:latin typeface="Verdana" pitchFamily="34" charset="0"/>
                <a:ea typeface="Verdana" pitchFamily="34" charset="0"/>
                <a:cs typeface="Verdana" pitchFamily="34" charset="0"/>
              </a:rPr>
              <a:t>.</a:t>
            </a:r>
          </a:p>
          <a:p>
            <a:pPr algn="just"/>
            <a:r>
              <a:rPr lang="tr-TR" sz="1200" b="1" u="sng" dirty="0" smtClean="0">
                <a:solidFill>
                  <a:schemeClr val="bg1"/>
                </a:solidFill>
                <a:latin typeface="Verdana" pitchFamily="34" charset="0"/>
                <a:ea typeface="Verdana" pitchFamily="34" charset="0"/>
                <a:cs typeface="Verdana" pitchFamily="34" charset="0"/>
              </a:rPr>
              <a:t>ADNAN ŞENSOY</a:t>
            </a:r>
          </a:p>
          <a:p>
            <a:pPr algn="ctr"/>
            <a:r>
              <a:rPr lang="tr-TR" sz="1200" b="1" dirty="0" smtClean="0">
                <a:solidFill>
                  <a:schemeClr val="bg1"/>
                </a:solidFill>
                <a:latin typeface="Verdana" pitchFamily="34" charset="0"/>
                <a:ea typeface="Verdana" pitchFamily="34" charset="0"/>
                <a:cs typeface="Verdana" pitchFamily="34" charset="0"/>
              </a:rPr>
              <a:t>.</a:t>
            </a:r>
          </a:p>
          <a:p>
            <a:pPr algn="just"/>
            <a:r>
              <a:rPr lang="tr-TR" sz="1100" dirty="0" smtClean="0">
                <a:solidFill>
                  <a:schemeClr val="bg1"/>
                </a:solidFill>
                <a:latin typeface="Verdana" pitchFamily="34" charset="0"/>
                <a:ea typeface="Verdana" pitchFamily="34" charset="0"/>
                <a:cs typeface="Verdana" pitchFamily="34" charset="0"/>
              </a:rPr>
              <a:t>Ev almak için bir tanıdığımızın referansı ile sizinle görüştükten sonra istediğimiz evi  bulacağınızdan emindik. Bize gösterdiğiniz doğru dairelerle evimizi kısa zamanda almaya karar vermemizde yardımcı oldunuz. Teşekkür ederiz </a:t>
            </a:r>
            <a:r>
              <a:rPr lang="tr-TR" sz="1100" dirty="0" err="1" smtClean="0">
                <a:solidFill>
                  <a:schemeClr val="bg1"/>
                </a:solidFill>
                <a:latin typeface="Verdana" pitchFamily="34" charset="0"/>
                <a:ea typeface="Verdana" pitchFamily="34" charset="0"/>
                <a:cs typeface="Verdana" pitchFamily="34" charset="0"/>
              </a:rPr>
              <a:t>iyiki</a:t>
            </a:r>
            <a:r>
              <a:rPr lang="tr-TR" sz="1100" dirty="0" smtClean="0">
                <a:solidFill>
                  <a:schemeClr val="bg1"/>
                </a:solidFill>
                <a:latin typeface="Verdana" pitchFamily="34" charset="0"/>
                <a:ea typeface="Verdana" pitchFamily="34" charset="0"/>
                <a:cs typeface="Verdana" pitchFamily="34" charset="0"/>
              </a:rPr>
              <a:t> seni tanımışız.</a:t>
            </a:r>
          </a:p>
          <a:p>
            <a:pPr algn="just"/>
            <a:r>
              <a:rPr lang="tr-TR" sz="1200" b="1" u="sng" dirty="0" smtClean="0">
                <a:solidFill>
                  <a:schemeClr val="bg1"/>
                </a:solidFill>
                <a:latin typeface="Verdana" pitchFamily="34" charset="0"/>
                <a:ea typeface="Verdana" pitchFamily="34" charset="0"/>
                <a:cs typeface="Verdana" pitchFamily="34" charset="0"/>
              </a:rPr>
              <a:t>ÖMER REİS</a:t>
            </a:r>
            <a:endParaRPr lang="tr-TR" sz="1200" b="1" u="sng" dirty="0">
              <a:solidFill>
                <a:schemeClr val="bg1"/>
              </a:solidFill>
              <a:latin typeface="Verdana" pitchFamily="34" charset="0"/>
              <a:ea typeface="Verdana" pitchFamily="34" charset="0"/>
              <a:cs typeface="Verdana" pitchFamily="34" charset="0"/>
            </a:endParaRPr>
          </a:p>
        </p:txBody>
      </p:sp>
      <p:pic>
        <p:nvPicPr>
          <p:cNvPr id="14" name="Picture 2" descr="C:\Users\ibrahim\Desktop\resim\33.png"/>
          <p:cNvPicPr>
            <a:picLocks noChangeAspect="1" noChangeArrowheads="1"/>
          </p:cNvPicPr>
          <p:nvPr/>
        </p:nvPicPr>
        <p:blipFill>
          <a:blip r:embed="rId4" cstate="print"/>
          <a:srcRect/>
          <a:stretch>
            <a:fillRect/>
          </a:stretch>
        </p:blipFill>
        <p:spPr bwMode="auto">
          <a:xfrm>
            <a:off x="2522918" y="6908800"/>
            <a:ext cx="2525332" cy="3772410"/>
          </a:xfrm>
          <a:prstGeom prst="rect">
            <a:avLst/>
          </a:prstGeom>
          <a:noFill/>
        </p:spPr>
      </p:pic>
    </p:spTree>
    <p:extLst>
      <p:ext uri="{BB962C8B-B14F-4D97-AF65-F5344CB8AC3E}">
        <p14:creationId xmlns="" xmlns:p14="http://schemas.microsoft.com/office/powerpoint/2010/main" val="234616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 name="Resim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189796" y="884644"/>
            <a:ext cx="1021082" cy="6077724"/>
          </a:xfrm>
          <a:prstGeom prst="rect">
            <a:avLst/>
          </a:prstGeom>
        </p:spPr>
      </p:pic>
      <p:sp>
        <p:nvSpPr>
          <p:cNvPr id="42" name="Dikdörtgen 41"/>
          <p:cNvSpPr/>
          <p:nvPr/>
        </p:nvSpPr>
        <p:spPr>
          <a:xfrm>
            <a:off x="3312815" y="804516"/>
            <a:ext cx="1931426" cy="369332"/>
          </a:xfrm>
          <a:prstGeom prst="rect">
            <a:avLst/>
          </a:prstGeom>
        </p:spPr>
        <p:txBody>
          <a:bodyPr wrap="none">
            <a:spAutoFit/>
          </a:bodyPr>
          <a:lstStyle/>
          <a:p>
            <a:r>
              <a:rPr lang="tr-TR" b="1" dirty="0">
                <a:solidFill>
                  <a:schemeClr val="tx1">
                    <a:lumMod val="75000"/>
                    <a:lumOff val="25000"/>
                  </a:schemeClr>
                </a:solidFill>
              </a:rPr>
              <a:t>RE/MAX TABELASI</a:t>
            </a:r>
          </a:p>
        </p:txBody>
      </p:sp>
      <p:sp>
        <p:nvSpPr>
          <p:cNvPr id="43" name="Dikdörtgen 42"/>
          <p:cNvSpPr/>
          <p:nvPr/>
        </p:nvSpPr>
        <p:spPr>
          <a:xfrm>
            <a:off x="3312815" y="2010847"/>
            <a:ext cx="2084225" cy="369332"/>
          </a:xfrm>
          <a:prstGeom prst="rect">
            <a:avLst/>
          </a:prstGeom>
        </p:spPr>
        <p:txBody>
          <a:bodyPr wrap="none">
            <a:spAutoFit/>
          </a:bodyPr>
          <a:lstStyle/>
          <a:p>
            <a:r>
              <a:rPr lang="tr-TR" b="1" dirty="0">
                <a:solidFill>
                  <a:schemeClr val="tx1">
                    <a:lumMod val="75000"/>
                    <a:lumOff val="25000"/>
                  </a:schemeClr>
                </a:solidFill>
              </a:rPr>
              <a:t>ÖZELLİKLER SAYFASI</a:t>
            </a:r>
          </a:p>
        </p:txBody>
      </p:sp>
      <p:sp>
        <p:nvSpPr>
          <p:cNvPr id="47" name="Dikdörtgen 46"/>
          <p:cNvSpPr/>
          <p:nvPr/>
        </p:nvSpPr>
        <p:spPr>
          <a:xfrm>
            <a:off x="3325353" y="3007014"/>
            <a:ext cx="2797048" cy="369332"/>
          </a:xfrm>
          <a:prstGeom prst="rect">
            <a:avLst/>
          </a:prstGeom>
        </p:spPr>
        <p:txBody>
          <a:bodyPr wrap="none">
            <a:spAutoFit/>
          </a:bodyPr>
          <a:lstStyle/>
          <a:p>
            <a:r>
              <a:rPr lang="tr-TR" b="1" dirty="0" smtClean="0">
                <a:solidFill>
                  <a:schemeClr val="tx1">
                    <a:lumMod val="75000"/>
                    <a:lumOff val="25000"/>
                  </a:schemeClr>
                </a:solidFill>
              </a:rPr>
              <a:t>OFİS İÇİ PORTFÖY TANITIMI</a:t>
            </a:r>
            <a:endParaRPr lang="tr-TR" b="1" dirty="0">
              <a:solidFill>
                <a:schemeClr val="tx1">
                  <a:lumMod val="75000"/>
                  <a:lumOff val="25000"/>
                </a:schemeClr>
              </a:solidFill>
            </a:endParaRPr>
          </a:p>
        </p:txBody>
      </p:sp>
      <p:sp>
        <p:nvSpPr>
          <p:cNvPr id="49" name="Dikdörtgen 48"/>
          <p:cNvSpPr/>
          <p:nvPr/>
        </p:nvSpPr>
        <p:spPr>
          <a:xfrm>
            <a:off x="3337891" y="4015881"/>
            <a:ext cx="2717282" cy="369332"/>
          </a:xfrm>
          <a:prstGeom prst="rect">
            <a:avLst/>
          </a:prstGeom>
        </p:spPr>
        <p:txBody>
          <a:bodyPr wrap="none">
            <a:spAutoFit/>
          </a:bodyPr>
          <a:lstStyle/>
          <a:p>
            <a:r>
              <a:rPr lang="tr-TR" b="1" dirty="0" smtClean="0">
                <a:solidFill>
                  <a:schemeClr val="tx1">
                    <a:lumMod val="75000"/>
                    <a:lumOff val="25000"/>
                  </a:schemeClr>
                </a:solidFill>
              </a:rPr>
              <a:t>HABERİNİZ VAR MI? KARTI</a:t>
            </a:r>
            <a:endParaRPr lang="tr-TR" b="1" dirty="0">
              <a:solidFill>
                <a:schemeClr val="tx1">
                  <a:lumMod val="75000"/>
                  <a:lumOff val="25000"/>
                </a:schemeClr>
              </a:solidFill>
            </a:endParaRPr>
          </a:p>
        </p:txBody>
      </p:sp>
      <p:sp>
        <p:nvSpPr>
          <p:cNvPr id="51" name="Dikdörtgen 50"/>
          <p:cNvSpPr/>
          <p:nvPr/>
        </p:nvSpPr>
        <p:spPr>
          <a:xfrm>
            <a:off x="3350429" y="5104661"/>
            <a:ext cx="3380092" cy="369332"/>
          </a:xfrm>
          <a:prstGeom prst="rect">
            <a:avLst/>
          </a:prstGeom>
        </p:spPr>
        <p:txBody>
          <a:bodyPr wrap="none">
            <a:spAutoFit/>
          </a:bodyPr>
          <a:lstStyle/>
          <a:p>
            <a:r>
              <a:rPr lang="tr-TR" b="1" dirty="0" smtClean="0">
                <a:solidFill>
                  <a:schemeClr val="tx1">
                    <a:lumMod val="75000"/>
                    <a:lumOff val="25000"/>
                  </a:schemeClr>
                </a:solidFill>
              </a:rPr>
              <a:t>ÇÖZÜM ORTAKLARI İLE PAYLAŞIM</a:t>
            </a:r>
            <a:endParaRPr lang="tr-TR" b="1" dirty="0">
              <a:solidFill>
                <a:schemeClr val="tx1">
                  <a:lumMod val="75000"/>
                  <a:lumOff val="25000"/>
                </a:schemeClr>
              </a:solidFill>
            </a:endParaRPr>
          </a:p>
        </p:txBody>
      </p:sp>
      <p:sp>
        <p:nvSpPr>
          <p:cNvPr id="53" name="Dikdörtgen 52"/>
          <p:cNvSpPr/>
          <p:nvPr/>
        </p:nvSpPr>
        <p:spPr>
          <a:xfrm>
            <a:off x="3337891" y="6193441"/>
            <a:ext cx="1314078" cy="369332"/>
          </a:xfrm>
          <a:prstGeom prst="rect">
            <a:avLst/>
          </a:prstGeom>
        </p:spPr>
        <p:txBody>
          <a:bodyPr wrap="none">
            <a:spAutoFit/>
          </a:bodyPr>
          <a:lstStyle/>
          <a:p>
            <a:r>
              <a:rPr lang="tr-TR" b="1" dirty="0" smtClean="0">
                <a:solidFill>
                  <a:schemeClr val="tx1">
                    <a:lumMod val="75000"/>
                    <a:lumOff val="25000"/>
                  </a:schemeClr>
                </a:solidFill>
              </a:rPr>
              <a:t>AÇIK DAVET</a:t>
            </a:r>
            <a:endParaRPr lang="tr-TR" b="1" dirty="0">
              <a:solidFill>
                <a:schemeClr val="tx1">
                  <a:lumMod val="75000"/>
                  <a:lumOff val="25000"/>
                </a:schemeClr>
              </a:solidFill>
            </a:endParaRPr>
          </a:p>
        </p:txBody>
      </p:sp>
      <p:sp>
        <p:nvSpPr>
          <p:cNvPr id="55" name="Dikdörtgen 54"/>
          <p:cNvSpPr/>
          <p:nvPr/>
        </p:nvSpPr>
        <p:spPr>
          <a:xfrm rot="16200000">
            <a:off x="42703" y="3692673"/>
            <a:ext cx="2566408" cy="461665"/>
          </a:xfrm>
          <a:prstGeom prst="rect">
            <a:avLst/>
          </a:prstGeom>
        </p:spPr>
        <p:txBody>
          <a:bodyPr wrap="none">
            <a:spAutoFit/>
          </a:bodyPr>
          <a:lstStyle/>
          <a:p>
            <a:r>
              <a:rPr lang="tr-TR" sz="2400" dirty="0">
                <a:solidFill>
                  <a:srgbClr val="0070C0"/>
                </a:solidFill>
              </a:rPr>
              <a:t>PAZARLAMA</a:t>
            </a:r>
            <a:r>
              <a:rPr lang="tr-TR" sz="2400" b="1" dirty="0">
                <a:solidFill>
                  <a:srgbClr val="0070C0"/>
                </a:solidFill>
              </a:rPr>
              <a:t> PLANI</a:t>
            </a:r>
          </a:p>
        </p:txBody>
      </p:sp>
    </p:spTree>
    <p:extLst>
      <p:ext uri="{BB962C8B-B14F-4D97-AF65-F5344CB8AC3E}">
        <p14:creationId xmlns="" xmlns:p14="http://schemas.microsoft.com/office/powerpoint/2010/main" val="3416415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flipH="1">
            <a:off x="4290378" y="884644"/>
            <a:ext cx="1022400" cy="6077724"/>
          </a:xfrm>
          <a:prstGeom prst="rect">
            <a:avLst/>
          </a:prstGeom>
        </p:spPr>
      </p:pic>
      <p:sp>
        <p:nvSpPr>
          <p:cNvPr id="6" name="Dikdörtgen 5"/>
          <p:cNvSpPr/>
          <p:nvPr/>
        </p:nvSpPr>
        <p:spPr>
          <a:xfrm>
            <a:off x="1685912" y="804516"/>
            <a:ext cx="2466509" cy="369332"/>
          </a:xfrm>
          <a:prstGeom prst="rect">
            <a:avLst/>
          </a:prstGeom>
        </p:spPr>
        <p:txBody>
          <a:bodyPr wrap="none">
            <a:spAutoFit/>
          </a:bodyPr>
          <a:lstStyle/>
          <a:p>
            <a:pPr algn="r"/>
            <a:r>
              <a:rPr lang="tr-TR" b="1" dirty="0" smtClean="0">
                <a:solidFill>
                  <a:schemeClr val="tx1">
                    <a:lumMod val="75000"/>
                    <a:lumOff val="25000"/>
                  </a:schemeClr>
                </a:solidFill>
              </a:rPr>
              <a:t>BASILI MECRA İLANLARI</a:t>
            </a:r>
            <a:endParaRPr lang="tr-TR" b="1" dirty="0">
              <a:solidFill>
                <a:schemeClr val="tx1">
                  <a:lumMod val="75000"/>
                  <a:lumOff val="25000"/>
                </a:schemeClr>
              </a:solidFill>
            </a:endParaRPr>
          </a:p>
        </p:txBody>
      </p:sp>
      <p:sp>
        <p:nvSpPr>
          <p:cNvPr id="7" name="Dikdörtgen 6"/>
          <p:cNvSpPr/>
          <p:nvPr/>
        </p:nvSpPr>
        <p:spPr>
          <a:xfrm>
            <a:off x="2389951" y="2010847"/>
            <a:ext cx="1762470" cy="369332"/>
          </a:xfrm>
          <a:prstGeom prst="rect">
            <a:avLst/>
          </a:prstGeom>
        </p:spPr>
        <p:txBody>
          <a:bodyPr wrap="none">
            <a:spAutoFit/>
          </a:bodyPr>
          <a:lstStyle/>
          <a:p>
            <a:pPr algn="r"/>
            <a:r>
              <a:rPr lang="tr-TR" b="1" dirty="0" smtClean="0">
                <a:solidFill>
                  <a:schemeClr val="tx1">
                    <a:lumMod val="75000"/>
                    <a:lumOff val="25000"/>
                  </a:schemeClr>
                </a:solidFill>
              </a:rPr>
              <a:t>E-POSTA VE SMS</a:t>
            </a:r>
            <a:endParaRPr lang="tr-TR" b="1" dirty="0">
              <a:solidFill>
                <a:schemeClr val="tx1">
                  <a:lumMod val="75000"/>
                  <a:lumOff val="25000"/>
                </a:schemeClr>
              </a:solidFill>
            </a:endParaRPr>
          </a:p>
        </p:txBody>
      </p:sp>
      <p:sp>
        <p:nvSpPr>
          <p:cNvPr id="9" name="Dikdörtgen 8"/>
          <p:cNvSpPr/>
          <p:nvPr/>
        </p:nvSpPr>
        <p:spPr>
          <a:xfrm>
            <a:off x="1071257" y="3007014"/>
            <a:ext cx="3081164" cy="369332"/>
          </a:xfrm>
          <a:prstGeom prst="rect">
            <a:avLst/>
          </a:prstGeom>
        </p:spPr>
        <p:txBody>
          <a:bodyPr wrap="none">
            <a:spAutoFit/>
          </a:bodyPr>
          <a:lstStyle/>
          <a:p>
            <a:pPr algn="r"/>
            <a:r>
              <a:rPr lang="tr-TR" b="1" dirty="0" smtClean="0">
                <a:solidFill>
                  <a:schemeClr val="tx1">
                    <a:lumMod val="75000"/>
                    <a:lumOff val="25000"/>
                  </a:schemeClr>
                </a:solidFill>
              </a:rPr>
              <a:t>İLAN SİTELERİNDE YAYINLAMA</a:t>
            </a:r>
            <a:endParaRPr lang="tr-TR" b="1" dirty="0">
              <a:solidFill>
                <a:schemeClr val="tx1">
                  <a:lumMod val="75000"/>
                  <a:lumOff val="25000"/>
                </a:schemeClr>
              </a:solidFill>
            </a:endParaRPr>
          </a:p>
        </p:txBody>
      </p:sp>
      <p:sp>
        <p:nvSpPr>
          <p:cNvPr id="11" name="Dikdörtgen 10"/>
          <p:cNvSpPr/>
          <p:nvPr/>
        </p:nvSpPr>
        <p:spPr>
          <a:xfrm>
            <a:off x="557398" y="4015881"/>
            <a:ext cx="3595023" cy="369332"/>
          </a:xfrm>
          <a:prstGeom prst="rect">
            <a:avLst/>
          </a:prstGeom>
        </p:spPr>
        <p:txBody>
          <a:bodyPr wrap="none">
            <a:spAutoFit/>
          </a:bodyPr>
          <a:lstStyle/>
          <a:p>
            <a:pPr algn="r"/>
            <a:r>
              <a:rPr lang="tr-TR" b="1" dirty="0" smtClean="0">
                <a:solidFill>
                  <a:schemeClr val="tx1">
                    <a:lumMod val="75000"/>
                    <a:lumOff val="25000"/>
                  </a:schemeClr>
                </a:solidFill>
              </a:rPr>
              <a:t>PROFESYONEL FOTOĞRAF VE VİDEO</a:t>
            </a:r>
            <a:endParaRPr lang="tr-TR" b="1" dirty="0">
              <a:solidFill>
                <a:schemeClr val="tx1">
                  <a:lumMod val="75000"/>
                  <a:lumOff val="25000"/>
                </a:schemeClr>
              </a:solidFill>
            </a:endParaRPr>
          </a:p>
        </p:txBody>
      </p:sp>
      <p:sp>
        <p:nvSpPr>
          <p:cNvPr id="13" name="Dikdörtgen 12"/>
          <p:cNvSpPr/>
          <p:nvPr/>
        </p:nvSpPr>
        <p:spPr>
          <a:xfrm>
            <a:off x="1870001" y="5104661"/>
            <a:ext cx="2282420" cy="369332"/>
          </a:xfrm>
          <a:prstGeom prst="rect">
            <a:avLst/>
          </a:prstGeom>
        </p:spPr>
        <p:txBody>
          <a:bodyPr wrap="none">
            <a:spAutoFit/>
          </a:bodyPr>
          <a:lstStyle/>
          <a:p>
            <a:pPr algn="r"/>
            <a:r>
              <a:rPr lang="tr-TR" b="1" dirty="0" smtClean="0">
                <a:solidFill>
                  <a:schemeClr val="tx1">
                    <a:lumMod val="75000"/>
                    <a:lumOff val="25000"/>
                  </a:schemeClr>
                </a:solidFill>
              </a:rPr>
              <a:t>REMAX.COM.TR İLANI</a:t>
            </a:r>
            <a:endParaRPr lang="tr-TR" b="1" dirty="0">
              <a:solidFill>
                <a:schemeClr val="tx1">
                  <a:lumMod val="75000"/>
                  <a:lumOff val="25000"/>
                </a:schemeClr>
              </a:solidFill>
            </a:endParaRPr>
          </a:p>
        </p:txBody>
      </p:sp>
      <p:sp>
        <p:nvSpPr>
          <p:cNvPr id="15" name="Dikdörtgen 14"/>
          <p:cNvSpPr/>
          <p:nvPr/>
        </p:nvSpPr>
        <p:spPr>
          <a:xfrm>
            <a:off x="1950022" y="6193441"/>
            <a:ext cx="2202399" cy="369332"/>
          </a:xfrm>
          <a:prstGeom prst="rect">
            <a:avLst/>
          </a:prstGeom>
        </p:spPr>
        <p:txBody>
          <a:bodyPr wrap="none">
            <a:spAutoFit/>
          </a:bodyPr>
          <a:lstStyle/>
          <a:p>
            <a:pPr algn="r"/>
            <a:r>
              <a:rPr lang="tr-TR" b="1" dirty="0" smtClean="0">
                <a:solidFill>
                  <a:schemeClr val="tx1">
                    <a:lumMod val="75000"/>
                    <a:lumOff val="25000"/>
                  </a:schemeClr>
                </a:solidFill>
              </a:rPr>
              <a:t>SOSYAL MEDYA İLANI</a:t>
            </a:r>
            <a:endParaRPr lang="tr-TR" b="1" dirty="0">
              <a:solidFill>
                <a:schemeClr val="tx1">
                  <a:lumMod val="75000"/>
                  <a:lumOff val="25000"/>
                </a:schemeClr>
              </a:solidFill>
            </a:endParaRPr>
          </a:p>
        </p:txBody>
      </p:sp>
      <p:sp>
        <p:nvSpPr>
          <p:cNvPr id="18" name="Dikdörtgen 17"/>
          <p:cNvSpPr/>
          <p:nvPr/>
        </p:nvSpPr>
        <p:spPr>
          <a:xfrm rot="5400000">
            <a:off x="5071903" y="3692673"/>
            <a:ext cx="2566408" cy="461665"/>
          </a:xfrm>
          <a:prstGeom prst="rect">
            <a:avLst/>
          </a:prstGeom>
        </p:spPr>
        <p:txBody>
          <a:bodyPr wrap="none">
            <a:spAutoFit/>
          </a:bodyPr>
          <a:lstStyle/>
          <a:p>
            <a:r>
              <a:rPr lang="tr-TR" sz="2400" dirty="0">
                <a:solidFill>
                  <a:srgbClr val="0070C0"/>
                </a:solidFill>
              </a:rPr>
              <a:t>PAZARLAMA</a:t>
            </a:r>
            <a:r>
              <a:rPr lang="tr-TR" sz="2400" b="1" dirty="0">
                <a:solidFill>
                  <a:srgbClr val="0070C0"/>
                </a:solidFill>
              </a:rPr>
              <a:t> PLANI</a:t>
            </a:r>
          </a:p>
        </p:txBody>
      </p:sp>
    </p:spTree>
    <p:extLst>
      <p:ext uri="{BB962C8B-B14F-4D97-AF65-F5344CB8AC3E}">
        <p14:creationId xmlns="" xmlns:p14="http://schemas.microsoft.com/office/powerpoint/2010/main" val="3414521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ikdörtgen 2"/>
          <p:cNvSpPr/>
          <p:nvPr/>
        </p:nvSpPr>
        <p:spPr>
          <a:xfrm>
            <a:off x="253999" y="4781848"/>
            <a:ext cx="3192463" cy="646331"/>
          </a:xfrm>
          <a:prstGeom prst="rect">
            <a:avLst/>
          </a:prstGeom>
        </p:spPr>
        <p:txBody>
          <a:bodyPr wrap="square">
            <a:spAutoFit/>
          </a:bodyPr>
          <a:lstStyle/>
          <a:p>
            <a:pPr algn="r"/>
            <a:r>
              <a:rPr lang="tr-TR" dirty="0" smtClean="0">
                <a:solidFill>
                  <a:schemeClr val="tx1">
                    <a:lumMod val="75000"/>
                    <a:lumOff val="25000"/>
                  </a:schemeClr>
                </a:solidFill>
              </a:rPr>
              <a:t>MÜLKÜNÜZÜ</a:t>
            </a:r>
            <a:endParaRPr lang="tr-TR" dirty="0">
              <a:solidFill>
                <a:schemeClr val="tx1">
                  <a:lumMod val="75000"/>
                  <a:lumOff val="25000"/>
                </a:schemeClr>
              </a:solidFill>
            </a:endParaRPr>
          </a:p>
          <a:p>
            <a:pPr algn="r"/>
            <a:r>
              <a:rPr lang="tr-TR" b="1" dirty="0">
                <a:solidFill>
                  <a:schemeClr val="tx1">
                    <a:lumMod val="75000"/>
                    <a:lumOff val="25000"/>
                  </a:schemeClr>
                </a:solidFill>
              </a:rPr>
              <a:t>SATMAYI DÜŞÜNÜYORSUNUZ?</a:t>
            </a:r>
          </a:p>
        </p:txBody>
      </p:sp>
      <p:sp>
        <p:nvSpPr>
          <p:cNvPr id="4" name="Dikdörtgen 3"/>
          <p:cNvSpPr/>
          <p:nvPr/>
        </p:nvSpPr>
        <p:spPr>
          <a:xfrm>
            <a:off x="1155699" y="1748949"/>
            <a:ext cx="2290763" cy="1169551"/>
          </a:xfrm>
          <a:prstGeom prst="rect">
            <a:avLst/>
          </a:prstGeom>
        </p:spPr>
        <p:txBody>
          <a:bodyPr wrap="square">
            <a:spAutoFit/>
          </a:bodyPr>
          <a:lstStyle/>
          <a:p>
            <a:pPr algn="r"/>
            <a:r>
              <a:rPr lang="tr-TR" sz="1400" b="1" dirty="0">
                <a:solidFill>
                  <a:srgbClr val="C00000"/>
                </a:solidFill>
              </a:rPr>
              <a:t>FİYAT</a:t>
            </a:r>
          </a:p>
          <a:p>
            <a:pPr algn="r"/>
            <a:r>
              <a:rPr lang="tr-TR" sz="1400" dirty="0">
                <a:solidFill>
                  <a:schemeClr val="tx1">
                    <a:lumMod val="75000"/>
                    <a:lumOff val="25000"/>
                  </a:schemeClr>
                </a:solidFill>
              </a:rPr>
              <a:t>Bu zorlu rekabet  ortamında </a:t>
            </a:r>
          </a:p>
          <a:p>
            <a:pPr algn="r"/>
            <a:r>
              <a:rPr lang="tr-TR" sz="1400" dirty="0" smtClean="0">
                <a:solidFill>
                  <a:schemeClr val="tx1">
                    <a:lumMod val="75000"/>
                    <a:lumOff val="25000"/>
                  </a:schemeClr>
                </a:solidFill>
              </a:rPr>
              <a:t>gayrimenkulünüz  için </a:t>
            </a:r>
          </a:p>
          <a:p>
            <a:pPr algn="r"/>
            <a:r>
              <a:rPr lang="tr-TR" sz="1400" dirty="0" smtClean="0">
                <a:solidFill>
                  <a:schemeClr val="tx1">
                    <a:lumMod val="75000"/>
                    <a:lumOff val="25000"/>
                  </a:schemeClr>
                </a:solidFill>
              </a:rPr>
              <a:t>en doğru satış fiyatına nasıl</a:t>
            </a:r>
          </a:p>
          <a:p>
            <a:pPr algn="r"/>
            <a:r>
              <a:rPr lang="tr-TR" sz="1400" dirty="0" smtClean="0">
                <a:solidFill>
                  <a:schemeClr val="tx1">
                    <a:lumMod val="75000"/>
                    <a:lumOff val="25000"/>
                  </a:schemeClr>
                </a:solidFill>
              </a:rPr>
              <a:t>karar vereceksiniz?</a:t>
            </a:r>
            <a:endParaRPr lang="tr-TR" sz="1400" dirty="0">
              <a:solidFill>
                <a:schemeClr val="tx1">
                  <a:lumMod val="75000"/>
                  <a:lumOff val="25000"/>
                </a:schemeClr>
              </a:solidFill>
            </a:endParaRPr>
          </a:p>
        </p:txBody>
      </p:sp>
      <p:sp>
        <p:nvSpPr>
          <p:cNvPr id="17" name="Dikdörtgen 16"/>
          <p:cNvSpPr/>
          <p:nvPr/>
        </p:nvSpPr>
        <p:spPr>
          <a:xfrm>
            <a:off x="3948113" y="1748948"/>
            <a:ext cx="2439987" cy="1169551"/>
          </a:xfrm>
          <a:prstGeom prst="rect">
            <a:avLst/>
          </a:prstGeom>
        </p:spPr>
        <p:txBody>
          <a:bodyPr wrap="square">
            <a:spAutoFit/>
          </a:bodyPr>
          <a:lstStyle/>
          <a:p>
            <a:r>
              <a:rPr lang="tr-TR" sz="1400" b="1" dirty="0">
                <a:solidFill>
                  <a:srgbClr val="C00000"/>
                </a:solidFill>
              </a:rPr>
              <a:t>ZAMAN</a:t>
            </a:r>
          </a:p>
          <a:p>
            <a:r>
              <a:rPr lang="tr-TR" sz="1400" dirty="0" smtClean="0">
                <a:solidFill>
                  <a:schemeClr val="tx1">
                    <a:lumMod val="75000"/>
                    <a:lumOff val="25000"/>
                  </a:schemeClr>
                </a:solidFill>
              </a:rPr>
              <a:t>Gayrimenkulünüzü satmak için  </a:t>
            </a:r>
          </a:p>
          <a:p>
            <a:r>
              <a:rPr lang="tr-TR" sz="1400" dirty="0" smtClean="0">
                <a:solidFill>
                  <a:schemeClr val="tx1">
                    <a:lumMod val="75000"/>
                    <a:lumOff val="25000"/>
                  </a:schemeClr>
                </a:solidFill>
              </a:rPr>
              <a:t>her gün  ne kadar </a:t>
            </a:r>
          </a:p>
          <a:p>
            <a:r>
              <a:rPr lang="tr-TR" sz="1400" dirty="0" smtClean="0">
                <a:solidFill>
                  <a:schemeClr val="tx1">
                    <a:lumMod val="75000"/>
                    <a:lumOff val="25000"/>
                  </a:schemeClr>
                </a:solidFill>
              </a:rPr>
              <a:t>zaman ayırmayı </a:t>
            </a:r>
          </a:p>
          <a:p>
            <a:r>
              <a:rPr lang="tr-TR" sz="1400" dirty="0" smtClean="0">
                <a:solidFill>
                  <a:schemeClr val="tx1">
                    <a:lumMod val="75000"/>
                    <a:lumOff val="25000"/>
                  </a:schemeClr>
                </a:solidFill>
              </a:rPr>
              <a:t>düşünüyorsunuz?</a:t>
            </a:r>
            <a:endParaRPr lang="tr-TR" sz="1400" dirty="0">
              <a:solidFill>
                <a:schemeClr val="tx1">
                  <a:lumMod val="75000"/>
                  <a:lumOff val="25000"/>
                </a:schemeClr>
              </a:solidFill>
            </a:endParaRPr>
          </a:p>
        </p:txBody>
      </p:sp>
      <p:sp>
        <p:nvSpPr>
          <p:cNvPr id="19" name="Dikdörtgen 18"/>
          <p:cNvSpPr/>
          <p:nvPr/>
        </p:nvSpPr>
        <p:spPr>
          <a:xfrm>
            <a:off x="2659062" y="733285"/>
            <a:ext cx="903288" cy="1015663"/>
          </a:xfrm>
          <a:prstGeom prst="rect">
            <a:avLst/>
          </a:prstGeom>
        </p:spPr>
        <p:txBody>
          <a:bodyPr wrap="square">
            <a:spAutoFit/>
          </a:bodyPr>
          <a:lstStyle/>
          <a:p>
            <a:pPr algn="r"/>
            <a:r>
              <a:rPr lang="tr-TR" sz="6000" b="1" dirty="0" smtClean="0">
                <a:solidFill>
                  <a:schemeClr val="bg2">
                    <a:lumMod val="25000"/>
                  </a:schemeClr>
                </a:solidFill>
                <a:latin typeface="+mj-lt"/>
              </a:rPr>
              <a:t>1.</a:t>
            </a:r>
            <a:endParaRPr lang="tr-TR" sz="6000" dirty="0">
              <a:solidFill>
                <a:schemeClr val="bg2">
                  <a:lumMod val="25000"/>
                </a:schemeClr>
              </a:solidFill>
              <a:latin typeface="+mj-lt"/>
            </a:endParaRPr>
          </a:p>
        </p:txBody>
      </p:sp>
      <p:sp>
        <p:nvSpPr>
          <p:cNvPr id="20" name="Dikdörtgen 19"/>
          <p:cNvSpPr/>
          <p:nvPr/>
        </p:nvSpPr>
        <p:spPr>
          <a:xfrm>
            <a:off x="3948112" y="733284"/>
            <a:ext cx="928687" cy="1015663"/>
          </a:xfrm>
          <a:prstGeom prst="rect">
            <a:avLst/>
          </a:prstGeom>
        </p:spPr>
        <p:txBody>
          <a:bodyPr wrap="square">
            <a:spAutoFit/>
          </a:bodyPr>
          <a:lstStyle/>
          <a:p>
            <a:pPr algn="r"/>
            <a:r>
              <a:rPr lang="tr-TR" sz="6000" b="1" dirty="0" smtClean="0">
                <a:solidFill>
                  <a:schemeClr val="bg2">
                    <a:lumMod val="25000"/>
                  </a:schemeClr>
                </a:solidFill>
                <a:latin typeface="+mj-lt"/>
              </a:rPr>
              <a:t>2.</a:t>
            </a:r>
            <a:endParaRPr lang="tr-TR" sz="6000" dirty="0">
              <a:solidFill>
                <a:schemeClr val="bg2">
                  <a:lumMod val="25000"/>
                </a:schemeClr>
              </a:solidFill>
              <a:latin typeface="+mj-lt"/>
            </a:endParaRPr>
          </a:p>
        </p:txBody>
      </p:sp>
      <p:sp>
        <p:nvSpPr>
          <p:cNvPr id="21" name="Dikdörtgen 20"/>
          <p:cNvSpPr/>
          <p:nvPr/>
        </p:nvSpPr>
        <p:spPr>
          <a:xfrm>
            <a:off x="2552700" y="6359385"/>
            <a:ext cx="893762" cy="1015663"/>
          </a:xfrm>
          <a:prstGeom prst="rect">
            <a:avLst/>
          </a:prstGeom>
        </p:spPr>
        <p:txBody>
          <a:bodyPr wrap="square">
            <a:spAutoFit/>
          </a:bodyPr>
          <a:lstStyle/>
          <a:p>
            <a:pPr algn="r"/>
            <a:r>
              <a:rPr lang="tr-TR" sz="6000" b="1" dirty="0" smtClean="0">
                <a:solidFill>
                  <a:schemeClr val="bg2">
                    <a:lumMod val="25000"/>
                  </a:schemeClr>
                </a:solidFill>
                <a:latin typeface="+mj-lt"/>
              </a:rPr>
              <a:t>3.</a:t>
            </a:r>
            <a:endParaRPr lang="tr-TR" sz="6000" dirty="0">
              <a:solidFill>
                <a:schemeClr val="bg2">
                  <a:lumMod val="25000"/>
                </a:schemeClr>
              </a:solidFill>
              <a:latin typeface="+mj-lt"/>
            </a:endParaRPr>
          </a:p>
        </p:txBody>
      </p:sp>
      <p:sp>
        <p:nvSpPr>
          <p:cNvPr id="22" name="Dikdörtgen 21"/>
          <p:cNvSpPr/>
          <p:nvPr/>
        </p:nvSpPr>
        <p:spPr>
          <a:xfrm>
            <a:off x="3819525" y="6359384"/>
            <a:ext cx="915988" cy="1015663"/>
          </a:xfrm>
          <a:prstGeom prst="rect">
            <a:avLst/>
          </a:prstGeom>
        </p:spPr>
        <p:txBody>
          <a:bodyPr wrap="square">
            <a:spAutoFit/>
          </a:bodyPr>
          <a:lstStyle/>
          <a:p>
            <a:pPr algn="r"/>
            <a:r>
              <a:rPr lang="tr-TR" sz="6000" b="1" dirty="0" smtClean="0">
                <a:solidFill>
                  <a:schemeClr val="bg2">
                    <a:lumMod val="25000"/>
                  </a:schemeClr>
                </a:solidFill>
                <a:latin typeface="+mj-lt"/>
              </a:rPr>
              <a:t>4.</a:t>
            </a:r>
            <a:endParaRPr lang="tr-TR" sz="6000" dirty="0">
              <a:solidFill>
                <a:schemeClr val="bg2">
                  <a:lumMod val="25000"/>
                </a:schemeClr>
              </a:solidFill>
              <a:latin typeface="+mj-lt"/>
            </a:endParaRPr>
          </a:p>
        </p:txBody>
      </p:sp>
      <p:sp>
        <p:nvSpPr>
          <p:cNvPr id="23" name="Dikdörtgen 22"/>
          <p:cNvSpPr/>
          <p:nvPr/>
        </p:nvSpPr>
        <p:spPr>
          <a:xfrm>
            <a:off x="965200" y="7375047"/>
            <a:ext cx="2481262" cy="1169551"/>
          </a:xfrm>
          <a:prstGeom prst="rect">
            <a:avLst/>
          </a:prstGeom>
        </p:spPr>
        <p:txBody>
          <a:bodyPr wrap="square">
            <a:spAutoFit/>
          </a:bodyPr>
          <a:lstStyle/>
          <a:p>
            <a:pPr algn="r"/>
            <a:r>
              <a:rPr lang="tr-TR" sz="1400" b="1" dirty="0">
                <a:solidFill>
                  <a:srgbClr val="C00000"/>
                </a:solidFill>
              </a:rPr>
              <a:t>TANITIM</a:t>
            </a:r>
          </a:p>
          <a:p>
            <a:pPr algn="r"/>
            <a:r>
              <a:rPr lang="tr-TR" sz="1400" dirty="0" smtClean="0">
                <a:solidFill>
                  <a:schemeClr val="bg2">
                    <a:lumMod val="25000"/>
                  </a:schemeClr>
                </a:solidFill>
              </a:rPr>
              <a:t>Gayrimenkulünüzün</a:t>
            </a:r>
          </a:p>
          <a:p>
            <a:pPr algn="r"/>
            <a:r>
              <a:rPr lang="tr-TR" sz="1400" dirty="0" smtClean="0">
                <a:solidFill>
                  <a:schemeClr val="bg2">
                    <a:lumMod val="25000"/>
                  </a:schemeClr>
                </a:solidFill>
              </a:rPr>
              <a:t>pazardaki  maksimum</a:t>
            </a:r>
          </a:p>
          <a:p>
            <a:pPr algn="r"/>
            <a:r>
              <a:rPr lang="tr-TR" sz="1400" dirty="0" smtClean="0">
                <a:solidFill>
                  <a:schemeClr val="bg2">
                    <a:lumMod val="25000"/>
                  </a:schemeClr>
                </a:solidFill>
              </a:rPr>
              <a:t>tanıtımını nasıl yapacağınızı</a:t>
            </a:r>
          </a:p>
          <a:p>
            <a:pPr algn="r"/>
            <a:r>
              <a:rPr lang="tr-TR" sz="1400" dirty="0" smtClean="0">
                <a:solidFill>
                  <a:schemeClr val="bg2">
                    <a:lumMod val="25000"/>
                  </a:schemeClr>
                </a:solidFill>
              </a:rPr>
              <a:t>düşündünüz mü?</a:t>
            </a:r>
            <a:endParaRPr lang="tr-TR" sz="1400" dirty="0">
              <a:solidFill>
                <a:schemeClr val="bg2">
                  <a:lumMod val="25000"/>
                </a:schemeClr>
              </a:solidFill>
            </a:endParaRPr>
          </a:p>
        </p:txBody>
      </p:sp>
      <p:sp>
        <p:nvSpPr>
          <p:cNvPr id="24" name="Dikdörtgen 23"/>
          <p:cNvSpPr/>
          <p:nvPr/>
        </p:nvSpPr>
        <p:spPr>
          <a:xfrm>
            <a:off x="3948113" y="7375046"/>
            <a:ext cx="2617787" cy="1169551"/>
          </a:xfrm>
          <a:prstGeom prst="rect">
            <a:avLst/>
          </a:prstGeom>
        </p:spPr>
        <p:txBody>
          <a:bodyPr wrap="square">
            <a:spAutoFit/>
          </a:bodyPr>
          <a:lstStyle/>
          <a:p>
            <a:r>
              <a:rPr lang="tr-TR" sz="1400" b="1" dirty="0">
                <a:solidFill>
                  <a:srgbClr val="C00000"/>
                </a:solidFill>
              </a:rPr>
              <a:t>PAZAR ANALİZİ</a:t>
            </a:r>
          </a:p>
          <a:p>
            <a:r>
              <a:rPr lang="tr-TR" sz="1400" dirty="0" smtClean="0">
                <a:solidFill>
                  <a:schemeClr val="bg2">
                    <a:lumMod val="25000"/>
                  </a:schemeClr>
                </a:solidFill>
              </a:rPr>
              <a:t>Gayrimenkulünüzün </a:t>
            </a:r>
          </a:p>
          <a:p>
            <a:r>
              <a:rPr lang="tr-TR" sz="1400" dirty="0" smtClean="0">
                <a:solidFill>
                  <a:schemeClr val="bg2">
                    <a:lumMod val="25000"/>
                  </a:schemeClr>
                </a:solidFill>
              </a:rPr>
              <a:t>gerçek değerini tam ve </a:t>
            </a:r>
          </a:p>
          <a:p>
            <a:r>
              <a:rPr lang="tr-TR" sz="1400" dirty="0" smtClean="0">
                <a:solidFill>
                  <a:schemeClr val="bg2">
                    <a:lumMod val="25000"/>
                  </a:schemeClr>
                </a:solidFill>
              </a:rPr>
              <a:t>doğru olarak saptamak için </a:t>
            </a:r>
          </a:p>
          <a:p>
            <a:r>
              <a:rPr lang="tr-TR" sz="1400" dirty="0" smtClean="0">
                <a:solidFill>
                  <a:schemeClr val="bg2">
                    <a:lumMod val="25000"/>
                  </a:schemeClr>
                </a:solidFill>
              </a:rPr>
              <a:t>pazar analizi yapacak mısınız?</a:t>
            </a:r>
            <a:endParaRPr lang="tr-TR" sz="1400" dirty="0">
              <a:solidFill>
                <a:schemeClr val="bg2">
                  <a:lumMod val="25000"/>
                </a:schemeClr>
              </a:solidFill>
            </a:endParaRPr>
          </a:p>
        </p:txBody>
      </p:sp>
      <p:pic>
        <p:nvPicPr>
          <p:cNvPr id="25" name="Resim 2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23885" y="2833953"/>
            <a:ext cx="1014986" cy="905258"/>
          </a:xfrm>
          <a:prstGeom prst="rect">
            <a:avLst/>
          </a:prstGeom>
        </p:spPr>
      </p:pic>
      <p:pic>
        <p:nvPicPr>
          <p:cNvPr id="26" name="Resim 2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716014" y="6389443"/>
            <a:ext cx="1344171" cy="1502667"/>
          </a:xfrm>
          <a:prstGeom prst="rect">
            <a:avLst/>
          </a:prstGeom>
        </p:spPr>
      </p:pic>
      <p:pic>
        <p:nvPicPr>
          <p:cNvPr id="27" name="Resim 2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761035" y="719790"/>
            <a:ext cx="838202" cy="1213106"/>
          </a:xfrm>
          <a:prstGeom prst="rect">
            <a:avLst/>
          </a:prstGeom>
        </p:spPr>
      </p:pic>
      <p:pic>
        <p:nvPicPr>
          <p:cNvPr id="28" name="Resim 27"/>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463549" y="8373077"/>
            <a:ext cx="1456947" cy="1591059"/>
          </a:xfrm>
          <a:prstGeom prst="rect">
            <a:avLst/>
          </a:prstGeom>
        </p:spPr>
      </p:pic>
    </p:spTree>
    <p:extLst>
      <p:ext uri="{BB962C8B-B14F-4D97-AF65-F5344CB8AC3E}">
        <p14:creationId xmlns="" xmlns:p14="http://schemas.microsoft.com/office/powerpoint/2010/main" val="1081321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ikdörtgen 2"/>
          <p:cNvSpPr/>
          <p:nvPr/>
        </p:nvSpPr>
        <p:spPr>
          <a:xfrm>
            <a:off x="647701" y="1748949"/>
            <a:ext cx="2798762" cy="1169551"/>
          </a:xfrm>
          <a:prstGeom prst="rect">
            <a:avLst/>
          </a:prstGeom>
        </p:spPr>
        <p:txBody>
          <a:bodyPr wrap="square">
            <a:spAutoFit/>
          </a:bodyPr>
          <a:lstStyle/>
          <a:p>
            <a:pPr algn="r"/>
            <a:r>
              <a:rPr lang="tr-TR" sz="1400" b="1" dirty="0" smtClean="0">
                <a:solidFill>
                  <a:srgbClr val="C00000"/>
                </a:solidFill>
              </a:rPr>
              <a:t>MÜŞTERİ DEĞERLENDİRME</a:t>
            </a:r>
          </a:p>
          <a:p>
            <a:pPr algn="r"/>
            <a:r>
              <a:rPr lang="tr-TR" sz="1400" dirty="0" smtClean="0">
                <a:solidFill>
                  <a:schemeClr val="bg2">
                    <a:lumMod val="25000"/>
                  </a:schemeClr>
                </a:solidFill>
              </a:rPr>
              <a:t>Gayrimenkulünüze alıcı çıkacak</a:t>
            </a:r>
          </a:p>
          <a:p>
            <a:pPr algn="r"/>
            <a:r>
              <a:rPr lang="tr-TR" sz="1400" dirty="0" smtClean="0">
                <a:solidFill>
                  <a:schemeClr val="bg2">
                    <a:lumMod val="25000"/>
                  </a:schemeClr>
                </a:solidFill>
              </a:rPr>
              <a:t>potansiyel müşterileri</a:t>
            </a:r>
          </a:p>
          <a:p>
            <a:pPr algn="r"/>
            <a:r>
              <a:rPr lang="tr-TR" sz="1400" dirty="0" smtClean="0">
                <a:solidFill>
                  <a:schemeClr val="bg2">
                    <a:lumMod val="25000"/>
                  </a:schemeClr>
                </a:solidFill>
              </a:rPr>
              <a:t>değerlendirme işlemi konusunda</a:t>
            </a:r>
          </a:p>
          <a:p>
            <a:pPr algn="r"/>
            <a:r>
              <a:rPr lang="tr-TR" sz="1400" dirty="0" smtClean="0">
                <a:solidFill>
                  <a:schemeClr val="bg2">
                    <a:lumMod val="25000"/>
                  </a:schemeClr>
                </a:solidFill>
              </a:rPr>
              <a:t>deneyiminiz var mı?</a:t>
            </a:r>
            <a:endParaRPr lang="tr-TR" sz="1400" dirty="0">
              <a:solidFill>
                <a:schemeClr val="bg2">
                  <a:lumMod val="25000"/>
                </a:schemeClr>
              </a:solidFill>
            </a:endParaRPr>
          </a:p>
        </p:txBody>
      </p:sp>
      <p:sp>
        <p:nvSpPr>
          <p:cNvPr id="4" name="Dikdörtgen 3"/>
          <p:cNvSpPr/>
          <p:nvPr/>
        </p:nvSpPr>
        <p:spPr>
          <a:xfrm>
            <a:off x="3948113" y="1748948"/>
            <a:ext cx="2439987" cy="1169551"/>
          </a:xfrm>
          <a:prstGeom prst="rect">
            <a:avLst/>
          </a:prstGeom>
        </p:spPr>
        <p:txBody>
          <a:bodyPr wrap="square">
            <a:spAutoFit/>
          </a:bodyPr>
          <a:lstStyle/>
          <a:p>
            <a:r>
              <a:rPr lang="tr-TR" sz="1400" b="1" dirty="0">
                <a:solidFill>
                  <a:srgbClr val="C00000"/>
                </a:solidFill>
              </a:rPr>
              <a:t>GÜVENLİK</a:t>
            </a:r>
          </a:p>
          <a:p>
            <a:r>
              <a:rPr lang="tr-TR" sz="1400" dirty="0" smtClean="0">
                <a:solidFill>
                  <a:schemeClr val="bg2">
                    <a:lumMod val="25000"/>
                  </a:schemeClr>
                </a:solidFill>
              </a:rPr>
              <a:t>Satış esnasında </a:t>
            </a:r>
          </a:p>
          <a:p>
            <a:r>
              <a:rPr lang="tr-TR" sz="1400" dirty="0" smtClean="0">
                <a:solidFill>
                  <a:schemeClr val="bg2">
                    <a:lumMod val="25000"/>
                  </a:schemeClr>
                </a:solidFill>
              </a:rPr>
              <a:t>evinizin kapısını kime</a:t>
            </a:r>
          </a:p>
          <a:p>
            <a:r>
              <a:rPr lang="tr-TR" sz="1400" dirty="0" smtClean="0">
                <a:solidFill>
                  <a:schemeClr val="bg2">
                    <a:lumMod val="25000"/>
                  </a:schemeClr>
                </a:solidFill>
              </a:rPr>
              <a:t>açıyor olabileceğinizi </a:t>
            </a:r>
          </a:p>
          <a:p>
            <a:r>
              <a:rPr lang="tr-TR" sz="1400" dirty="0" smtClean="0">
                <a:solidFill>
                  <a:schemeClr val="bg2">
                    <a:lumMod val="25000"/>
                  </a:schemeClr>
                </a:solidFill>
              </a:rPr>
              <a:t>hiç düşündünüz mü?</a:t>
            </a:r>
            <a:endParaRPr lang="tr-TR" sz="1400" dirty="0">
              <a:solidFill>
                <a:schemeClr val="bg2">
                  <a:lumMod val="25000"/>
                </a:schemeClr>
              </a:solidFill>
            </a:endParaRPr>
          </a:p>
        </p:txBody>
      </p:sp>
      <p:sp>
        <p:nvSpPr>
          <p:cNvPr id="5" name="Dikdörtgen 4"/>
          <p:cNvSpPr/>
          <p:nvPr/>
        </p:nvSpPr>
        <p:spPr>
          <a:xfrm>
            <a:off x="2581275" y="733285"/>
            <a:ext cx="865187" cy="1015663"/>
          </a:xfrm>
          <a:prstGeom prst="rect">
            <a:avLst/>
          </a:prstGeom>
        </p:spPr>
        <p:txBody>
          <a:bodyPr wrap="square">
            <a:spAutoFit/>
          </a:bodyPr>
          <a:lstStyle/>
          <a:p>
            <a:pPr algn="r"/>
            <a:r>
              <a:rPr lang="tr-TR" sz="6000" b="1" dirty="0" smtClean="0">
                <a:solidFill>
                  <a:schemeClr val="bg2">
                    <a:lumMod val="25000"/>
                  </a:schemeClr>
                </a:solidFill>
                <a:latin typeface="+mj-lt"/>
              </a:rPr>
              <a:t>5.</a:t>
            </a:r>
            <a:endParaRPr lang="tr-TR" sz="6000" dirty="0">
              <a:solidFill>
                <a:schemeClr val="bg2">
                  <a:lumMod val="25000"/>
                </a:schemeClr>
              </a:solidFill>
              <a:latin typeface="+mj-lt"/>
            </a:endParaRPr>
          </a:p>
        </p:txBody>
      </p:sp>
      <p:sp>
        <p:nvSpPr>
          <p:cNvPr id="6" name="Dikdörtgen 5"/>
          <p:cNvSpPr/>
          <p:nvPr/>
        </p:nvSpPr>
        <p:spPr>
          <a:xfrm>
            <a:off x="3838575" y="733284"/>
            <a:ext cx="896938" cy="1015663"/>
          </a:xfrm>
          <a:prstGeom prst="rect">
            <a:avLst/>
          </a:prstGeom>
        </p:spPr>
        <p:txBody>
          <a:bodyPr wrap="square">
            <a:spAutoFit/>
          </a:bodyPr>
          <a:lstStyle/>
          <a:p>
            <a:pPr algn="r"/>
            <a:r>
              <a:rPr lang="tr-TR" sz="6000" b="1" dirty="0" smtClean="0">
                <a:solidFill>
                  <a:schemeClr val="bg2">
                    <a:lumMod val="25000"/>
                  </a:schemeClr>
                </a:solidFill>
                <a:latin typeface="+mj-lt"/>
              </a:rPr>
              <a:t>6.</a:t>
            </a:r>
            <a:endParaRPr lang="tr-TR" sz="6000" dirty="0">
              <a:solidFill>
                <a:schemeClr val="bg2">
                  <a:lumMod val="25000"/>
                </a:schemeClr>
              </a:solidFill>
              <a:latin typeface="+mj-lt"/>
            </a:endParaRPr>
          </a:p>
        </p:txBody>
      </p:sp>
      <p:sp>
        <p:nvSpPr>
          <p:cNvPr id="7" name="Dikdörtgen 6"/>
          <p:cNvSpPr/>
          <p:nvPr/>
        </p:nvSpPr>
        <p:spPr>
          <a:xfrm>
            <a:off x="2571750" y="6359385"/>
            <a:ext cx="874712" cy="1015663"/>
          </a:xfrm>
          <a:prstGeom prst="rect">
            <a:avLst/>
          </a:prstGeom>
        </p:spPr>
        <p:txBody>
          <a:bodyPr wrap="square">
            <a:spAutoFit/>
          </a:bodyPr>
          <a:lstStyle/>
          <a:p>
            <a:pPr algn="r"/>
            <a:r>
              <a:rPr lang="tr-TR" sz="6000" b="1" dirty="0" smtClean="0">
                <a:solidFill>
                  <a:schemeClr val="bg2">
                    <a:lumMod val="25000"/>
                  </a:schemeClr>
                </a:solidFill>
                <a:latin typeface="+mj-lt"/>
              </a:rPr>
              <a:t>7.</a:t>
            </a:r>
            <a:endParaRPr lang="tr-TR" sz="6000" dirty="0">
              <a:solidFill>
                <a:schemeClr val="bg2">
                  <a:lumMod val="25000"/>
                </a:schemeClr>
              </a:solidFill>
              <a:latin typeface="+mj-lt"/>
            </a:endParaRPr>
          </a:p>
        </p:txBody>
      </p:sp>
      <p:sp>
        <p:nvSpPr>
          <p:cNvPr id="8" name="Dikdörtgen 7"/>
          <p:cNvSpPr/>
          <p:nvPr/>
        </p:nvSpPr>
        <p:spPr>
          <a:xfrm>
            <a:off x="3876675" y="6359384"/>
            <a:ext cx="858838" cy="1015663"/>
          </a:xfrm>
          <a:prstGeom prst="rect">
            <a:avLst/>
          </a:prstGeom>
        </p:spPr>
        <p:txBody>
          <a:bodyPr wrap="square">
            <a:spAutoFit/>
          </a:bodyPr>
          <a:lstStyle/>
          <a:p>
            <a:pPr algn="r"/>
            <a:r>
              <a:rPr lang="tr-TR" sz="6000" b="1" dirty="0" smtClean="0">
                <a:solidFill>
                  <a:schemeClr val="bg2">
                    <a:lumMod val="25000"/>
                  </a:schemeClr>
                </a:solidFill>
                <a:latin typeface="+mj-lt"/>
              </a:rPr>
              <a:t>8.</a:t>
            </a:r>
            <a:endParaRPr lang="tr-TR" sz="6000" dirty="0">
              <a:solidFill>
                <a:schemeClr val="bg2">
                  <a:lumMod val="25000"/>
                </a:schemeClr>
              </a:solidFill>
              <a:latin typeface="+mj-lt"/>
            </a:endParaRPr>
          </a:p>
        </p:txBody>
      </p:sp>
      <p:sp>
        <p:nvSpPr>
          <p:cNvPr id="9" name="Dikdörtgen 8"/>
          <p:cNvSpPr/>
          <p:nvPr/>
        </p:nvSpPr>
        <p:spPr>
          <a:xfrm>
            <a:off x="495300" y="7375047"/>
            <a:ext cx="2951162" cy="1169551"/>
          </a:xfrm>
          <a:prstGeom prst="rect">
            <a:avLst/>
          </a:prstGeom>
        </p:spPr>
        <p:txBody>
          <a:bodyPr wrap="square">
            <a:spAutoFit/>
          </a:bodyPr>
          <a:lstStyle/>
          <a:p>
            <a:pPr algn="r"/>
            <a:r>
              <a:rPr lang="tr-TR" sz="1400" b="1" dirty="0">
                <a:solidFill>
                  <a:srgbClr val="C00000"/>
                </a:solidFill>
              </a:rPr>
              <a:t>BÜROKRASİ</a:t>
            </a:r>
          </a:p>
          <a:p>
            <a:pPr algn="r"/>
            <a:r>
              <a:rPr lang="tr-TR" sz="1400" dirty="0" smtClean="0">
                <a:solidFill>
                  <a:schemeClr val="bg2">
                    <a:lumMod val="25000"/>
                  </a:schemeClr>
                </a:solidFill>
              </a:rPr>
              <a:t>Gayrimenkul satışı esnasında </a:t>
            </a:r>
          </a:p>
          <a:p>
            <a:pPr algn="r"/>
            <a:r>
              <a:rPr lang="tr-TR" sz="1400" dirty="0" smtClean="0">
                <a:solidFill>
                  <a:schemeClr val="bg2">
                    <a:lumMod val="25000"/>
                  </a:schemeClr>
                </a:solidFill>
              </a:rPr>
              <a:t>ortaya çıkacak</a:t>
            </a:r>
          </a:p>
          <a:p>
            <a:pPr algn="r"/>
            <a:r>
              <a:rPr lang="tr-TR" sz="1400" dirty="0" smtClean="0">
                <a:solidFill>
                  <a:schemeClr val="bg2">
                    <a:lumMod val="25000"/>
                  </a:schemeClr>
                </a:solidFill>
              </a:rPr>
              <a:t>bürokratik işlemlerde alıcıya yardımcı </a:t>
            </a:r>
          </a:p>
          <a:p>
            <a:pPr algn="r"/>
            <a:r>
              <a:rPr lang="tr-TR" sz="1400" dirty="0" smtClean="0">
                <a:solidFill>
                  <a:schemeClr val="bg2">
                    <a:lumMod val="25000"/>
                  </a:schemeClr>
                </a:solidFill>
              </a:rPr>
              <a:t>olabilecek misiniz?</a:t>
            </a:r>
            <a:endParaRPr lang="tr-TR" sz="1400" dirty="0">
              <a:solidFill>
                <a:schemeClr val="bg2">
                  <a:lumMod val="25000"/>
                </a:schemeClr>
              </a:solidFill>
            </a:endParaRPr>
          </a:p>
        </p:txBody>
      </p:sp>
      <p:sp>
        <p:nvSpPr>
          <p:cNvPr id="10" name="Dikdörtgen 9"/>
          <p:cNvSpPr/>
          <p:nvPr/>
        </p:nvSpPr>
        <p:spPr>
          <a:xfrm>
            <a:off x="3948113" y="7375046"/>
            <a:ext cx="2871787" cy="1169551"/>
          </a:xfrm>
          <a:prstGeom prst="rect">
            <a:avLst/>
          </a:prstGeom>
        </p:spPr>
        <p:txBody>
          <a:bodyPr wrap="square">
            <a:spAutoFit/>
          </a:bodyPr>
          <a:lstStyle/>
          <a:p>
            <a:r>
              <a:rPr lang="tr-TR" sz="1400" b="1" dirty="0">
                <a:solidFill>
                  <a:srgbClr val="C00000"/>
                </a:solidFill>
              </a:rPr>
              <a:t>DOĞRU TEKLİF</a:t>
            </a:r>
          </a:p>
          <a:p>
            <a:r>
              <a:rPr lang="tr-TR" sz="1400" dirty="0" smtClean="0">
                <a:solidFill>
                  <a:schemeClr val="bg2">
                    <a:lumMod val="25000"/>
                  </a:schemeClr>
                </a:solidFill>
              </a:rPr>
              <a:t>alıcının size önereceği fiyatın, </a:t>
            </a:r>
          </a:p>
          <a:p>
            <a:r>
              <a:rPr lang="tr-TR" sz="1400" dirty="0" smtClean="0">
                <a:solidFill>
                  <a:schemeClr val="bg2">
                    <a:lumMod val="25000"/>
                  </a:schemeClr>
                </a:solidFill>
              </a:rPr>
              <a:t>gayrimenkulünüz için alabileceğiniz </a:t>
            </a:r>
          </a:p>
          <a:p>
            <a:r>
              <a:rPr lang="tr-TR" sz="1400" dirty="0" smtClean="0">
                <a:solidFill>
                  <a:schemeClr val="bg2">
                    <a:lumMod val="25000"/>
                  </a:schemeClr>
                </a:solidFill>
              </a:rPr>
              <a:t>en iyi fiyat olup olmadığını nasıl </a:t>
            </a:r>
          </a:p>
          <a:p>
            <a:r>
              <a:rPr lang="tr-TR" sz="1400" dirty="0" smtClean="0">
                <a:solidFill>
                  <a:schemeClr val="bg2">
                    <a:lumMod val="25000"/>
                  </a:schemeClr>
                </a:solidFill>
              </a:rPr>
              <a:t>anlayacaksınız?</a:t>
            </a:r>
            <a:endParaRPr lang="tr-TR" sz="1400" dirty="0">
              <a:solidFill>
                <a:schemeClr val="bg2">
                  <a:lumMod val="25000"/>
                </a:schemeClr>
              </a:solidFill>
            </a:endParaRPr>
          </a:p>
        </p:txBody>
      </p:sp>
      <p:sp>
        <p:nvSpPr>
          <p:cNvPr id="12" name="Dikdörtgen 11"/>
          <p:cNvSpPr/>
          <p:nvPr/>
        </p:nvSpPr>
        <p:spPr>
          <a:xfrm>
            <a:off x="253998" y="4766747"/>
            <a:ext cx="3192463" cy="646331"/>
          </a:xfrm>
          <a:prstGeom prst="rect">
            <a:avLst/>
          </a:prstGeom>
        </p:spPr>
        <p:txBody>
          <a:bodyPr wrap="square">
            <a:spAutoFit/>
          </a:bodyPr>
          <a:lstStyle/>
          <a:p>
            <a:pPr algn="r"/>
            <a:r>
              <a:rPr lang="tr-TR" dirty="0" smtClean="0">
                <a:solidFill>
                  <a:schemeClr val="tx1">
                    <a:lumMod val="75000"/>
                    <a:lumOff val="25000"/>
                  </a:schemeClr>
                </a:solidFill>
              </a:rPr>
              <a:t>MÜLKÜNÜZÜ BAŞARIYLA</a:t>
            </a:r>
            <a:endParaRPr lang="tr-TR" dirty="0">
              <a:solidFill>
                <a:schemeClr val="tx1">
                  <a:lumMod val="75000"/>
                  <a:lumOff val="25000"/>
                </a:schemeClr>
              </a:solidFill>
            </a:endParaRPr>
          </a:p>
          <a:p>
            <a:pPr algn="r"/>
            <a:r>
              <a:rPr lang="tr-TR" b="1" dirty="0" smtClean="0">
                <a:solidFill>
                  <a:schemeClr val="tx1">
                    <a:lumMod val="75000"/>
                    <a:lumOff val="25000"/>
                  </a:schemeClr>
                </a:solidFill>
              </a:rPr>
              <a:t>PAZARLAMAYA HAZIR MISINIZ?</a:t>
            </a:r>
            <a:endParaRPr lang="tr-TR" b="1" dirty="0">
              <a:solidFill>
                <a:schemeClr val="tx1">
                  <a:lumMod val="75000"/>
                  <a:lumOff val="25000"/>
                </a:schemeClr>
              </a:solidFill>
            </a:endParaRPr>
          </a:p>
        </p:txBody>
      </p:sp>
      <p:pic>
        <p:nvPicPr>
          <p:cNvPr id="13" name="Resim 1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01993" y="8421337"/>
            <a:ext cx="1517907" cy="1697739"/>
          </a:xfrm>
          <a:prstGeom prst="rect">
            <a:avLst/>
          </a:prstGeom>
        </p:spPr>
      </p:pic>
      <p:pic>
        <p:nvPicPr>
          <p:cNvPr id="14" name="Resim 1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248429" y="980813"/>
            <a:ext cx="1310643" cy="1310643"/>
          </a:xfrm>
          <a:prstGeom prst="rect">
            <a:avLst/>
          </a:prstGeom>
        </p:spPr>
      </p:pic>
      <p:pic>
        <p:nvPicPr>
          <p:cNvPr id="15" name="Resim 14"/>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8264" y="6179889"/>
            <a:ext cx="1353315" cy="1374651"/>
          </a:xfrm>
          <a:prstGeom prst="rect">
            <a:avLst/>
          </a:prstGeom>
        </p:spPr>
      </p:pic>
      <p:pic>
        <p:nvPicPr>
          <p:cNvPr id="16" name="Resim 15"/>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423762" y="2799204"/>
            <a:ext cx="1426467" cy="1426467"/>
          </a:xfrm>
          <a:prstGeom prst="rect">
            <a:avLst/>
          </a:prstGeom>
        </p:spPr>
      </p:pic>
    </p:spTree>
    <p:extLst>
      <p:ext uri="{BB962C8B-B14F-4D97-AF65-F5344CB8AC3E}">
        <p14:creationId xmlns="" xmlns:p14="http://schemas.microsoft.com/office/powerpoint/2010/main" val="3439880889"/>
      </p:ext>
    </p:extLst>
  </p:cSld>
  <p:clrMapOvr>
    <a:masterClrMapping/>
  </p:clrMapOvr>
</p:sld>
</file>

<file path=ppt/theme/theme1.xml><?xml version="1.0" encoding="utf-8"?>
<a:theme xmlns:a="http://schemas.openxmlformats.org/drawingml/2006/main" name="Office Teması">
  <a:themeElements>
    <a:clrScheme name="Office Teması">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eması">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595</TotalTime>
  <Words>1045</Words>
  <Application>Microsoft Office PowerPoint</Application>
  <PresentationFormat>Özel</PresentationFormat>
  <Paragraphs>282</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Office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Win7</dc:creator>
  <cp:lastModifiedBy>ibrahim</cp:lastModifiedBy>
  <cp:revision>123</cp:revision>
  <dcterms:created xsi:type="dcterms:W3CDTF">2017-01-30T18:25:05Z</dcterms:created>
  <dcterms:modified xsi:type="dcterms:W3CDTF">2017-12-09T13:30:16Z</dcterms:modified>
</cp:coreProperties>
</file>