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9" r:id="rId7"/>
    <p:sldId id="263" r:id="rId8"/>
    <p:sldId id="264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6" r:id="rId18"/>
    <p:sldId id="277" r:id="rId19"/>
    <p:sldId id="278" r:id="rId20"/>
  </p:sldIdLst>
  <p:sldSz cx="6858000" cy="9906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F243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Açık Stil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70"/>
    <p:restoredTop sz="95884"/>
  </p:normalViewPr>
  <p:slideViewPr>
    <p:cSldViewPr>
      <p:cViewPr>
        <p:scale>
          <a:sx n="80" d="100"/>
          <a:sy n="80" d="100"/>
        </p:scale>
        <p:origin x="-1512" y="462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CA81C-59B9-A446-9A22-60F0474A93B7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AC6E6-CFB8-5D42-B66A-8EC29C0E25B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57315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AC6E6-CFB8-5D42-B66A-8EC29C0E25B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7778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AC6E6-CFB8-5D42-B66A-8EC29C0E25B6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7084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9924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80528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0727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5322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49941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56568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96625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95748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39697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79302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112B2BE2-F50C-4A61-ACCB-DD66B45A27D0}" type="datetimeFigureOut">
              <a:rPr lang="tr-TR" smtClean="0"/>
              <a:pPr/>
              <a:t>25.7.2017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/>
          <a:lstStyle/>
          <a:p>
            <a:fld id="{9FD9829D-B7F1-4EB3-9467-106957954E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8596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8000" cy="98017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474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/>
          <p:cNvSpPr txBox="1"/>
          <p:nvPr/>
        </p:nvSpPr>
        <p:spPr>
          <a:xfrm>
            <a:off x="512676" y="3800872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latin typeface="DIN Pro Black" charset="-94"/>
                <a:ea typeface="DIN Pro Black" charset="-94"/>
                <a:cs typeface="DIN Pro Black" charset="-94"/>
              </a:rPr>
              <a:t>Karşılaştırmalı Pazar Analizi</a:t>
            </a:r>
            <a:endParaRPr lang="tr-TR" sz="3600" b="1" dirty="0">
              <a:latin typeface="DIN Pro Black" charset="-94"/>
              <a:ea typeface="DIN Pro Black" charset="-94"/>
              <a:cs typeface="DIN Pro Black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025410" y="5601072"/>
            <a:ext cx="3054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u="sng" dirty="0" smtClean="0">
                <a:latin typeface="DIN Pro Medium" charset="-94"/>
                <a:ea typeface="DIN Pro Medium" charset="-94"/>
                <a:cs typeface="DIN Pro Medium" charset="-94"/>
              </a:rPr>
              <a:t>Gayrimenkulün Sahipleri</a:t>
            </a:r>
            <a:endParaRPr lang="tr-TR" sz="2000" u="sng" dirty="0">
              <a:latin typeface="DIN Pro Medium" charset="-94"/>
              <a:ea typeface="DIN Pro Medium" charset="-94"/>
              <a:cs typeface="DIN Pro Medium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04664" y="6415004"/>
            <a:ext cx="61484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DIN Pro Medium" charset="-94"/>
                <a:ea typeface="DIN Pro Medium" charset="-94"/>
                <a:cs typeface="DIN Pro Medium" charset="-94"/>
              </a:rPr>
              <a:t>Sayın	</a:t>
            </a:r>
            <a:r>
              <a:rPr lang="tr-TR" dirty="0" smtClean="0">
                <a:latin typeface="DIN Pro Medium" charset="-94"/>
                <a:ea typeface="DIN Pro Medium" charset="-94"/>
                <a:cs typeface="DIN Pro Medium" charset="-94"/>
              </a:rPr>
              <a:t>: Mahmut </a:t>
            </a:r>
            <a:r>
              <a:rPr lang="tr-TR" dirty="0" err="1" smtClean="0">
                <a:latin typeface="DIN Pro Medium" charset="-94"/>
                <a:ea typeface="DIN Pro Medium" charset="-94"/>
                <a:cs typeface="DIN Pro Medium" charset="-94"/>
              </a:rPr>
              <a:t>Kapukaya</a:t>
            </a:r>
            <a:endParaRPr lang="tr-TR" dirty="0" smtClean="0">
              <a:latin typeface="DIN Pro Medium" charset="-94"/>
              <a:ea typeface="DIN Pro Medium" charset="-94"/>
              <a:cs typeface="DIN Pro Medium" charset="-94"/>
            </a:endParaRPr>
          </a:p>
          <a:p>
            <a:r>
              <a:rPr lang="tr-TR" dirty="0" smtClean="0">
                <a:latin typeface="DIN Pro Medium" charset="-94"/>
                <a:ea typeface="DIN Pro Medium" charset="-94"/>
                <a:cs typeface="DIN Pro Medium" charset="-94"/>
              </a:rPr>
              <a:t>Adres	</a:t>
            </a:r>
            <a:r>
              <a:rPr lang="tr-TR" dirty="0" smtClean="0">
                <a:latin typeface="DIN Pro Medium" charset="-94"/>
                <a:ea typeface="DIN Pro Medium" charset="-94"/>
                <a:cs typeface="DIN Pro Medium" charset="-94"/>
              </a:rPr>
              <a:t>: </a:t>
            </a:r>
            <a:r>
              <a:rPr lang="tr-TR" dirty="0" err="1" smtClean="0">
                <a:latin typeface="DIN Pro Medium" charset="-94"/>
                <a:ea typeface="DIN Pro Medium" charset="-94"/>
                <a:cs typeface="DIN Pro Medium" charset="-94"/>
              </a:rPr>
              <a:t>İncek</a:t>
            </a:r>
            <a:r>
              <a:rPr lang="tr-TR" dirty="0" smtClean="0">
                <a:latin typeface="DIN Pro Medium" charset="-94"/>
                <a:ea typeface="DIN Pro Medium" charset="-94"/>
                <a:cs typeface="DIN Pro Medium" charset="-94"/>
              </a:rPr>
              <a:t> </a:t>
            </a:r>
            <a:r>
              <a:rPr lang="tr-TR" dirty="0" err="1" smtClean="0">
                <a:latin typeface="DIN Pro Medium" charset="-94"/>
                <a:ea typeface="DIN Pro Medium" charset="-94"/>
                <a:cs typeface="DIN Pro Medium" charset="-94"/>
              </a:rPr>
              <a:t>Loft</a:t>
            </a:r>
            <a:r>
              <a:rPr lang="tr-TR" dirty="0" smtClean="0">
                <a:latin typeface="DIN Pro Medium" charset="-94"/>
                <a:ea typeface="DIN Pro Medium" charset="-94"/>
                <a:cs typeface="DIN Pro Medium" charset="-94"/>
              </a:rPr>
              <a:t> 1+1</a:t>
            </a:r>
            <a:endParaRPr lang="tr-TR" dirty="0" smtClean="0">
              <a:latin typeface="DIN Pro Medium" charset="-94"/>
              <a:ea typeface="DIN Pro Medium" charset="-94"/>
              <a:cs typeface="DIN Pro Medium" charset="-94"/>
            </a:endParaRPr>
          </a:p>
          <a:p>
            <a:r>
              <a:rPr lang="tr-TR" dirty="0" smtClean="0">
                <a:latin typeface="DIN Pro Medium" charset="-94"/>
                <a:ea typeface="DIN Pro Medium" charset="-94"/>
                <a:cs typeface="DIN Pro Medium" charset="-94"/>
              </a:rPr>
              <a:t>Tarih	</a:t>
            </a:r>
            <a:r>
              <a:rPr lang="tr-TR" dirty="0" smtClean="0">
                <a:latin typeface="DIN Pro Medium" charset="-94"/>
                <a:ea typeface="DIN Pro Medium" charset="-94"/>
                <a:cs typeface="DIN Pro Medium" charset="-94"/>
              </a:rPr>
              <a:t>: 26.07.2017</a:t>
            </a:r>
            <a:endParaRPr lang="tr-TR" dirty="0">
              <a:latin typeface="DIN Pro Medium" charset="-94"/>
              <a:ea typeface="DIN Pro Medium" charset="-94"/>
              <a:cs typeface="DIN Pro Medium" charset="-94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0" y="9057763"/>
            <a:ext cx="6858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00" b="1" dirty="0" smtClean="0">
                <a:solidFill>
                  <a:srgbClr val="223351"/>
                </a:solidFill>
                <a:latin typeface="DIN Pro Black" charset="-94"/>
                <a:ea typeface="DIN Pro Black" charset="-94"/>
                <a:cs typeface="DIN Pro Black" charset="-94"/>
              </a:rPr>
              <a:t>Başarıya Giden Hiçbir Yol Tesadüf Değildir</a:t>
            </a:r>
            <a:endParaRPr lang="tr-TR" sz="1900" b="1" dirty="0">
              <a:solidFill>
                <a:srgbClr val="223351"/>
              </a:solidFill>
              <a:latin typeface="DIN Pro Black" charset="-94"/>
              <a:ea typeface="DIN Pro Black" charset="-94"/>
              <a:cs typeface="DIN Pro Black" charset="-94"/>
            </a:endParaRPr>
          </a:p>
        </p:txBody>
      </p:sp>
      <p:pic>
        <p:nvPicPr>
          <p:cNvPr id="13" name="12 Resim" descr="DSC_76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4" name="Metin kutusu 8"/>
          <p:cNvSpPr txBox="1"/>
          <p:nvPr/>
        </p:nvSpPr>
        <p:spPr>
          <a:xfrm>
            <a:off x="1196752" y="927113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  <a:p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" charset="-94"/>
                <a:cs typeface="DIN Pro" charset="-94"/>
              </a:rPr>
              <a:t>0554 574 36 70</a:t>
            </a:r>
            <a:endParaRPr lang="tr-TR" sz="2000" b="1" dirty="0">
              <a:solidFill>
                <a:schemeClr val="tx1">
                  <a:lumMod val="95000"/>
                  <a:lumOff val="5000"/>
                </a:schemeClr>
              </a:solidFill>
              <a:ea typeface="DIN Pro" charset="-94"/>
              <a:cs typeface="DIN Pro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53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3022" y="2648744"/>
            <a:ext cx="6211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 smtClean="0">
                <a:latin typeface="DIN Pro Medium" charset="-94"/>
                <a:ea typeface="DIN Pro Medium" charset="-94"/>
                <a:cs typeface="DIN Pro Medium" charset="-94"/>
              </a:rPr>
              <a:t>Bir portföyün en çok rağbet gördüğü dönem</a:t>
            </a:r>
            <a:endParaRPr lang="tr-TR" sz="2400" dirty="0">
              <a:latin typeface="DIN Pro Medium" charset="-94"/>
              <a:ea typeface="DIN Pro Medium" charset="-94"/>
              <a:cs typeface="DIN Pro Medium" charset="-94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86" y="4160912"/>
            <a:ext cx="5955407" cy="3811569"/>
          </a:xfrm>
          <a:prstGeom prst="rect">
            <a:avLst/>
          </a:prstGeom>
        </p:spPr>
      </p:pic>
      <p:pic>
        <p:nvPicPr>
          <p:cNvPr id="9" name="8 Resim" descr="DSC_76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0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  <p:sp>
        <p:nvSpPr>
          <p:cNvPr id="11" name="Metin kutusu 4"/>
          <p:cNvSpPr txBox="1"/>
          <p:nvPr/>
        </p:nvSpPr>
        <p:spPr>
          <a:xfrm>
            <a:off x="0" y="9057763"/>
            <a:ext cx="6858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00" b="1" dirty="0" smtClean="0">
                <a:solidFill>
                  <a:srgbClr val="223351"/>
                </a:solidFill>
                <a:latin typeface="DIN Pro Black" charset="-94"/>
                <a:ea typeface="DIN Pro Black" charset="-94"/>
                <a:cs typeface="DIN Pro Black" charset="-94"/>
              </a:rPr>
              <a:t>Başarıya Giden Hiçbir Yol Tesadüf Değildir</a:t>
            </a:r>
            <a:endParaRPr lang="tr-TR" sz="1900" b="1" dirty="0">
              <a:solidFill>
                <a:srgbClr val="223351"/>
              </a:solidFill>
              <a:latin typeface="DIN Pro Black" charset="-94"/>
              <a:ea typeface="DIN Pro Black" charset="-94"/>
              <a:cs typeface="DIN Pro Black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883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27612" y="1733456"/>
            <a:ext cx="6170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b="1" dirty="0" smtClean="0">
                <a:latin typeface="DIN Pro Medium" charset="-94"/>
                <a:ea typeface="DIN Pro Medium" charset="-94"/>
                <a:cs typeface="DIN Pro Medium" charset="-94"/>
              </a:rPr>
              <a:t>Mülkünüz İçin Önerilen Özellikler Sayfası</a:t>
            </a:r>
            <a:endParaRPr lang="tr-TR" sz="2400" b="1" dirty="0">
              <a:latin typeface="DIN Pro Medium" charset="-94"/>
              <a:ea typeface="DIN Pro Medium" charset="-94"/>
              <a:cs typeface="DIN Pro Medium" charset="-94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48680" y="5170185"/>
            <a:ext cx="63260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dirty="0" smtClean="0">
                <a:solidFill>
                  <a:schemeClr val="tx2">
                    <a:lumMod val="50000"/>
                  </a:schemeClr>
                </a:solidFill>
                <a:latin typeface="DIN Pro Condensed Black" charset="-94"/>
                <a:ea typeface="DIN Pro Condensed Black" charset="-94"/>
                <a:cs typeface="DIN Pro Condensed Black" charset="-94"/>
              </a:rPr>
              <a:t>Mükemmel </a:t>
            </a:r>
            <a:r>
              <a:rPr lang="tr-TR" sz="2200" b="1" dirty="0" err="1" smtClean="0">
                <a:solidFill>
                  <a:schemeClr val="tx2">
                    <a:lumMod val="50000"/>
                  </a:schemeClr>
                </a:solidFill>
                <a:latin typeface="DIN Pro Condensed Black" charset="-94"/>
                <a:ea typeface="DIN Pro Condensed Black" charset="-94"/>
                <a:cs typeface="DIN Pro Condensed Black" charset="-94"/>
              </a:rPr>
              <a:t>Lokasyonda</a:t>
            </a:r>
            <a:r>
              <a:rPr lang="tr-TR" sz="2200" b="1" dirty="0" smtClean="0">
                <a:solidFill>
                  <a:schemeClr val="tx2">
                    <a:lumMod val="50000"/>
                  </a:schemeClr>
                </a:solidFill>
                <a:latin typeface="DIN Pro Condensed Black" charset="-94"/>
                <a:ea typeface="DIN Pro Condensed Black" charset="-94"/>
                <a:cs typeface="DIN Pro Condensed Black" charset="-94"/>
              </a:rPr>
              <a:t> Mükemmel Bir Ev</a:t>
            </a:r>
            <a:endParaRPr lang="tr-TR" sz="2200" b="1" dirty="0">
              <a:solidFill>
                <a:schemeClr val="tx2">
                  <a:lumMod val="50000"/>
                </a:schemeClr>
              </a:solidFill>
              <a:latin typeface="DIN Pro Condensed Black" charset="-94"/>
              <a:ea typeface="DIN Pro Condensed Black" charset="-94"/>
              <a:cs typeface="DIN Pro Condensed Black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2517087" y="5527307"/>
            <a:ext cx="178275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1400" dirty="0" err="1" smtClean="0"/>
              <a:t>İncek</a:t>
            </a:r>
            <a:r>
              <a:rPr lang="tr-TR" sz="1400" dirty="0" smtClean="0"/>
              <a:t>  </a:t>
            </a:r>
            <a:r>
              <a:rPr lang="tr-TR" sz="1400" dirty="0" err="1" smtClean="0"/>
              <a:t>Loft</a:t>
            </a:r>
            <a:endParaRPr lang="tr-TR" sz="1400" dirty="0" smtClean="0"/>
          </a:p>
          <a:p>
            <a:pPr>
              <a:lnSpc>
                <a:spcPct val="150000"/>
              </a:lnSpc>
            </a:pPr>
            <a:r>
              <a:rPr lang="tr-TR" sz="1400" dirty="0" smtClean="0"/>
              <a:t>1</a:t>
            </a:r>
            <a:r>
              <a:rPr lang="tr-TR" sz="1400" dirty="0" smtClean="0"/>
              <a:t>+1 11. ve 12. Kat </a:t>
            </a:r>
            <a:endParaRPr lang="tr-TR" sz="1400" dirty="0"/>
          </a:p>
          <a:p>
            <a:pPr>
              <a:lnSpc>
                <a:spcPct val="150000"/>
              </a:lnSpc>
            </a:pPr>
            <a:r>
              <a:rPr lang="tr-TR" sz="1400" dirty="0" smtClean="0"/>
              <a:t>Sosyal Donatılı Bir </a:t>
            </a:r>
            <a:r>
              <a:rPr lang="tr-TR" sz="1400" dirty="0" err="1" smtClean="0"/>
              <a:t>Residance</a:t>
            </a:r>
            <a:r>
              <a:rPr lang="tr-TR" sz="1400" dirty="0" smtClean="0"/>
              <a:t> Daire</a:t>
            </a:r>
            <a:endParaRPr lang="tr-TR" sz="1400" dirty="0" smtClean="0"/>
          </a:p>
          <a:p>
            <a:pPr>
              <a:lnSpc>
                <a:spcPct val="150000"/>
              </a:lnSpc>
            </a:pPr>
            <a:endParaRPr lang="tr-TR" sz="1400" dirty="0" smtClean="0"/>
          </a:p>
        </p:txBody>
      </p:sp>
      <p:sp>
        <p:nvSpPr>
          <p:cNvPr id="15" name="Metin kutusu 14"/>
          <p:cNvSpPr txBox="1"/>
          <p:nvPr/>
        </p:nvSpPr>
        <p:spPr>
          <a:xfrm>
            <a:off x="2484993" y="7244634"/>
            <a:ext cx="19572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F243F"/>
                </a:solidFill>
                <a:latin typeface="DIN Pro Condensed Black" charset="-94"/>
                <a:ea typeface="DIN Pro Condensed Black" charset="-94"/>
                <a:cs typeface="DIN Pro Condensed Black" charset="-94"/>
              </a:rPr>
              <a:t>…………. TL </a:t>
            </a:r>
            <a:endParaRPr lang="tr-TR" sz="2400" b="1" dirty="0">
              <a:solidFill>
                <a:srgbClr val="0F243F"/>
              </a:solidFill>
              <a:latin typeface="DIN Pro Condensed Black" charset="-94"/>
              <a:ea typeface="DIN Pro Condensed Black" charset="-94"/>
              <a:cs typeface="DIN Pro Condensed Black" charset="-94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852973" y="8587575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İsim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SOYİSİM</a:t>
            </a:r>
          </a:p>
          <a:p>
            <a:pPr algn="r"/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" charset="-94"/>
                <a:cs typeface="DIN Pro" charset="-94"/>
              </a:rPr>
              <a:t>053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ea typeface="DIN Pro" charset="-94"/>
                <a:cs typeface="DIN Pro" charset="-94"/>
              </a:rPr>
              <a:t>. </a:t>
            </a:r>
            <a:r>
              <a:rPr lang="tr-TR" b="1" dirty="0">
                <a:solidFill>
                  <a:schemeClr val="tx1">
                    <a:lumMod val="95000"/>
                    <a:lumOff val="5000"/>
                  </a:schemeClr>
                </a:solidFill>
                <a:ea typeface="DIN Pro" charset="-94"/>
                <a:cs typeface="DIN Pro" charset="-94"/>
              </a:rPr>
              <a:t>... </a:t>
            </a: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" charset="-94"/>
                <a:cs typeface="DIN Pro" charset="-94"/>
              </a:rPr>
              <a:t>.........</a:t>
            </a:r>
            <a:endParaRPr lang="tr-TR" b="1" dirty="0">
              <a:solidFill>
                <a:schemeClr val="tx1">
                  <a:lumMod val="95000"/>
                  <a:lumOff val="5000"/>
                </a:schemeClr>
              </a:solidFill>
              <a:ea typeface="DIN Pro" charset="-94"/>
              <a:cs typeface="DIN Pro" charset="-94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42977" y="8256217"/>
            <a:ext cx="3197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Daha fazla bilgi </a:t>
            </a:r>
            <a:r>
              <a:rPr lang="tr-TR" dirty="0" err="1"/>
              <a:t>iç</a:t>
            </a:r>
            <a:r>
              <a:rPr lang="tr-TR" dirty="0" err="1" smtClean="0"/>
              <a:t>in,beni</a:t>
            </a:r>
            <a:r>
              <a:rPr lang="tr-TR" dirty="0" smtClean="0"/>
              <a:t> </a:t>
            </a:r>
            <a:r>
              <a:rPr lang="tr-TR" dirty="0"/>
              <a:t>arayın! </a:t>
            </a:r>
          </a:p>
        </p:txBody>
      </p:sp>
      <p:pic>
        <p:nvPicPr>
          <p:cNvPr id="10" name="9 Resim" descr="DSC_7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003962" y="7626510"/>
            <a:ext cx="1798336" cy="120384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8760" y="2216696"/>
            <a:ext cx="4391570" cy="2947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044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3620555"/>
            <a:ext cx="6480720" cy="3086182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3212976" y="4232919"/>
            <a:ext cx="266429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>
                <a:solidFill>
                  <a:srgbClr val="C00000"/>
                </a:solidFill>
              </a:rPr>
              <a:t>..m2</a:t>
            </a:r>
          </a:p>
          <a:p>
            <a:r>
              <a:rPr lang="tr-TR" sz="1100" dirty="0" smtClean="0">
                <a:solidFill>
                  <a:srgbClr val="C00000"/>
                </a:solidFill>
              </a:rPr>
              <a:t>..+..</a:t>
            </a:r>
          </a:p>
          <a:p>
            <a:r>
              <a:rPr lang="tr-TR" sz="1100" dirty="0" smtClean="0">
                <a:solidFill>
                  <a:srgbClr val="C00000"/>
                </a:solidFill>
              </a:rPr>
              <a:t>Ve diğer özellikler</a:t>
            </a:r>
          </a:p>
          <a:p>
            <a:endParaRPr lang="tr-TR" sz="1100" dirty="0"/>
          </a:p>
          <a:p>
            <a:endParaRPr lang="tr-TR" sz="1100" dirty="0" smtClean="0"/>
          </a:p>
          <a:p>
            <a:endParaRPr lang="tr-TR" sz="1100" dirty="0"/>
          </a:p>
          <a:p>
            <a:endParaRPr lang="tr-TR" sz="1100" dirty="0" smtClean="0"/>
          </a:p>
        </p:txBody>
      </p:sp>
      <p:sp>
        <p:nvSpPr>
          <p:cNvPr id="7" name="Dikdörtgen 6"/>
          <p:cNvSpPr/>
          <p:nvPr/>
        </p:nvSpPr>
        <p:spPr>
          <a:xfrm>
            <a:off x="3212976" y="5510192"/>
            <a:ext cx="1728192" cy="373989"/>
          </a:xfrm>
          <a:prstGeom prst="rect">
            <a:avLst/>
          </a:prstGeom>
          <a:solidFill>
            <a:srgbClr val="223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284984" y="551019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................... TL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908720" y="617752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>
                <a:solidFill>
                  <a:schemeClr val="bg1"/>
                </a:solidFill>
              </a:rPr>
              <a:t>Sloganınız</a:t>
            </a:r>
          </a:p>
          <a:p>
            <a:r>
              <a:rPr lang="tr-TR" sz="1200" dirty="0" smtClean="0">
                <a:solidFill>
                  <a:schemeClr val="bg1"/>
                </a:solidFill>
              </a:rPr>
              <a:t>.....’</a:t>
            </a:r>
            <a:r>
              <a:rPr lang="tr-TR" sz="1200" dirty="0" err="1" smtClean="0">
                <a:solidFill>
                  <a:schemeClr val="bg1"/>
                </a:solidFill>
              </a:rPr>
              <a:t>yı</a:t>
            </a:r>
            <a:r>
              <a:rPr lang="tr-TR" sz="1200" dirty="0" smtClean="0">
                <a:solidFill>
                  <a:schemeClr val="bg1"/>
                </a:solidFill>
              </a:rPr>
              <a:t> Arayın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213796" y="6146747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İsim </a:t>
            </a:r>
            <a:r>
              <a:rPr lang="tr-TR" sz="1600" dirty="0" err="1" smtClean="0">
                <a:solidFill>
                  <a:schemeClr val="bg1"/>
                </a:solidFill>
              </a:rPr>
              <a:t>Soyisim</a:t>
            </a:r>
            <a:endParaRPr lang="tr-TR" sz="1600" dirty="0" smtClean="0">
              <a:solidFill>
                <a:schemeClr val="bg1"/>
              </a:solidFill>
            </a:endParaRPr>
          </a:p>
          <a:p>
            <a:r>
              <a:rPr lang="tr-TR" sz="1200" dirty="0" smtClean="0">
                <a:solidFill>
                  <a:schemeClr val="bg1"/>
                </a:solidFill>
              </a:rPr>
              <a:t>0 5.. .... .... ....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32656" y="3706398"/>
            <a:ext cx="37444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>
                <a:solidFill>
                  <a:schemeClr val="bg1"/>
                </a:solidFill>
              </a:rPr>
              <a:t>............................... İçin Bir Alıcı Tanıyor musunuz?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908720" y="2181834"/>
            <a:ext cx="5301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0000"/>
                </a:solidFill>
                <a:ea typeface="DIN Pro Medium" charset="-94"/>
                <a:cs typeface="DIN Pro Medium" charset="-94"/>
              </a:rPr>
              <a:t>Mülkünüz İçin Önerilen Tanıtım Kartı</a:t>
            </a:r>
            <a:endParaRPr lang="tr-TR" sz="2400" b="1" dirty="0">
              <a:solidFill>
                <a:srgbClr val="000000"/>
              </a:solidFill>
              <a:ea typeface="DIN Pro" charset="-94"/>
              <a:cs typeface="DIN Pro" charset="-94"/>
            </a:endParaRPr>
          </a:p>
        </p:txBody>
      </p:sp>
      <p:pic>
        <p:nvPicPr>
          <p:cNvPr id="13" name="12 Resim" descr="DSC_76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5003962" y="4458157"/>
            <a:ext cx="1798336" cy="1203845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664" y="4304928"/>
            <a:ext cx="2412060" cy="1618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26958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332656" y="3800872"/>
            <a:ext cx="61926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 err="1" smtClean="0"/>
              <a:t>Gayrimenkulu</a:t>
            </a:r>
            <a:r>
              <a:rPr lang="tr-TR" sz="1600" b="1" dirty="0" err="1"/>
              <a:t>̈nüzu</a:t>
            </a:r>
            <a:r>
              <a:rPr lang="tr-TR" sz="1600" b="1" dirty="0"/>
              <a:t>̈ </a:t>
            </a:r>
            <a:r>
              <a:rPr lang="tr-TR" sz="1600" b="1" dirty="0" err="1"/>
              <a:t>satışa</a:t>
            </a:r>
            <a:r>
              <a:rPr lang="tr-TR" sz="1600" b="1" dirty="0"/>
              <a:t> hazırlamak </a:t>
            </a:r>
            <a:r>
              <a:rPr lang="tr-TR" sz="1600" b="1" dirty="0" err="1"/>
              <a:t>için</a:t>
            </a:r>
            <a:r>
              <a:rPr lang="tr-TR" sz="1600" b="1" dirty="0"/>
              <a:t> bazı </a:t>
            </a:r>
            <a:r>
              <a:rPr lang="tr-TR" sz="1600" b="1" dirty="0" err="1"/>
              <a:t>öneriler</a:t>
            </a:r>
            <a:r>
              <a:rPr lang="tr-TR" sz="1600" b="1" dirty="0"/>
              <a:t> .... </a:t>
            </a:r>
          </a:p>
          <a:p>
            <a:endParaRPr lang="tr-TR" sz="1600" b="1" dirty="0" smtClean="0"/>
          </a:p>
          <a:p>
            <a:r>
              <a:rPr lang="tr-TR" sz="1600" b="1" i="1" dirty="0" err="1" smtClean="0"/>
              <a:t>Gayrimenkulu</a:t>
            </a:r>
            <a:r>
              <a:rPr lang="tr-TR" sz="1600" b="1" i="1" dirty="0" err="1"/>
              <a:t>̈nüzün</a:t>
            </a:r>
            <a:r>
              <a:rPr lang="tr-TR" sz="1600" b="1" i="1" dirty="0"/>
              <a:t> pazarda rekabet halinde olunan </a:t>
            </a:r>
            <a:r>
              <a:rPr lang="tr-TR" sz="1600" b="1" i="1" dirty="0" err="1"/>
              <a:t>diğer</a:t>
            </a:r>
            <a:r>
              <a:rPr lang="tr-TR" sz="1600" b="1" i="1" dirty="0"/>
              <a:t> gayrimenkullerden daha avantajlı olması </a:t>
            </a:r>
            <a:r>
              <a:rPr lang="tr-TR" sz="1600" b="1" i="1" dirty="0" err="1"/>
              <a:t>için</a:t>
            </a:r>
            <a:r>
              <a:rPr lang="tr-TR" sz="1600" b="1" i="1" dirty="0"/>
              <a:t> ne yapılabilir? </a:t>
            </a:r>
          </a:p>
          <a:p>
            <a:pPr>
              <a:buFont typeface="Arial" charset="-94"/>
              <a:buChar char="•"/>
            </a:pPr>
            <a:endParaRPr lang="tr-TR" sz="1600" i="1" dirty="0" smtClean="0"/>
          </a:p>
          <a:p>
            <a:pPr>
              <a:buFont typeface="Arial" charset="-94"/>
              <a:buChar char="•"/>
            </a:pPr>
            <a:endParaRPr lang="tr-TR" sz="1600" dirty="0"/>
          </a:p>
          <a:p>
            <a:pPr>
              <a:buFont typeface="Arial" charset="-94"/>
              <a:buChar char="•"/>
            </a:pPr>
            <a:r>
              <a:rPr lang="tr-TR" sz="1600" dirty="0" smtClean="0"/>
              <a:t> </a:t>
            </a:r>
            <a:r>
              <a:rPr lang="tr-TR" sz="1600" dirty="0"/>
              <a:t> </a:t>
            </a:r>
            <a:r>
              <a:rPr lang="tr-TR" sz="1600" dirty="0" err="1"/>
              <a:t>Girişin</a:t>
            </a:r>
            <a:r>
              <a:rPr lang="tr-TR" sz="1600" dirty="0"/>
              <a:t> temiz ve tertipli olması </a:t>
            </a:r>
          </a:p>
          <a:p>
            <a:pPr>
              <a:buFont typeface="Arial" charset="-94"/>
              <a:buChar char="•"/>
            </a:pPr>
            <a:r>
              <a:rPr lang="tr-TR" sz="1600" dirty="0"/>
              <a:t>  Kapı zilinin </a:t>
            </a:r>
            <a:r>
              <a:rPr lang="tr-TR" sz="1600" dirty="0" err="1"/>
              <a:t>çalışıyor</a:t>
            </a:r>
            <a:r>
              <a:rPr lang="tr-TR" sz="1600" dirty="0"/>
              <a:t> olması </a:t>
            </a:r>
          </a:p>
          <a:p>
            <a:pPr>
              <a:buFont typeface="Arial" charset="-94"/>
              <a:buChar char="•"/>
            </a:pPr>
            <a:r>
              <a:rPr lang="tr-TR" sz="1600" dirty="0"/>
              <a:t>  Kapı kollarının temiz ve parlak olması </a:t>
            </a:r>
          </a:p>
          <a:p>
            <a:pPr>
              <a:buFont typeface="Arial" charset="-94"/>
              <a:buChar char="•"/>
            </a:pPr>
            <a:r>
              <a:rPr lang="tr-TR" sz="1600" dirty="0" smtClean="0"/>
              <a:t> Kullanılmayan </a:t>
            </a:r>
            <a:r>
              <a:rPr lang="tr-TR" sz="1600" dirty="0" err="1"/>
              <a:t>tüm</a:t>
            </a:r>
            <a:r>
              <a:rPr lang="tr-TR" sz="1600" dirty="0"/>
              <a:t> mobilya ve </a:t>
            </a:r>
            <a:r>
              <a:rPr lang="tr-TR" sz="1600" dirty="0" err="1"/>
              <a:t>eşyanın</a:t>
            </a:r>
            <a:r>
              <a:rPr lang="tr-TR" sz="1600" dirty="0"/>
              <a:t> ortada bırakılmak yerine </a:t>
            </a:r>
            <a:r>
              <a:rPr lang="tr-TR" sz="1600" dirty="0" smtClean="0"/>
              <a:t>     </a:t>
            </a:r>
            <a:r>
              <a:rPr lang="tr-TR" sz="1600" dirty="0" err="1" smtClean="0"/>
              <a:t>bas</a:t>
            </a:r>
            <a:r>
              <a:rPr lang="tr-TR" sz="1600" dirty="0" err="1"/>
              <a:t>̧ka</a:t>
            </a:r>
            <a:r>
              <a:rPr lang="tr-TR" sz="1600" dirty="0"/>
              <a:t> bir yere kaldırılması </a:t>
            </a:r>
          </a:p>
          <a:p>
            <a:pPr>
              <a:buFont typeface="Arial" charset="-94"/>
              <a:buChar char="•"/>
            </a:pPr>
            <a:r>
              <a:rPr lang="tr-TR" sz="1600" dirty="0"/>
              <a:t>  Ev </a:t>
            </a:r>
            <a:r>
              <a:rPr lang="tr-TR" sz="1600" dirty="0" err="1"/>
              <a:t>gösterilirken</a:t>
            </a:r>
            <a:r>
              <a:rPr lang="tr-TR" sz="1600" dirty="0"/>
              <a:t> ev hayvanlarının evde bulunmaması </a:t>
            </a:r>
          </a:p>
          <a:p>
            <a:pPr>
              <a:buFont typeface="Arial" charset="-94"/>
              <a:buChar char="•"/>
            </a:pPr>
            <a:r>
              <a:rPr lang="tr-TR" sz="1600" dirty="0"/>
              <a:t>  </a:t>
            </a:r>
            <a:r>
              <a:rPr lang="tr-TR" sz="1600" dirty="0" err="1"/>
              <a:t>Mutfağın</a:t>
            </a:r>
            <a:r>
              <a:rPr lang="tr-TR" sz="1600" dirty="0"/>
              <a:t> temiz, tertipli ve </a:t>
            </a:r>
            <a:r>
              <a:rPr lang="tr-TR" sz="1600" dirty="0" err="1"/>
              <a:t>düzenli</a:t>
            </a:r>
            <a:r>
              <a:rPr lang="tr-TR" sz="1600" dirty="0"/>
              <a:t> olması </a:t>
            </a:r>
          </a:p>
          <a:p>
            <a:pPr>
              <a:buFont typeface="Arial" charset="-94"/>
              <a:buChar char="•"/>
            </a:pPr>
            <a:r>
              <a:rPr lang="tr-TR" sz="1600" dirty="0"/>
              <a:t>  Dolayların </a:t>
            </a:r>
            <a:r>
              <a:rPr lang="tr-TR" sz="1600" dirty="0" err="1"/>
              <a:t>düzenli</a:t>
            </a:r>
            <a:r>
              <a:rPr lang="tr-TR" sz="1600" dirty="0"/>
              <a:t> ve temiz olması </a:t>
            </a:r>
          </a:p>
          <a:p>
            <a:pPr>
              <a:buFont typeface="Arial" charset="-94"/>
              <a:buChar char="•"/>
            </a:pPr>
            <a:r>
              <a:rPr lang="tr-TR" sz="1600" dirty="0"/>
              <a:t>  Gerekiyorsa boya </a:t>
            </a:r>
            <a:r>
              <a:rPr lang="tr-TR" sz="1600" dirty="0" err="1"/>
              <a:t>rötuşları</a:t>
            </a:r>
            <a:r>
              <a:rPr lang="tr-TR" sz="1600" dirty="0"/>
              <a:t> </a:t>
            </a:r>
          </a:p>
          <a:p>
            <a:pPr>
              <a:buFont typeface="Arial" charset="-94"/>
              <a:buChar char="•"/>
            </a:pPr>
            <a:r>
              <a:rPr lang="tr-TR" sz="1600" dirty="0"/>
              <a:t>  Kapıların </a:t>
            </a:r>
            <a:r>
              <a:rPr lang="tr-TR" sz="1600" dirty="0" err="1"/>
              <a:t>açılıp</a:t>
            </a:r>
            <a:r>
              <a:rPr lang="tr-TR" sz="1600" dirty="0"/>
              <a:t> kapanırken gıcırdamaması </a:t>
            </a:r>
            <a:endParaRPr lang="tr-TR" sz="1600" dirty="0">
              <a:effectLst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32856" y="3152800"/>
            <a:ext cx="18528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u="sng" dirty="0" err="1"/>
              <a:t>Gösteri</a:t>
            </a:r>
            <a:r>
              <a:rPr lang="tr-TR" sz="2000" b="1" u="sng" dirty="0"/>
              <a:t> Zamanı </a:t>
            </a:r>
          </a:p>
        </p:txBody>
      </p:sp>
      <p:pic>
        <p:nvPicPr>
          <p:cNvPr id="10" name="9 Resim" descr="DSC_7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1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</p:spTree>
    <p:extLst>
      <p:ext uri="{BB962C8B-B14F-4D97-AF65-F5344CB8AC3E}">
        <p14:creationId xmlns="" xmlns:p14="http://schemas.microsoft.com/office/powerpoint/2010/main" val="1193967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76672" y="4376936"/>
            <a:ext cx="60486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charset="-94"/>
              <a:buChar char="•"/>
            </a:pPr>
            <a:r>
              <a:rPr lang="tr-TR" sz="1600" dirty="0" smtClean="0"/>
              <a:t> </a:t>
            </a:r>
            <a:r>
              <a:rPr lang="tr-TR" sz="1600" dirty="0"/>
              <a:t> Pencere ve kapı camlarının temizlenmesi </a:t>
            </a:r>
          </a:p>
          <a:p>
            <a:pPr algn="just">
              <a:buFont typeface="Arial" charset="-94"/>
              <a:buChar char="•"/>
            </a:pPr>
            <a:r>
              <a:rPr lang="tr-TR" sz="1600" dirty="0" smtClean="0"/>
              <a:t> </a:t>
            </a:r>
            <a:r>
              <a:rPr lang="tr-TR" sz="1600" dirty="0"/>
              <a:t> Varsa </a:t>
            </a:r>
            <a:r>
              <a:rPr lang="tr-TR" sz="1600" dirty="0" err="1"/>
              <a:t>yanmıs</a:t>
            </a:r>
            <a:r>
              <a:rPr lang="tr-TR" sz="1600" dirty="0"/>
              <a:t>̧ ampullerin </a:t>
            </a:r>
            <a:r>
              <a:rPr lang="tr-TR" sz="1600" dirty="0" err="1"/>
              <a:t>değiştirilmesi</a:t>
            </a:r>
            <a:r>
              <a:rPr lang="tr-TR" sz="1600" dirty="0"/>
              <a:t> </a:t>
            </a:r>
          </a:p>
          <a:p>
            <a:pPr algn="just">
              <a:buFont typeface="Arial" charset="-94"/>
              <a:buChar char="•"/>
            </a:pPr>
            <a:r>
              <a:rPr lang="tr-TR" sz="1600" dirty="0"/>
              <a:t>  Banyoların temiz ve ferah olması </a:t>
            </a:r>
          </a:p>
          <a:p>
            <a:pPr algn="just">
              <a:buFont typeface="Arial" charset="-94"/>
              <a:buChar char="•"/>
            </a:pPr>
            <a:r>
              <a:rPr lang="tr-TR" sz="1600" dirty="0"/>
              <a:t>  Yatakların </a:t>
            </a:r>
            <a:r>
              <a:rPr lang="tr-TR" sz="1600" dirty="0" err="1"/>
              <a:t>yapılmıs</a:t>
            </a:r>
            <a:r>
              <a:rPr lang="tr-TR" sz="1600" dirty="0"/>
              <a:t>̧, yatak odalarının temiz ve </a:t>
            </a:r>
            <a:r>
              <a:rPr lang="tr-TR" sz="1600" dirty="0" err="1"/>
              <a:t>düzenli</a:t>
            </a:r>
            <a:r>
              <a:rPr lang="tr-TR" sz="1600" dirty="0"/>
              <a:t> olması </a:t>
            </a:r>
          </a:p>
          <a:p>
            <a:pPr algn="just">
              <a:buFont typeface="Arial" charset="-94"/>
              <a:buChar char="•"/>
            </a:pPr>
            <a:r>
              <a:rPr lang="tr-TR" sz="1600" dirty="0"/>
              <a:t>  Fırın, buzdolabı ve beyaz </a:t>
            </a:r>
            <a:r>
              <a:rPr lang="tr-TR" sz="1600" dirty="0" err="1"/>
              <a:t>eşyanın</a:t>
            </a:r>
            <a:r>
              <a:rPr lang="tr-TR" sz="1600" dirty="0"/>
              <a:t> temiz ve </a:t>
            </a:r>
            <a:r>
              <a:rPr lang="tr-TR" sz="1600" dirty="0" err="1"/>
              <a:t>yüzeylerinin</a:t>
            </a:r>
            <a:r>
              <a:rPr lang="tr-TR" sz="1600" dirty="0"/>
              <a:t> </a:t>
            </a:r>
            <a:r>
              <a:rPr lang="tr-TR" sz="1600" dirty="0" err="1"/>
              <a:t>ışıldıyor</a:t>
            </a:r>
            <a:r>
              <a:rPr lang="tr-TR" sz="1600" dirty="0"/>
              <a:t> olması </a:t>
            </a:r>
          </a:p>
          <a:p>
            <a:pPr algn="just">
              <a:buFont typeface="Arial" charset="-94"/>
              <a:buChar char="•"/>
            </a:pPr>
            <a:r>
              <a:rPr lang="tr-TR" sz="1600" dirty="0"/>
              <a:t>  Alıcı gelmeden pencerelerin veya havalandırmanın ya da ısıtıcının </a:t>
            </a:r>
            <a:r>
              <a:rPr lang="tr-TR" sz="1600" dirty="0" err="1"/>
              <a:t>açılması</a:t>
            </a:r>
            <a:r>
              <a:rPr lang="tr-TR" sz="1600" dirty="0"/>
              <a:t> </a:t>
            </a:r>
          </a:p>
          <a:p>
            <a:pPr algn="just">
              <a:buFont typeface="Arial" charset="-94"/>
              <a:buChar char="•"/>
            </a:pPr>
            <a:r>
              <a:rPr lang="tr-TR" sz="1600" dirty="0"/>
              <a:t>  Ev </a:t>
            </a:r>
            <a:r>
              <a:rPr lang="tr-TR" sz="1600" dirty="0" err="1"/>
              <a:t>gösterme</a:t>
            </a:r>
            <a:r>
              <a:rPr lang="tr-TR" sz="1600" dirty="0"/>
              <a:t> </a:t>
            </a:r>
            <a:r>
              <a:rPr lang="tr-TR" sz="1600" dirty="0" err="1"/>
              <a:t>sürecinin</a:t>
            </a:r>
            <a:r>
              <a:rPr lang="tr-TR" sz="1600" dirty="0"/>
              <a:t> gayrimenkul </a:t>
            </a:r>
            <a:r>
              <a:rPr lang="tr-TR" sz="1600" dirty="0" err="1"/>
              <a:t>danışmanının</a:t>
            </a:r>
            <a:r>
              <a:rPr lang="tr-TR" sz="1600" dirty="0"/>
              <a:t> </a:t>
            </a:r>
            <a:r>
              <a:rPr lang="tr-TR" sz="1600" dirty="0" err="1"/>
              <a:t>kontrolu</a:t>
            </a:r>
            <a:r>
              <a:rPr lang="tr-TR" sz="1600" dirty="0"/>
              <a:t>̈ altında olmasına izin verilmesi </a:t>
            </a:r>
          </a:p>
          <a:p>
            <a:pPr algn="just">
              <a:buFont typeface="Arial" charset="-94"/>
              <a:buChar char="•"/>
            </a:pPr>
            <a:r>
              <a:rPr lang="tr-TR" sz="1600" dirty="0"/>
              <a:t>  Alıcı evi gezerken satıcının evde bulunmaması yararlı olacaktır. Alıcılar genellikle satıcının orada bulunmasından rahatsızlık duyar. Sadece gayrimenkul </a:t>
            </a:r>
            <a:r>
              <a:rPr lang="tr-TR" sz="1600" dirty="0" err="1"/>
              <a:t>danışmanın</a:t>
            </a:r>
            <a:r>
              <a:rPr lang="tr-TR" sz="1600" dirty="0"/>
              <a:t> kendilerine </a:t>
            </a:r>
            <a:r>
              <a:rPr lang="tr-TR" sz="1600" dirty="0" err="1"/>
              <a:t>eşlik</a:t>
            </a:r>
            <a:r>
              <a:rPr lang="tr-TR" sz="1600" dirty="0"/>
              <a:t> etmesi, alıcıların kendilerini daha rahat hissetmelerini </a:t>
            </a:r>
            <a:r>
              <a:rPr lang="tr-TR" sz="1600" dirty="0" err="1"/>
              <a:t>sağlar</a:t>
            </a:r>
            <a:r>
              <a:rPr lang="tr-TR" sz="1600" dirty="0"/>
              <a:t>. </a:t>
            </a:r>
            <a:endParaRPr lang="tr-TR" sz="1600" dirty="0">
              <a:effectLst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90364" y="3528229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err="1"/>
              <a:t>Gayrimenkulünüzu</a:t>
            </a:r>
            <a:r>
              <a:rPr lang="tr-TR" b="1" dirty="0"/>
              <a:t>̈ </a:t>
            </a:r>
            <a:r>
              <a:rPr lang="tr-TR" b="1" dirty="0" err="1"/>
              <a:t>satışa</a:t>
            </a:r>
            <a:r>
              <a:rPr lang="tr-TR" b="1" dirty="0"/>
              <a:t> hazırlamaya </a:t>
            </a:r>
            <a:r>
              <a:rPr lang="tr-TR" b="1" dirty="0" err="1"/>
              <a:t>yönelik</a:t>
            </a:r>
            <a:r>
              <a:rPr lang="tr-TR" b="1" dirty="0"/>
              <a:t> </a:t>
            </a:r>
            <a:r>
              <a:rPr lang="tr-TR" b="1" dirty="0" err="1"/>
              <a:t>öneriler</a:t>
            </a:r>
            <a:r>
              <a:rPr lang="tr-TR" b="1" dirty="0"/>
              <a:t> ..... </a:t>
            </a:r>
          </a:p>
        </p:txBody>
      </p:sp>
      <p:pic>
        <p:nvPicPr>
          <p:cNvPr id="6" name="5 Resim" descr="DSC_7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8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</p:spTree>
    <p:extLst>
      <p:ext uri="{BB962C8B-B14F-4D97-AF65-F5344CB8AC3E}">
        <p14:creationId xmlns="" xmlns:p14="http://schemas.microsoft.com/office/powerpoint/2010/main" val="61218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395636" y="2574550"/>
            <a:ext cx="4473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DIN Pro" charset="-94"/>
                <a:ea typeface="DIN Pro" charset="-94"/>
                <a:cs typeface="DIN Pro" charset="-94"/>
              </a:rPr>
              <a:t>RE/MAX Hizmet Taahhüdü</a:t>
            </a:r>
          </a:p>
          <a:p>
            <a:endParaRPr lang="tr-TR" dirty="0" smtClean="0">
              <a:latin typeface="Candara" pitchFamily="34" charset="0"/>
            </a:endParaRPr>
          </a:p>
          <a:p>
            <a:endParaRPr lang="tr-TR" dirty="0" smtClean="0">
              <a:latin typeface="Candara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55894" y="3122889"/>
            <a:ext cx="6220438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dirty="0" err="1"/>
              <a:t>Gayrimenkulün</a:t>
            </a:r>
            <a:r>
              <a:rPr lang="tr-TR" dirty="0"/>
              <a:t> adresi:__________________________ </a:t>
            </a:r>
          </a:p>
          <a:p>
            <a:pPr algn="just"/>
            <a:endParaRPr lang="tr-TR" sz="1400" dirty="0" smtClean="0"/>
          </a:p>
          <a:p>
            <a:pPr algn="just"/>
            <a:r>
              <a:rPr lang="tr-TR" sz="1400" dirty="0" smtClean="0"/>
              <a:t>1-   </a:t>
            </a:r>
            <a:r>
              <a:rPr lang="tr-TR" sz="1400" dirty="0" err="1" smtClean="0"/>
              <a:t>Gayrimenkulu</a:t>
            </a:r>
            <a:r>
              <a:rPr lang="tr-TR" sz="1400" dirty="0" err="1"/>
              <a:t>̈nüzün</a:t>
            </a:r>
            <a:r>
              <a:rPr lang="tr-TR" sz="1400" dirty="0"/>
              <a:t> </a:t>
            </a:r>
            <a:r>
              <a:rPr lang="tr-TR" sz="1400" dirty="0" err="1"/>
              <a:t>satıs</a:t>
            </a:r>
            <a:r>
              <a:rPr lang="tr-TR" sz="1400" dirty="0"/>
              <a:t>̧ eylem planı kapsamında, </a:t>
            </a:r>
            <a:r>
              <a:rPr lang="tr-TR" sz="1400" dirty="0" err="1"/>
              <a:t>gayrimenkulünüzün</a:t>
            </a:r>
            <a:r>
              <a:rPr lang="tr-TR" sz="1400" dirty="0"/>
              <a:t> en etkili ortamlarda tanıtımının yapılması, </a:t>
            </a:r>
            <a:r>
              <a:rPr lang="tr-TR" sz="1400" dirty="0" err="1"/>
              <a:t>gayrimenkulünüzün</a:t>
            </a:r>
            <a:r>
              <a:rPr lang="tr-TR" sz="1400" dirty="0"/>
              <a:t> veri tabanımızdaki uygun alıcılara ve </a:t>
            </a:r>
            <a:r>
              <a:rPr lang="tr-TR" sz="1400" dirty="0" err="1"/>
              <a:t>gayrimenkulünüz</a:t>
            </a:r>
            <a:r>
              <a:rPr lang="tr-TR" sz="1400" dirty="0"/>
              <a:t> ile ilgili soru soran alıcı adaylarına tanıtılması, </a:t>
            </a:r>
            <a:r>
              <a:rPr lang="tr-TR" sz="1400" dirty="0" err="1"/>
              <a:t>gayrimenkulünüzün</a:t>
            </a:r>
            <a:r>
              <a:rPr lang="tr-TR" sz="1400" dirty="0"/>
              <a:t> internette, sosyal </a:t>
            </a:r>
            <a:r>
              <a:rPr lang="tr-TR" sz="1400" dirty="0" err="1"/>
              <a:t>ağlarda</a:t>
            </a:r>
            <a:r>
              <a:rPr lang="tr-TR" sz="1400" dirty="0"/>
              <a:t> ve </a:t>
            </a:r>
            <a:r>
              <a:rPr lang="tr-TR" sz="1400" dirty="0" err="1"/>
              <a:t>şirketimizde</a:t>
            </a:r>
            <a:r>
              <a:rPr lang="tr-TR" sz="1400" dirty="0"/>
              <a:t> </a:t>
            </a:r>
            <a:r>
              <a:rPr lang="tr-TR" sz="1400" dirty="0" err="1"/>
              <a:t>sürekli</a:t>
            </a:r>
            <a:r>
              <a:rPr lang="tr-TR" sz="1400" dirty="0"/>
              <a:t> olarak </a:t>
            </a:r>
            <a:r>
              <a:rPr lang="tr-TR" sz="1400" dirty="0" err="1"/>
              <a:t>ön</a:t>
            </a:r>
            <a:r>
              <a:rPr lang="tr-TR" sz="1400" dirty="0"/>
              <a:t> planda olması </a:t>
            </a:r>
            <a:r>
              <a:rPr lang="tr-TR" sz="1400" dirty="0" err="1"/>
              <a:t>sağlanacaktır</a:t>
            </a:r>
            <a:r>
              <a:rPr lang="tr-TR" sz="1400" dirty="0"/>
              <a:t>. </a:t>
            </a:r>
          </a:p>
          <a:p>
            <a:pPr algn="just"/>
            <a:endParaRPr lang="tr-TR" sz="1400" dirty="0" smtClean="0"/>
          </a:p>
          <a:p>
            <a:pPr algn="just"/>
            <a:r>
              <a:rPr lang="tr-TR" sz="1400" dirty="0" smtClean="0"/>
              <a:t>2-  </a:t>
            </a:r>
            <a:r>
              <a:rPr lang="tr-TR" sz="1400" dirty="0" err="1" smtClean="0"/>
              <a:t>Gayrimenkulu</a:t>
            </a:r>
            <a:r>
              <a:rPr lang="tr-TR" sz="1400" dirty="0" err="1"/>
              <a:t>̈nüzün</a:t>
            </a:r>
            <a:r>
              <a:rPr lang="tr-TR" sz="1400" dirty="0"/>
              <a:t> </a:t>
            </a:r>
            <a:r>
              <a:rPr lang="tr-TR" sz="1400" dirty="0" err="1"/>
              <a:t>tüm</a:t>
            </a:r>
            <a:r>
              <a:rPr lang="tr-TR" sz="1400" dirty="0"/>
              <a:t> </a:t>
            </a:r>
            <a:r>
              <a:rPr lang="tr-TR" sz="1400" dirty="0" err="1"/>
              <a:t>özelliklerinin</a:t>
            </a:r>
            <a:r>
              <a:rPr lang="tr-TR" sz="1400" dirty="0"/>
              <a:t> ortaya </a:t>
            </a:r>
            <a:r>
              <a:rPr lang="tr-TR" sz="1400" dirty="0" err="1"/>
              <a:t>koyulduğu</a:t>
            </a:r>
            <a:r>
              <a:rPr lang="tr-TR" sz="1400" dirty="0"/>
              <a:t> ve </a:t>
            </a:r>
            <a:r>
              <a:rPr lang="tr-TR" sz="1400" dirty="0" err="1"/>
              <a:t>bölgedeki</a:t>
            </a:r>
            <a:r>
              <a:rPr lang="tr-TR" sz="1400" dirty="0"/>
              <a:t> benzer </a:t>
            </a:r>
            <a:r>
              <a:rPr lang="tr-TR" sz="1400" dirty="0" err="1"/>
              <a:t>özelliklere</a:t>
            </a:r>
            <a:r>
              <a:rPr lang="tr-TR" sz="1400" dirty="0"/>
              <a:t> sahip </a:t>
            </a:r>
            <a:r>
              <a:rPr lang="tr-TR" sz="1400" dirty="0" err="1"/>
              <a:t>tüm</a:t>
            </a:r>
            <a:r>
              <a:rPr lang="tr-TR" sz="1400" dirty="0"/>
              <a:t> </a:t>
            </a:r>
            <a:r>
              <a:rPr lang="tr-TR" sz="1400" dirty="0" err="1"/>
              <a:t>diğer</a:t>
            </a:r>
            <a:r>
              <a:rPr lang="tr-TR" sz="1400" dirty="0"/>
              <a:t> satılık emsallerle kıyaslamasının </a:t>
            </a:r>
            <a:r>
              <a:rPr lang="tr-TR" sz="1400" dirty="0" err="1"/>
              <a:t>yapıldığı</a:t>
            </a:r>
            <a:r>
              <a:rPr lang="tr-TR" sz="1400" dirty="0"/>
              <a:t> kapsamlı bir Pazar </a:t>
            </a:r>
            <a:r>
              <a:rPr lang="tr-TR" sz="1400" dirty="0" err="1"/>
              <a:t>araştırması</a:t>
            </a:r>
            <a:r>
              <a:rPr lang="tr-TR" sz="1400" dirty="0"/>
              <a:t> hazırlanacaktır. Ayrıca, </a:t>
            </a:r>
            <a:r>
              <a:rPr lang="tr-TR" sz="1400" dirty="0" err="1"/>
              <a:t>gayrimenkulünüzün</a:t>
            </a:r>
            <a:r>
              <a:rPr lang="tr-TR" sz="1400" dirty="0"/>
              <a:t> </a:t>
            </a:r>
            <a:r>
              <a:rPr lang="tr-TR" sz="1400" dirty="0" err="1"/>
              <a:t>özellikleri</a:t>
            </a:r>
            <a:r>
              <a:rPr lang="tr-TR" sz="1400" dirty="0"/>
              <a:t> son </a:t>
            </a:r>
            <a:r>
              <a:rPr lang="tr-TR" sz="1400" dirty="0" err="1"/>
              <a:t>dönemde</a:t>
            </a:r>
            <a:r>
              <a:rPr lang="tr-TR" sz="1400" dirty="0"/>
              <a:t> </a:t>
            </a:r>
            <a:r>
              <a:rPr lang="tr-TR" sz="1400" dirty="0" err="1"/>
              <a:t>satılmıs</a:t>
            </a:r>
            <a:r>
              <a:rPr lang="tr-TR" sz="1400" dirty="0"/>
              <a:t>̧ </a:t>
            </a:r>
            <a:r>
              <a:rPr lang="tr-TR" sz="1400" dirty="0" err="1"/>
              <a:t>diğer</a:t>
            </a:r>
            <a:r>
              <a:rPr lang="tr-TR" sz="1400" dirty="0"/>
              <a:t> emsallerinkilerle de kıyaslanacaktır. Bu </a:t>
            </a:r>
            <a:r>
              <a:rPr lang="tr-TR" sz="1400" dirty="0" err="1"/>
              <a:t>çalışma</a:t>
            </a:r>
            <a:r>
              <a:rPr lang="tr-TR" sz="1400" dirty="0"/>
              <a:t>, </a:t>
            </a:r>
            <a:r>
              <a:rPr lang="tr-TR" sz="1400" dirty="0" err="1"/>
              <a:t>rekabetçi</a:t>
            </a:r>
            <a:r>
              <a:rPr lang="tr-TR" sz="1400" dirty="0"/>
              <a:t> olabilmek </a:t>
            </a:r>
            <a:r>
              <a:rPr lang="tr-TR" sz="1400" dirty="0" err="1"/>
              <a:t>için</a:t>
            </a:r>
            <a:r>
              <a:rPr lang="tr-TR" sz="1400" dirty="0"/>
              <a:t> </a:t>
            </a:r>
            <a:r>
              <a:rPr lang="tr-TR" sz="1400" dirty="0" err="1"/>
              <a:t>gayrimenkulünüzu</a:t>
            </a:r>
            <a:r>
              <a:rPr lang="tr-TR" sz="1400" dirty="0"/>
              <a:t>̈ piyasaya hangi fiyattan </a:t>
            </a:r>
            <a:r>
              <a:rPr lang="tr-TR" sz="1400" dirty="0" err="1"/>
              <a:t>çıkarmanız</a:t>
            </a:r>
            <a:r>
              <a:rPr lang="tr-TR" sz="1400" dirty="0"/>
              <a:t> </a:t>
            </a:r>
            <a:r>
              <a:rPr lang="tr-TR" sz="1400" dirty="0" err="1"/>
              <a:t>gerektiğini</a:t>
            </a:r>
            <a:r>
              <a:rPr lang="tr-TR" sz="1400" dirty="0"/>
              <a:t> size net bir </a:t>
            </a:r>
            <a:r>
              <a:rPr lang="tr-TR" sz="1400" dirty="0" err="1"/>
              <a:t>biçimde</a:t>
            </a:r>
            <a:r>
              <a:rPr lang="tr-TR" sz="1400" dirty="0"/>
              <a:t> </a:t>
            </a:r>
            <a:r>
              <a:rPr lang="tr-TR" sz="1400" dirty="0" err="1"/>
              <a:t>göstermelidir</a:t>
            </a:r>
            <a:r>
              <a:rPr lang="tr-TR" sz="1400" dirty="0"/>
              <a:t>. </a:t>
            </a:r>
          </a:p>
          <a:p>
            <a:pPr algn="just"/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  <a:p>
            <a:pPr algn="just"/>
            <a:r>
              <a:rPr lang="tr-TR" sz="1400" dirty="0" smtClean="0"/>
              <a:t>3- </a:t>
            </a:r>
            <a:r>
              <a:rPr lang="tr-TR" sz="1400" dirty="0" err="1" smtClean="0"/>
              <a:t>Gayrimenkulu</a:t>
            </a:r>
            <a:r>
              <a:rPr lang="tr-TR" sz="1400" dirty="0" err="1"/>
              <a:t>̈nüzü</a:t>
            </a:r>
            <a:r>
              <a:rPr lang="tr-TR" sz="1400" dirty="0"/>
              <a:t> (gerekiyorsa) </a:t>
            </a:r>
            <a:r>
              <a:rPr lang="tr-TR" sz="1400" dirty="0" err="1"/>
              <a:t>satışa</a:t>
            </a:r>
            <a:r>
              <a:rPr lang="tr-TR" sz="1400" dirty="0"/>
              <a:t> en iyi nasıl </a:t>
            </a:r>
            <a:r>
              <a:rPr lang="tr-TR" sz="1400" dirty="0" err="1"/>
              <a:t>hazırlayabileceğiniz</a:t>
            </a:r>
            <a:r>
              <a:rPr lang="tr-TR" sz="1400" dirty="0"/>
              <a:t> konusunda </a:t>
            </a:r>
            <a:r>
              <a:rPr lang="tr-TR" sz="1400" dirty="0" err="1"/>
              <a:t>danışmanlık</a:t>
            </a:r>
            <a:r>
              <a:rPr lang="tr-TR" sz="1400" dirty="0"/>
              <a:t> yapılacaktır. </a:t>
            </a:r>
          </a:p>
          <a:p>
            <a:pPr algn="just"/>
            <a:endParaRPr lang="tr-TR" sz="1400" dirty="0" smtClean="0"/>
          </a:p>
          <a:p>
            <a:pPr algn="just"/>
            <a:r>
              <a:rPr lang="tr-TR" sz="1400" dirty="0" smtClean="0"/>
              <a:t>4- </a:t>
            </a:r>
            <a:r>
              <a:rPr lang="tr-TR" sz="1400" dirty="0" err="1" smtClean="0"/>
              <a:t>Gayrimenkulu</a:t>
            </a:r>
            <a:r>
              <a:rPr lang="tr-TR" sz="1400" dirty="0" err="1"/>
              <a:t>̈nüzün</a:t>
            </a:r>
            <a:r>
              <a:rPr lang="tr-TR" sz="1400" dirty="0"/>
              <a:t> </a:t>
            </a:r>
            <a:r>
              <a:rPr lang="tr-TR" sz="1400" dirty="0" err="1"/>
              <a:t>bütün</a:t>
            </a:r>
            <a:r>
              <a:rPr lang="tr-TR" sz="1400" dirty="0"/>
              <a:t> olumlu </a:t>
            </a:r>
            <a:r>
              <a:rPr lang="tr-TR" sz="1400" dirty="0" err="1"/>
              <a:t>özelliklerini</a:t>
            </a:r>
            <a:r>
              <a:rPr lang="tr-TR" sz="1400" dirty="0"/>
              <a:t> yansıtır </a:t>
            </a:r>
            <a:r>
              <a:rPr lang="tr-TR" sz="1400" dirty="0" err="1"/>
              <a:t>şekilde</a:t>
            </a:r>
            <a:r>
              <a:rPr lang="tr-TR" sz="1400" dirty="0"/>
              <a:t> </a:t>
            </a:r>
            <a:r>
              <a:rPr lang="tr-TR" sz="1400" dirty="0" err="1"/>
              <a:t>fotoğraf</a:t>
            </a:r>
            <a:r>
              <a:rPr lang="tr-TR" sz="1400" dirty="0"/>
              <a:t> veya video </a:t>
            </a:r>
            <a:r>
              <a:rPr lang="tr-TR" sz="1400" dirty="0" err="1"/>
              <a:t>çekimi</a:t>
            </a:r>
            <a:r>
              <a:rPr lang="tr-TR" sz="1400" dirty="0"/>
              <a:t> ofisimizin profesyonel </a:t>
            </a:r>
            <a:r>
              <a:rPr lang="tr-TR" sz="1400" dirty="0" err="1"/>
              <a:t>fotoğrafçısı</a:t>
            </a:r>
            <a:r>
              <a:rPr lang="tr-TR" sz="1400" dirty="0"/>
              <a:t> tarafından yapılacaktır. </a:t>
            </a:r>
            <a:r>
              <a:rPr lang="tr-TR" sz="1400" dirty="0" err="1"/>
              <a:t>Böylece</a:t>
            </a:r>
            <a:r>
              <a:rPr lang="tr-TR" sz="1400" dirty="0"/>
              <a:t> </a:t>
            </a:r>
            <a:r>
              <a:rPr lang="tr-TR" sz="1400" dirty="0" err="1"/>
              <a:t>gayrimenkulünüzün</a:t>
            </a:r>
            <a:r>
              <a:rPr lang="tr-TR" sz="1400" dirty="0"/>
              <a:t> alıcılara en etkin </a:t>
            </a:r>
            <a:r>
              <a:rPr lang="tr-TR" sz="1400" dirty="0" err="1"/>
              <a:t>biçimde</a:t>
            </a:r>
            <a:r>
              <a:rPr lang="tr-TR" sz="1400" dirty="0"/>
              <a:t> tanıtımı yapılacak ve alıcı </a:t>
            </a:r>
            <a:r>
              <a:rPr lang="tr-TR" sz="1400" dirty="0" err="1"/>
              <a:t>için</a:t>
            </a:r>
            <a:r>
              <a:rPr lang="tr-TR" sz="1400" dirty="0"/>
              <a:t> </a:t>
            </a:r>
            <a:r>
              <a:rPr lang="tr-TR" sz="1400" dirty="0" err="1"/>
              <a:t>çok</a:t>
            </a:r>
            <a:r>
              <a:rPr lang="tr-TR" sz="1400" dirty="0"/>
              <a:t> </a:t>
            </a:r>
            <a:r>
              <a:rPr lang="tr-TR" sz="1400" dirty="0" err="1"/>
              <a:t>önemli</a:t>
            </a:r>
            <a:r>
              <a:rPr lang="tr-TR" sz="1400" dirty="0"/>
              <a:t> olan ilk izlenimin olumlu olması </a:t>
            </a:r>
            <a:r>
              <a:rPr lang="tr-TR" sz="1400" dirty="0" err="1"/>
              <a:t>sağlanacaktır</a:t>
            </a:r>
            <a:r>
              <a:rPr lang="tr-TR" sz="1400" dirty="0"/>
              <a:t>. </a:t>
            </a:r>
            <a:endParaRPr lang="tr-TR" sz="1400" dirty="0" smtClean="0"/>
          </a:p>
          <a:p>
            <a:pPr algn="just"/>
            <a:endParaRPr lang="tr-TR" sz="1400" dirty="0"/>
          </a:p>
          <a:p>
            <a:pPr algn="just"/>
            <a:r>
              <a:rPr lang="tr-TR" sz="1400" dirty="0" smtClean="0"/>
              <a:t>5- Satılık </a:t>
            </a:r>
            <a:r>
              <a:rPr lang="tr-TR" sz="1400" dirty="0"/>
              <a:t>Tabelası veya tabelaları ile </a:t>
            </a:r>
            <a:r>
              <a:rPr lang="tr-TR" sz="1400" dirty="0" err="1"/>
              <a:t>gayrimenkulünüzün</a:t>
            </a:r>
            <a:r>
              <a:rPr lang="tr-TR" sz="1400" dirty="0"/>
              <a:t> satılık </a:t>
            </a:r>
            <a:r>
              <a:rPr lang="tr-TR" sz="1400" dirty="0" err="1"/>
              <a:t>olduğu</a:t>
            </a:r>
            <a:r>
              <a:rPr lang="tr-TR" sz="1400" dirty="0"/>
              <a:t> duyurulacaktır. Tabela, </a:t>
            </a:r>
            <a:r>
              <a:rPr lang="tr-TR" sz="1400" dirty="0" err="1"/>
              <a:t>günün</a:t>
            </a:r>
            <a:r>
              <a:rPr lang="tr-TR" sz="1400" dirty="0"/>
              <a:t> 24 saati </a:t>
            </a:r>
            <a:r>
              <a:rPr lang="tr-TR" sz="1400" dirty="0" err="1"/>
              <a:t>işlevini</a:t>
            </a:r>
            <a:r>
              <a:rPr lang="tr-TR" sz="1400" dirty="0"/>
              <a:t> </a:t>
            </a:r>
            <a:r>
              <a:rPr lang="tr-TR" sz="1400" dirty="0" err="1"/>
              <a:t>gören</a:t>
            </a:r>
            <a:r>
              <a:rPr lang="tr-TR" sz="1400" dirty="0"/>
              <a:t>, etkili bir </a:t>
            </a:r>
            <a:r>
              <a:rPr lang="tr-TR" sz="1400" dirty="0" err="1"/>
              <a:t>satıs</a:t>
            </a:r>
            <a:r>
              <a:rPr lang="tr-TR" sz="1400" dirty="0"/>
              <a:t>̧ aracıdır. </a:t>
            </a:r>
          </a:p>
          <a:p>
            <a:endParaRPr lang="tr-TR" sz="1400" dirty="0"/>
          </a:p>
          <a:p>
            <a:pPr algn="just"/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  <a:p>
            <a:pPr algn="just"/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pPr algn="just"/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pPr algn="just"/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pPr algn="just"/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pPr algn="just"/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</p:txBody>
      </p:sp>
      <p:pic>
        <p:nvPicPr>
          <p:cNvPr id="10" name="9 Resim" descr="DSC_76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1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</p:spTree>
    <p:extLst>
      <p:ext uri="{BB962C8B-B14F-4D97-AF65-F5344CB8AC3E}">
        <p14:creationId xmlns="" xmlns:p14="http://schemas.microsoft.com/office/powerpoint/2010/main" val="1437708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60648" y="2216696"/>
            <a:ext cx="6408712" cy="763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1400" dirty="0" smtClean="0"/>
          </a:p>
          <a:p>
            <a:pPr algn="just"/>
            <a:r>
              <a:rPr lang="tr-TR" sz="1400" dirty="0" smtClean="0"/>
              <a:t>6- Alıcılarla </a:t>
            </a:r>
            <a:r>
              <a:rPr lang="tr-TR" sz="1400" dirty="0"/>
              <a:t>ilgili bilgilerin ve alıcıların </a:t>
            </a:r>
            <a:r>
              <a:rPr lang="tr-TR" sz="1400" dirty="0" err="1"/>
              <a:t>gayrimenkulünüz</a:t>
            </a:r>
            <a:r>
              <a:rPr lang="tr-TR" sz="1400" dirty="0"/>
              <a:t> hakkındaki </a:t>
            </a:r>
            <a:r>
              <a:rPr lang="tr-TR" sz="1400" dirty="0" err="1"/>
              <a:t>görüşlerinin</a:t>
            </a:r>
            <a:r>
              <a:rPr lang="tr-TR" sz="1400" dirty="0"/>
              <a:t> </a:t>
            </a:r>
            <a:r>
              <a:rPr lang="tr-TR" sz="1400" dirty="0" err="1"/>
              <a:t>kaydedileceği</a:t>
            </a:r>
            <a:r>
              <a:rPr lang="tr-TR" sz="1400" dirty="0"/>
              <a:t> basit bir form olan ev </a:t>
            </a:r>
            <a:r>
              <a:rPr lang="tr-TR" sz="1400" dirty="0" err="1"/>
              <a:t>gösterme</a:t>
            </a:r>
            <a:r>
              <a:rPr lang="tr-TR" sz="1400" dirty="0"/>
              <a:t> formu sayesinde ziyaretlerin kontrol altında tutulacak, </a:t>
            </a:r>
            <a:r>
              <a:rPr lang="tr-TR" sz="1400" dirty="0" err="1"/>
              <a:t>böylece</a:t>
            </a:r>
            <a:r>
              <a:rPr lang="tr-TR" sz="1400" dirty="0"/>
              <a:t> alıcı adaylarının </a:t>
            </a:r>
            <a:r>
              <a:rPr lang="tr-TR" sz="1400" dirty="0" err="1"/>
              <a:t>mülkünüzle</a:t>
            </a:r>
            <a:r>
              <a:rPr lang="tr-TR" sz="1400" dirty="0"/>
              <a:t> ilgili </a:t>
            </a:r>
            <a:r>
              <a:rPr lang="tr-TR" sz="1400" dirty="0" err="1"/>
              <a:t>görüşlerinden</a:t>
            </a:r>
            <a:r>
              <a:rPr lang="tr-TR" sz="1400" dirty="0"/>
              <a:t> haberdar olacaksınız. </a:t>
            </a:r>
          </a:p>
          <a:p>
            <a:pPr algn="just">
              <a:buFont typeface="+mj-lt"/>
              <a:buAutoNum type="arabicPeriod" startAt="3"/>
            </a:pPr>
            <a:endParaRPr lang="tr-TR" sz="1400" dirty="0" smtClean="0"/>
          </a:p>
          <a:p>
            <a:pPr algn="just"/>
            <a:r>
              <a:rPr lang="tr-TR" sz="1400" dirty="0" smtClean="0"/>
              <a:t>7-  </a:t>
            </a:r>
            <a:r>
              <a:rPr lang="tr-TR" sz="1400" dirty="0" err="1" smtClean="0"/>
              <a:t>Gayrimenkulu</a:t>
            </a:r>
            <a:r>
              <a:rPr lang="tr-TR" sz="1400" dirty="0" err="1"/>
              <a:t>̈nüz</a:t>
            </a:r>
            <a:r>
              <a:rPr lang="tr-TR" sz="1400" dirty="0"/>
              <a:t>, ofisimdeki 50 </a:t>
            </a:r>
            <a:r>
              <a:rPr lang="tr-TR" sz="1400" dirty="0" err="1"/>
              <a:t>kişilik</a:t>
            </a:r>
            <a:r>
              <a:rPr lang="tr-TR" sz="1400" dirty="0"/>
              <a:t> takımıma, RE/</a:t>
            </a:r>
            <a:r>
              <a:rPr lang="tr-TR" sz="1400" dirty="0" err="1"/>
              <a:t>MAX'in</a:t>
            </a:r>
            <a:r>
              <a:rPr lang="tr-TR" sz="1400" dirty="0"/>
              <a:t> </a:t>
            </a:r>
            <a:r>
              <a:rPr lang="tr-TR" sz="1400" dirty="0" err="1"/>
              <a:t>diğer</a:t>
            </a:r>
            <a:r>
              <a:rPr lang="tr-TR" sz="1400" dirty="0"/>
              <a:t> ofislerindeki </a:t>
            </a:r>
            <a:r>
              <a:rPr lang="tr-TR" sz="1400" dirty="0" err="1"/>
              <a:t>meslektaşlarıma</a:t>
            </a:r>
            <a:r>
              <a:rPr lang="tr-TR" sz="1400" dirty="0"/>
              <a:t>, </a:t>
            </a:r>
            <a:r>
              <a:rPr lang="tr-TR" sz="1400" dirty="0" err="1"/>
              <a:t>diğer</a:t>
            </a:r>
            <a:r>
              <a:rPr lang="tr-TR" sz="1400" dirty="0"/>
              <a:t> gayrimenkul </a:t>
            </a:r>
            <a:r>
              <a:rPr lang="tr-TR" sz="1400" dirty="0" err="1"/>
              <a:t>şirketlerine</a:t>
            </a:r>
            <a:r>
              <a:rPr lang="tr-TR" sz="1400" dirty="0"/>
              <a:t> ve rakip </a:t>
            </a:r>
            <a:r>
              <a:rPr lang="tr-TR" sz="1400" dirty="0" err="1"/>
              <a:t>şirketlerde</a:t>
            </a:r>
            <a:r>
              <a:rPr lang="tr-TR" sz="1400" dirty="0"/>
              <a:t> </a:t>
            </a:r>
            <a:r>
              <a:rPr lang="tr-TR" sz="1400" dirty="0" err="1"/>
              <a:t>çalışan</a:t>
            </a:r>
            <a:r>
              <a:rPr lang="tr-TR" sz="1400" dirty="0"/>
              <a:t> gayrimenkul </a:t>
            </a:r>
            <a:r>
              <a:rPr lang="tr-TR" sz="1400" dirty="0" err="1"/>
              <a:t>danışmanlarına</a:t>
            </a:r>
            <a:r>
              <a:rPr lang="tr-TR" sz="1400" dirty="0"/>
              <a:t> tanıtılacaktır. </a:t>
            </a:r>
            <a:endParaRPr lang="tr-TR" sz="1400" dirty="0" smtClean="0"/>
          </a:p>
          <a:p>
            <a:pPr algn="just"/>
            <a:endParaRPr lang="tr-TR" sz="1400" dirty="0" smtClean="0"/>
          </a:p>
          <a:p>
            <a:pPr algn="just"/>
            <a:r>
              <a:rPr lang="tr-TR" sz="1400" dirty="0" smtClean="0"/>
              <a:t>8-   RE/MAX </a:t>
            </a:r>
            <a:r>
              <a:rPr lang="tr-TR" sz="1400" dirty="0" err="1"/>
              <a:t>Türkiye'nin</a:t>
            </a:r>
            <a:r>
              <a:rPr lang="tr-TR" sz="1400" dirty="0"/>
              <a:t> web sitesi alıcılar tarafından en sık ziyaret edilen sitelerden biridir. </a:t>
            </a:r>
            <a:r>
              <a:rPr lang="tr-TR" sz="1400" dirty="0" err="1"/>
              <a:t>www.remax.com.tr</a:t>
            </a:r>
            <a:r>
              <a:rPr lang="tr-TR" sz="1400" dirty="0"/>
              <a:t> </a:t>
            </a:r>
            <a:r>
              <a:rPr lang="tr-TR" sz="1400" dirty="0" err="1"/>
              <a:t>üzerinden</a:t>
            </a:r>
            <a:r>
              <a:rPr lang="tr-TR" sz="1400" dirty="0"/>
              <a:t> </a:t>
            </a:r>
            <a:r>
              <a:rPr lang="tr-TR" sz="1400" dirty="0" err="1"/>
              <a:t>yaklaşık</a:t>
            </a:r>
            <a:r>
              <a:rPr lang="tr-TR" sz="1400" dirty="0"/>
              <a:t> 20.000 satılık gayrimenkule </a:t>
            </a:r>
            <a:r>
              <a:rPr lang="tr-TR" sz="1400" dirty="0" err="1"/>
              <a:t>erişmek</a:t>
            </a:r>
            <a:r>
              <a:rPr lang="tr-TR" sz="1400" dirty="0"/>
              <a:t> </a:t>
            </a:r>
            <a:r>
              <a:rPr lang="tr-TR" sz="1400" dirty="0" err="1"/>
              <a:t>mümkündür</a:t>
            </a:r>
            <a:r>
              <a:rPr lang="tr-TR" sz="1400" dirty="0"/>
              <a:t>. </a:t>
            </a:r>
          </a:p>
          <a:p>
            <a:pPr algn="just"/>
            <a:endParaRPr lang="tr-TR" sz="1400" dirty="0" smtClean="0"/>
          </a:p>
          <a:p>
            <a:pPr algn="just"/>
            <a:r>
              <a:rPr lang="tr-TR" sz="1400" dirty="0" smtClean="0"/>
              <a:t>9-   Ofislerimizde</a:t>
            </a:r>
            <a:r>
              <a:rPr lang="tr-TR" sz="1400" dirty="0"/>
              <a:t>, Yapı Kredi Bankasının </a:t>
            </a:r>
            <a:r>
              <a:rPr lang="tr-TR" sz="1400" dirty="0" err="1"/>
              <a:t>mortgage</a:t>
            </a:r>
            <a:r>
              <a:rPr lang="tr-TR" sz="1400" dirty="0"/>
              <a:t> konusunda uzman bir </a:t>
            </a:r>
            <a:r>
              <a:rPr lang="tr-TR" sz="1400" dirty="0" err="1"/>
              <a:t>çalışanının</a:t>
            </a:r>
            <a:r>
              <a:rPr lang="tr-TR" sz="1400" dirty="0"/>
              <a:t> </a:t>
            </a:r>
            <a:r>
              <a:rPr lang="tr-TR" sz="1400" dirty="0" err="1"/>
              <a:t>bulunduğu</a:t>
            </a:r>
            <a:r>
              <a:rPr lang="tr-TR" sz="1400" dirty="0"/>
              <a:t> uydu Yapı Kredi </a:t>
            </a:r>
            <a:r>
              <a:rPr lang="tr-TR" sz="1400" dirty="0" err="1"/>
              <a:t>şubeleri</a:t>
            </a:r>
            <a:r>
              <a:rPr lang="tr-TR" sz="1400" dirty="0"/>
              <a:t> faaliyet </a:t>
            </a:r>
            <a:r>
              <a:rPr lang="tr-TR" sz="1400" dirty="0" err="1"/>
              <a:t>göstermektedir</a:t>
            </a:r>
            <a:r>
              <a:rPr lang="tr-TR" sz="1400" dirty="0"/>
              <a:t>. Alıcının </a:t>
            </a:r>
            <a:r>
              <a:rPr lang="tr-TR" sz="1400" dirty="0" err="1"/>
              <a:t>ihtiyac</a:t>
            </a:r>
            <a:r>
              <a:rPr lang="tr-TR" sz="1400" dirty="0"/>
              <a:t>̧ duyması durumunda hızlı ve en uygun </a:t>
            </a:r>
            <a:r>
              <a:rPr lang="tr-TR" sz="1400" dirty="0" err="1"/>
              <a:t>çözümler</a:t>
            </a:r>
            <a:r>
              <a:rPr lang="tr-TR" sz="1400" dirty="0"/>
              <a:t> ofisimizde alıcıya sunulacaktır. </a:t>
            </a:r>
          </a:p>
          <a:p>
            <a:pPr algn="just"/>
            <a:endParaRPr lang="tr-TR" sz="1400" dirty="0" smtClean="0"/>
          </a:p>
          <a:p>
            <a:pPr algn="just"/>
            <a:r>
              <a:rPr lang="tr-TR" sz="1400" dirty="0" smtClean="0"/>
              <a:t>10-   </a:t>
            </a:r>
            <a:r>
              <a:rPr lang="tr-TR" sz="1400" dirty="0" err="1" smtClean="0"/>
              <a:t>Gayrimenkulu</a:t>
            </a:r>
            <a:r>
              <a:rPr lang="tr-TR" sz="1400" dirty="0" err="1"/>
              <a:t>̈nüzu</a:t>
            </a:r>
            <a:r>
              <a:rPr lang="tr-TR" sz="1400" dirty="0"/>
              <a:t>̈ satmak </a:t>
            </a:r>
            <a:r>
              <a:rPr lang="tr-TR" sz="1400" dirty="0" err="1"/>
              <a:t>için</a:t>
            </a:r>
            <a:r>
              <a:rPr lang="tr-TR" sz="1400" dirty="0"/>
              <a:t> yapılan </a:t>
            </a:r>
            <a:r>
              <a:rPr lang="tr-TR" sz="1400" dirty="0" err="1"/>
              <a:t>bütün</a:t>
            </a:r>
            <a:r>
              <a:rPr lang="tr-TR" sz="1400" dirty="0"/>
              <a:t> </a:t>
            </a:r>
            <a:r>
              <a:rPr lang="tr-TR" sz="1400" dirty="0" err="1"/>
              <a:t>çalışmalar</a:t>
            </a:r>
            <a:r>
              <a:rPr lang="tr-TR" sz="1400" dirty="0"/>
              <a:t> hakkında </a:t>
            </a:r>
            <a:r>
              <a:rPr lang="tr-TR" sz="1400" dirty="0" err="1"/>
              <a:t>düzenli</a:t>
            </a:r>
            <a:r>
              <a:rPr lang="tr-TR" sz="1400" dirty="0"/>
              <a:t> olarak (her 4 haftada bir) </a:t>
            </a:r>
            <a:r>
              <a:rPr lang="tr-TR" sz="1400" dirty="0" err="1"/>
              <a:t>gayrimenkulün</a:t>
            </a:r>
            <a:r>
              <a:rPr lang="tr-TR" sz="1400" dirty="0"/>
              <a:t> satılması </a:t>
            </a:r>
            <a:r>
              <a:rPr lang="tr-TR" sz="1400" dirty="0" err="1"/>
              <a:t>için</a:t>
            </a:r>
            <a:r>
              <a:rPr lang="tr-TR" sz="1400" dirty="0"/>
              <a:t> </a:t>
            </a:r>
            <a:r>
              <a:rPr lang="tr-TR" sz="1400" dirty="0" err="1"/>
              <a:t>yapılmıs</a:t>
            </a:r>
            <a:r>
              <a:rPr lang="tr-TR" sz="1400" dirty="0"/>
              <a:t>̧ </a:t>
            </a:r>
            <a:r>
              <a:rPr lang="tr-TR" sz="1400" dirty="0" err="1"/>
              <a:t>tüm</a:t>
            </a:r>
            <a:r>
              <a:rPr lang="tr-TR" sz="1400" dirty="0"/>
              <a:t> faaliyetler, alıcı ziyaretleri, tanıtım ve reklam </a:t>
            </a:r>
            <a:r>
              <a:rPr lang="tr-TR" sz="1400" dirty="0" err="1"/>
              <a:t>çalışmaları</a:t>
            </a:r>
            <a:r>
              <a:rPr lang="tr-TR" sz="1400" dirty="0"/>
              <a:t>, </a:t>
            </a:r>
            <a:r>
              <a:rPr lang="tr-TR" sz="1400" dirty="0" err="1"/>
              <a:t>gayrimenkulünüzu</a:t>
            </a:r>
            <a:r>
              <a:rPr lang="tr-TR" sz="1400" dirty="0"/>
              <a:t>̈ </a:t>
            </a:r>
            <a:r>
              <a:rPr lang="tr-TR" sz="1400" dirty="0" err="1"/>
              <a:t>görmüs</a:t>
            </a:r>
            <a:r>
              <a:rPr lang="tr-TR" sz="1400" dirty="0"/>
              <a:t>̧ olan alıcıların geri bildirimleri, vs. hakkında bilgiler </a:t>
            </a:r>
            <a:r>
              <a:rPr lang="tr-TR" sz="1400" dirty="0" err="1"/>
              <a:t>içeren</a:t>
            </a:r>
            <a:r>
              <a:rPr lang="tr-TR" sz="1400" dirty="0"/>
              <a:t> yazılı bir raporla bilgilendirileceksiniz. </a:t>
            </a:r>
          </a:p>
          <a:p>
            <a:pPr algn="just"/>
            <a:endParaRPr lang="tr-TR" sz="1400" dirty="0" smtClean="0"/>
          </a:p>
          <a:p>
            <a:pPr algn="just"/>
            <a:r>
              <a:rPr lang="tr-TR" sz="1400" dirty="0" smtClean="0"/>
              <a:t>11-  </a:t>
            </a:r>
            <a:r>
              <a:rPr lang="tr-TR" sz="1400" dirty="0" err="1" smtClean="0"/>
              <a:t>Gayrimenkulu</a:t>
            </a:r>
            <a:r>
              <a:rPr lang="tr-TR" sz="1400" dirty="0" err="1"/>
              <a:t>̈nüze</a:t>
            </a:r>
            <a:r>
              <a:rPr lang="tr-TR" sz="1400" dirty="0"/>
              <a:t> gelen </a:t>
            </a:r>
            <a:r>
              <a:rPr lang="tr-TR" sz="1400" dirty="0" err="1"/>
              <a:t>bütün</a:t>
            </a:r>
            <a:r>
              <a:rPr lang="tr-TR" sz="1400" dirty="0"/>
              <a:t> tekliflerle ilgili </a:t>
            </a:r>
            <a:r>
              <a:rPr lang="tr-TR" sz="1400" dirty="0" err="1"/>
              <a:t>işlemler</a:t>
            </a:r>
            <a:r>
              <a:rPr lang="tr-TR" sz="1400" dirty="0"/>
              <a:t>, fiyat ve </a:t>
            </a:r>
            <a:r>
              <a:rPr lang="tr-TR" sz="1400" dirty="0" err="1"/>
              <a:t>koşullar</a:t>
            </a:r>
            <a:r>
              <a:rPr lang="tr-TR" sz="1400" dirty="0"/>
              <a:t> hakkındaki pazarlık </a:t>
            </a:r>
            <a:r>
              <a:rPr lang="tr-TR" sz="1400" dirty="0" err="1"/>
              <a:t>süreci</a:t>
            </a:r>
            <a:r>
              <a:rPr lang="tr-TR" sz="1400" dirty="0"/>
              <a:t> tarafımdan </a:t>
            </a:r>
            <a:r>
              <a:rPr lang="tr-TR" sz="1400" dirty="0" err="1"/>
              <a:t>yönetilecektir</a:t>
            </a:r>
            <a:r>
              <a:rPr lang="tr-TR" sz="1400" dirty="0"/>
              <a:t>. </a:t>
            </a:r>
            <a:endParaRPr lang="tr-TR" sz="1400" dirty="0" smtClean="0"/>
          </a:p>
          <a:p>
            <a:pPr algn="just"/>
            <a:endParaRPr lang="en-US" sz="1400" dirty="0" smtClean="0"/>
          </a:p>
          <a:p>
            <a:endParaRPr lang="en-US" sz="1400" dirty="0"/>
          </a:p>
          <a:p>
            <a:r>
              <a:rPr lang="en-US" sz="1400" dirty="0" err="1" smtClean="0"/>
              <a:t>Tarih</a:t>
            </a:r>
            <a:r>
              <a:rPr lang="en-US" sz="1400" dirty="0" smtClean="0"/>
              <a:t> </a:t>
            </a:r>
            <a:r>
              <a:rPr lang="en-US" sz="1400" dirty="0"/>
              <a:t>______________ </a:t>
            </a:r>
          </a:p>
          <a:p>
            <a:endParaRPr lang="en-US" sz="1400" dirty="0" smtClean="0"/>
          </a:p>
          <a:p>
            <a:r>
              <a:rPr lang="en-US" sz="1400" dirty="0" smtClean="0"/>
              <a:t>RE/MAX </a:t>
            </a:r>
            <a:r>
              <a:rPr lang="en-US" sz="1400" dirty="0" err="1"/>
              <a:t>Lot’u</a:t>
            </a:r>
            <a:r>
              <a:rPr lang="en-US" sz="1400" dirty="0"/>
              <a:t> </a:t>
            </a:r>
            <a:r>
              <a:rPr lang="en-US" sz="1400" dirty="0" err="1"/>
              <a:t>temsilen</a:t>
            </a:r>
            <a:r>
              <a:rPr lang="en-US" sz="1400" dirty="0"/>
              <a:t> </a:t>
            </a:r>
            <a:endParaRPr lang="en-US" sz="1400" dirty="0" smtClean="0"/>
          </a:p>
          <a:p>
            <a:r>
              <a:rPr lang="en-US" sz="1400" dirty="0" err="1" smtClean="0"/>
              <a:t>Adı</a:t>
            </a:r>
            <a:r>
              <a:rPr lang="en-US" sz="1400" dirty="0" smtClean="0"/>
              <a:t> </a:t>
            </a:r>
            <a:r>
              <a:rPr lang="en-US" sz="1400" dirty="0"/>
              <a:t>______________ </a:t>
            </a:r>
            <a:endParaRPr lang="en-US" sz="1400" dirty="0" smtClean="0"/>
          </a:p>
          <a:p>
            <a:r>
              <a:rPr lang="en-US" sz="1400" dirty="0" err="1" smtClean="0"/>
              <a:t>I</a:t>
            </a:r>
            <a:r>
              <a:rPr lang="en-US" sz="1400" dirty="0" err="1"/>
              <a:t>̇mzası</a:t>
            </a:r>
            <a:r>
              <a:rPr lang="en-US" sz="1400" dirty="0"/>
              <a:t>______________ </a:t>
            </a:r>
          </a:p>
          <a:p>
            <a:endParaRPr lang="tr-TR" sz="1400" dirty="0"/>
          </a:p>
          <a:p>
            <a:endParaRPr lang="tr-TR" sz="1400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018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248"/>
            <a:ext cx="6858000" cy="970075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2624"/>
            <a:ext cx="6858000" cy="970075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lot PORTFÖY ADRESLERİ dik 2017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2624"/>
            <a:ext cx="6858000" cy="97007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/>
          <p:cNvSpPr txBox="1"/>
          <p:nvPr/>
        </p:nvSpPr>
        <p:spPr>
          <a:xfrm>
            <a:off x="476672" y="2552959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i="1" dirty="0" smtClean="0">
                <a:solidFill>
                  <a:srgbClr val="000000"/>
                </a:solidFill>
                <a:latin typeface="DIN Pro Medium" charset="-94"/>
                <a:ea typeface="DIN Pro Medium" charset="-94"/>
                <a:cs typeface="DIN Pro Medium" charset="-94"/>
              </a:rPr>
              <a:t>Karşılaştırmalı Pazar Analizi</a:t>
            </a:r>
            <a:endParaRPr lang="tr-TR" sz="2400" b="1" i="1" dirty="0">
              <a:solidFill>
                <a:srgbClr val="000000"/>
              </a:solidFill>
              <a:latin typeface="DIN Pro Medium" charset="-94"/>
              <a:ea typeface="DIN Pro Medium" charset="-94"/>
              <a:cs typeface="DIN Pro Medium" charset="-94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12676" y="3231554"/>
            <a:ext cx="614843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/>
              <a:t>Gayrimenkulün</a:t>
            </a:r>
            <a:r>
              <a:rPr lang="en-US" sz="1600" i="1" dirty="0"/>
              <a:t> </a:t>
            </a:r>
            <a:r>
              <a:rPr lang="en-US" sz="1600" i="1" dirty="0" err="1"/>
              <a:t>Adresi</a:t>
            </a:r>
            <a:r>
              <a:rPr lang="en-US" sz="1600" i="1" dirty="0"/>
              <a:t>: </a:t>
            </a:r>
            <a:r>
              <a:rPr lang="tr-TR" sz="1600" i="1" dirty="0" err="1" smtClean="0">
                <a:solidFill>
                  <a:srgbClr val="FF0000"/>
                </a:solidFill>
              </a:rPr>
              <a:t>İncek</a:t>
            </a:r>
            <a:r>
              <a:rPr lang="tr-TR" sz="1600" i="1" dirty="0" smtClean="0">
                <a:solidFill>
                  <a:srgbClr val="FF0000"/>
                </a:solidFill>
              </a:rPr>
              <a:t> </a:t>
            </a:r>
            <a:r>
              <a:rPr lang="tr-TR" sz="1600" i="1" dirty="0" err="1" smtClean="0">
                <a:solidFill>
                  <a:srgbClr val="FF0000"/>
                </a:solidFill>
              </a:rPr>
              <a:t>Loft</a:t>
            </a:r>
            <a:endParaRPr lang="en-US" sz="1600" i="1" dirty="0" smtClean="0">
              <a:solidFill>
                <a:srgbClr val="FF0000"/>
              </a:solidFill>
            </a:endParaRPr>
          </a:p>
          <a:p>
            <a:r>
              <a:rPr lang="en-US" sz="1600" i="1" dirty="0" err="1" smtClean="0"/>
              <a:t>Sunulacag</a:t>
            </a:r>
            <a:r>
              <a:rPr lang="en-US" sz="1600" i="1" dirty="0" err="1"/>
              <a:t>̆ı</a:t>
            </a:r>
            <a:r>
              <a:rPr lang="en-US" sz="1600" i="1" dirty="0"/>
              <a:t> </a:t>
            </a:r>
            <a:r>
              <a:rPr lang="en-US" sz="1600" i="1" dirty="0" err="1"/>
              <a:t>Kişi</a:t>
            </a:r>
            <a:r>
              <a:rPr lang="en-US" sz="1600" i="1" dirty="0"/>
              <a:t>: </a:t>
            </a:r>
            <a:r>
              <a:rPr lang="tr-TR" sz="1600" i="1" dirty="0" smtClean="0">
                <a:solidFill>
                  <a:srgbClr val="FF0000"/>
                </a:solidFill>
              </a:rPr>
              <a:t>Mamut </a:t>
            </a:r>
            <a:r>
              <a:rPr lang="tr-TR" sz="1600" i="1" dirty="0" err="1" smtClean="0">
                <a:solidFill>
                  <a:srgbClr val="FF0000"/>
                </a:solidFill>
              </a:rPr>
              <a:t>Kapukaya</a:t>
            </a:r>
            <a:r>
              <a:rPr lang="tr-TR" sz="1600" i="1" dirty="0" smtClean="0">
                <a:solidFill>
                  <a:srgbClr val="FF0000"/>
                </a:solidFill>
              </a:rPr>
              <a:t> ve Ali Ünlü</a:t>
            </a:r>
            <a:endParaRPr lang="en-US" sz="1600" i="1" dirty="0" smtClean="0">
              <a:solidFill>
                <a:srgbClr val="FF0000"/>
              </a:solidFill>
            </a:endParaRPr>
          </a:p>
          <a:p>
            <a:r>
              <a:rPr lang="en-US" sz="1600" i="1" dirty="0" err="1" smtClean="0"/>
              <a:t>Hazırlayan</a:t>
            </a:r>
            <a:r>
              <a:rPr lang="tr-TR" sz="1600" i="1" dirty="0" smtClean="0"/>
              <a:t>: </a:t>
            </a:r>
            <a:r>
              <a:rPr lang="tr-TR" sz="1600" i="1" dirty="0" err="1" smtClean="0">
                <a:solidFill>
                  <a:srgbClr val="FF0000"/>
                </a:solidFill>
              </a:rPr>
              <a:t>Caterina</a:t>
            </a:r>
            <a:r>
              <a:rPr lang="tr-TR" sz="1600" i="1" dirty="0" smtClean="0">
                <a:solidFill>
                  <a:srgbClr val="FF0000"/>
                </a:solidFill>
              </a:rPr>
              <a:t> </a:t>
            </a:r>
            <a:r>
              <a:rPr lang="tr-TR" sz="1600" i="1" dirty="0" err="1" smtClean="0">
                <a:solidFill>
                  <a:srgbClr val="FF0000"/>
                </a:solidFill>
              </a:rPr>
              <a:t>Procopenco</a:t>
            </a:r>
            <a:r>
              <a:rPr lang="tr-TR" sz="1600" i="1" dirty="0" smtClean="0">
                <a:solidFill>
                  <a:srgbClr val="FF0000"/>
                </a:solidFill>
              </a:rPr>
              <a:t> ve Burak Varol</a:t>
            </a:r>
            <a:r>
              <a:rPr lang="en-US" sz="1600" i="1" dirty="0" smtClean="0">
                <a:solidFill>
                  <a:srgbClr val="FF0000"/>
                </a:solidFill>
              </a:rPr>
              <a:t> </a:t>
            </a:r>
            <a:r>
              <a:rPr lang="en-US" sz="1600" i="1" dirty="0" smtClean="0"/>
              <a:t>                                              </a:t>
            </a:r>
            <a:endParaRPr lang="en-US" sz="1600" i="1" dirty="0"/>
          </a:p>
          <a:p>
            <a:endParaRPr lang="tr-TR" sz="16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i="1" dirty="0" smtClean="0">
                <a:latin typeface="DIN Pro" charset="-94"/>
                <a:ea typeface="DIN Pro" charset="-94"/>
                <a:cs typeface="DIN Pro" charset="-94"/>
              </a:rPr>
              <a:t>Gayrimenkulün özellikleri</a:t>
            </a:r>
          </a:p>
          <a:p>
            <a:endParaRPr lang="tr-TR" sz="1600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Metrekare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50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Arsanın yüz ölçümü(müstakilse):</a:t>
            </a: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Yatak odası sayısı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Banyo sayısı: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Gayrimenkulün durumu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Boş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Asansör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Var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Manzara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Peyzaj ve Doğa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Yenileme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Yeni Yapı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Zemin/Yüzey kalitesi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Kaya Üzerine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Park Yerleri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Var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Garaj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Var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Depreme Karşı Dayanıklılaştırma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Var</a:t>
            </a:r>
            <a:endParaRPr lang="tr-TR" dirty="0" smtClean="0">
              <a:latin typeface="DIN Pro" charset="-94"/>
              <a:ea typeface="DIN Pro" charset="-94"/>
              <a:cs typeface="DIN Pro" charset="-94"/>
            </a:endParaRPr>
          </a:p>
          <a:p>
            <a:pPr marL="342900" indent="-342900">
              <a:buAutoNum type="arabicPeriod"/>
            </a:pP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Tapu</a:t>
            </a:r>
            <a:r>
              <a:rPr lang="tr-TR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Var ve Hazır</a:t>
            </a:r>
            <a:endParaRPr lang="tr-TR" sz="1600" dirty="0">
              <a:latin typeface="DIN Pro" charset="-94"/>
              <a:ea typeface="DIN Pro" charset="-94"/>
              <a:cs typeface="DIN Pro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  <p:pic>
        <p:nvPicPr>
          <p:cNvPr id="7" name="6 Resim" descr="DSC_7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1" name="Metin kutusu 4"/>
          <p:cNvSpPr txBox="1"/>
          <p:nvPr/>
        </p:nvSpPr>
        <p:spPr>
          <a:xfrm>
            <a:off x="0" y="9057763"/>
            <a:ext cx="6858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00" b="1" dirty="0" smtClean="0">
                <a:solidFill>
                  <a:srgbClr val="223351"/>
                </a:solidFill>
                <a:latin typeface="DIN Pro Black" charset="-94"/>
                <a:ea typeface="DIN Pro Black" charset="-94"/>
                <a:cs typeface="DIN Pro Black" charset="-94"/>
              </a:rPr>
              <a:t>Başarıya Giden Hiçbir Yol Tesadüf Değildir</a:t>
            </a:r>
            <a:endParaRPr lang="tr-TR" sz="1900" b="1" dirty="0">
              <a:solidFill>
                <a:srgbClr val="223351"/>
              </a:solidFill>
              <a:latin typeface="DIN Pro Black" charset="-94"/>
              <a:ea typeface="DIN Pro Black" charset="-94"/>
              <a:cs typeface="DIN Pro Black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64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tin kutusu 10"/>
          <p:cNvSpPr txBox="1"/>
          <p:nvPr/>
        </p:nvSpPr>
        <p:spPr>
          <a:xfrm>
            <a:off x="1136466" y="6095850"/>
            <a:ext cx="4645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200" dirty="0" smtClean="0">
                <a:latin typeface="DIN Pro Medium" charset="-94"/>
                <a:ea typeface="DIN Pro Medium" charset="-94"/>
                <a:cs typeface="DIN Pro Medium" charset="-94"/>
              </a:rPr>
              <a:t>Gayrimenkul de insan gibidir; biri diğerinin aynısı olamaz. </a:t>
            </a:r>
          </a:p>
          <a:p>
            <a:pPr algn="ctr"/>
            <a:r>
              <a:rPr lang="tr-TR" sz="1200" dirty="0" smtClean="0">
                <a:latin typeface="DIN Pro Medium" charset="-94"/>
                <a:ea typeface="DIN Pro Medium" charset="-94"/>
                <a:cs typeface="DIN Pro Medium" charset="-94"/>
              </a:rPr>
              <a:t>Aşağıda, evinizin sağladığı avantajların bir listesi bulunmaktadır.</a:t>
            </a:r>
            <a:endParaRPr lang="tr-TR" sz="1200" dirty="0">
              <a:latin typeface="DIN Pro Medium" charset="-94"/>
              <a:ea typeface="DIN Pro Medium" charset="-94"/>
              <a:cs typeface="DIN Pro Medium" charset="-94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-11140" y="6583510"/>
            <a:ext cx="313451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Mülkünüzün satışını kolaylaştıracak</a:t>
            </a:r>
          </a:p>
          <a:p>
            <a:pPr algn="ctr"/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 hususlar</a:t>
            </a: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:</a:t>
            </a:r>
          </a:p>
          <a:p>
            <a:pPr algn="ctr"/>
            <a:endParaRPr lang="tr-TR" sz="1200" dirty="0" smtClean="0">
              <a:solidFill>
                <a:srgbClr val="FF0000"/>
              </a:solidFill>
              <a:latin typeface="DIN Pro Medium" charset="-94"/>
              <a:ea typeface="DIN Pro Medium" charset="-94"/>
              <a:cs typeface="DIN Pro Medium" charset="-94"/>
            </a:endParaRP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Fiziki Güvenlik 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Kapalı Garaj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Sosyal Donatılar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Üniversitelere Yakınlığı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Yeni Yapı Olması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Göl ve Şehir Manzarası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Misafir Otoparkı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Yeni Gelmekte Olan </a:t>
            </a:r>
            <a:r>
              <a:rPr lang="tr-TR" sz="1200" dirty="0" err="1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Cafe</a:t>
            </a: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 ve </a:t>
            </a:r>
            <a:r>
              <a:rPr lang="tr-TR" sz="1200" dirty="0" err="1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Restaurantlar</a:t>
            </a:r>
            <a:endParaRPr lang="tr-TR" sz="1200" dirty="0">
              <a:solidFill>
                <a:srgbClr val="FF0000"/>
              </a:solidFill>
              <a:latin typeface="DIN Pro Medium" charset="-94"/>
              <a:ea typeface="DIN Pro Medium" charset="-94"/>
              <a:cs typeface="DIN Pro Medium" charset="-94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3789040" y="6583510"/>
            <a:ext cx="294343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Alıcılardan Gelebilecek İtirazlar</a:t>
            </a: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:</a:t>
            </a:r>
          </a:p>
          <a:p>
            <a:pPr>
              <a:buFont typeface="Arial" pitchFamily="34" charset="0"/>
              <a:buChar char="•"/>
            </a:pPr>
            <a:endParaRPr lang="tr-TR" sz="1200" dirty="0" smtClean="0">
              <a:solidFill>
                <a:srgbClr val="FF0000"/>
              </a:solidFill>
              <a:latin typeface="DIN Pro Medium" charset="-94"/>
              <a:ea typeface="DIN Pro Medium" charset="-94"/>
              <a:cs typeface="DIN Pro Medium" charset="-94"/>
            </a:endParaRP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Şehre Uzaklığı 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Yeni Yerleşime Başlaması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Hazırda Çok Satılık Dairenin Bulunması</a:t>
            </a:r>
          </a:p>
          <a:p>
            <a:pPr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Yapılmış Olan İşçilik</a:t>
            </a:r>
          </a:p>
          <a:p>
            <a:pPr>
              <a:buFont typeface="Arial" pitchFamily="34" charset="0"/>
              <a:buChar char="•"/>
            </a:pPr>
            <a:endParaRPr lang="tr-TR" sz="1200" dirty="0">
              <a:solidFill>
                <a:srgbClr val="FF0000"/>
              </a:solidFill>
              <a:latin typeface="DIN Pro Medium" charset="-94"/>
              <a:ea typeface="DIN Pro Medium" charset="-94"/>
              <a:cs typeface="DIN Pro Medium" charset="-94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3429000" y="6629677"/>
            <a:ext cx="0" cy="22837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/>
          <p:cNvSpPr txBox="1"/>
          <p:nvPr/>
        </p:nvSpPr>
        <p:spPr>
          <a:xfrm>
            <a:off x="496728" y="2354648"/>
            <a:ext cx="5289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/>
              <a:t>Gayrimenkulün</a:t>
            </a:r>
            <a:r>
              <a:rPr lang="en-US" sz="1200" i="1" dirty="0"/>
              <a:t> </a:t>
            </a:r>
            <a:r>
              <a:rPr lang="en-US" sz="1200" i="1" dirty="0" err="1"/>
              <a:t>Adresi</a:t>
            </a:r>
            <a:r>
              <a:rPr lang="en-US" sz="1200" i="1" dirty="0"/>
              <a:t>: </a:t>
            </a:r>
            <a:r>
              <a:rPr lang="tr-TR" sz="1200" i="1" dirty="0" smtClean="0"/>
              <a:t> </a:t>
            </a:r>
            <a:r>
              <a:rPr lang="tr-TR" sz="1200" i="1" dirty="0" err="1" smtClean="0">
                <a:solidFill>
                  <a:srgbClr val="FF0000"/>
                </a:solidFill>
              </a:rPr>
              <a:t>İncek</a:t>
            </a:r>
            <a:r>
              <a:rPr lang="tr-TR" sz="1200" i="1" dirty="0" smtClean="0">
                <a:solidFill>
                  <a:srgbClr val="FF0000"/>
                </a:solidFill>
              </a:rPr>
              <a:t> </a:t>
            </a:r>
            <a:r>
              <a:rPr lang="tr-TR" sz="1200" i="1" dirty="0" err="1" smtClean="0">
                <a:solidFill>
                  <a:srgbClr val="FF0000"/>
                </a:solidFill>
              </a:rPr>
              <a:t>Loft</a:t>
            </a:r>
            <a:endParaRPr lang="en-US" sz="1200" i="1" dirty="0" smtClean="0">
              <a:solidFill>
                <a:srgbClr val="FF0000"/>
              </a:solidFill>
            </a:endParaRPr>
          </a:p>
          <a:p>
            <a:r>
              <a:rPr lang="en-US" sz="1200" i="1" dirty="0" err="1" smtClean="0"/>
              <a:t>Sunulacag</a:t>
            </a:r>
            <a:r>
              <a:rPr lang="en-US" sz="1200" i="1" dirty="0" err="1"/>
              <a:t>̆ı</a:t>
            </a:r>
            <a:r>
              <a:rPr lang="en-US" sz="1200" i="1" dirty="0"/>
              <a:t> </a:t>
            </a:r>
            <a:r>
              <a:rPr lang="en-US" sz="1200" i="1" dirty="0" err="1"/>
              <a:t>Kişi</a:t>
            </a:r>
            <a:r>
              <a:rPr lang="en-US" sz="1200" i="1" dirty="0"/>
              <a:t>: </a:t>
            </a:r>
            <a:r>
              <a:rPr lang="tr-TR" sz="1200" i="1" dirty="0" smtClean="0"/>
              <a:t> </a:t>
            </a:r>
            <a:r>
              <a:rPr lang="tr-TR" sz="1200" i="1" dirty="0" smtClean="0">
                <a:solidFill>
                  <a:srgbClr val="FF0000"/>
                </a:solidFill>
              </a:rPr>
              <a:t>Mahmut </a:t>
            </a:r>
            <a:r>
              <a:rPr lang="tr-TR" sz="1200" i="1" dirty="0" err="1" smtClean="0">
                <a:solidFill>
                  <a:srgbClr val="FF0000"/>
                </a:solidFill>
              </a:rPr>
              <a:t>Kapukaya</a:t>
            </a:r>
            <a:r>
              <a:rPr lang="tr-TR" sz="1200" i="1" dirty="0" smtClean="0">
                <a:solidFill>
                  <a:srgbClr val="FF0000"/>
                </a:solidFill>
              </a:rPr>
              <a:t> ve Ali Ünlü</a:t>
            </a:r>
            <a:endParaRPr lang="en-US" sz="1200" i="1" dirty="0" smtClean="0">
              <a:solidFill>
                <a:srgbClr val="FF0000"/>
              </a:solidFill>
            </a:endParaRPr>
          </a:p>
          <a:p>
            <a:r>
              <a:rPr lang="en-US" sz="1200" i="1" dirty="0" err="1" smtClean="0"/>
              <a:t>Hazırlayan</a:t>
            </a:r>
            <a:r>
              <a:rPr lang="en-US" sz="1200" i="1" dirty="0"/>
              <a:t>: </a:t>
            </a:r>
            <a:r>
              <a:rPr lang="tr-TR" sz="1200" i="1" dirty="0" err="1" smtClean="0">
                <a:solidFill>
                  <a:srgbClr val="FF0000"/>
                </a:solidFill>
              </a:rPr>
              <a:t>Caterina</a:t>
            </a:r>
            <a:r>
              <a:rPr lang="tr-TR" sz="1200" i="1" dirty="0" smtClean="0">
                <a:solidFill>
                  <a:srgbClr val="FF0000"/>
                </a:solidFill>
              </a:rPr>
              <a:t> </a:t>
            </a:r>
            <a:r>
              <a:rPr lang="tr-TR" sz="1200" i="1" dirty="0" err="1" smtClean="0">
                <a:solidFill>
                  <a:srgbClr val="FF0000"/>
                </a:solidFill>
              </a:rPr>
              <a:t>Procopenco</a:t>
            </a:r>
            <a:r>
              <a:rPr lang="en-US" sz="1200" i="1" dirty="0" smtClean="0">
                <a:solidFill>
                  <a:srgbClr val="FF0000"/>
                </a:solidFill>
              </a:rPr>
              <a:t>  </a:t>
            </a:r>
            <a:r>
              <a:rPr lang="tr-TR" sz="1200" i="1" dirty="0" smtClean="0">
                <a:solidFill>
                  <a:srgbClr val="FF0000"/>
                </a:solidFill>
              </a:rPr>
              <a:t>v</a:t>
            </a:r>
            <a:r>
              <a:rPr lang="tr-TR" sz="1200" i="1" dirty="0" smtClean="0">
                <a:solidFill>
                  <a:srgbClr val="FF0000"/>
                </a:solidFill>
              </a:rPr>
              <a:t>e Burak </a:t>
            </a:r>
            <a:r>
              <a:rPr lang="tr-TR" sz="1200" i="1" dirty="0" smtClean="0">
                <a:solidFill>
                  <a:srgbClr val="FF0000"/>
                </a:solidFill>
              </a:rPr>
              <a:t>Varol</a:t>
            </a:r>
            <a:endParaRPr lang="en-US" sz="1200" i="1" dirty="0">
              <a:solidFill>
                <a:srgbClr val="FF0000"/>
              </a:solidFill>
            </a:endParaRPr>
          </a:p>
        </p:txBody>
      </p:sp>
      <p:pic>
        <p:nvPicPr>
          <p:cNvPr id="13" name="12 Resim" descr="DSC_7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8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  <p:sp>
        <p:nvSpPr>
          <p:cNvPr id="19" name="Metin kutusu 4"/>
          <p:cNvSpPr txBox="1"/>
          <p:nvPr/>
        </p:nvSpPr>
        <p:spPr>
          <a:xfrm>
            <a:off x="0" y="9129464"/>
            <a:ext cx="6858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00" b="1" dirty="0" smtClean="0">
                <a:solidFill>
                  <a:srgbClr val="223351"/>
                </a:solidFill>
                <a:latin typeface="DIN Pro Black" charset="-94"/>
                <a:ea typeface="DIN Pro Black" charset="-94"/>
                <a:cs typeface="DIN Pro Black" charset="-94"/>
              </a:rPr>
              <a:t>Başarıya Giden Hiçbir Yol Tesadüf Değildir</a:t>
            </a:r>
            <a:endParaRPr lang="tr-TR" sz="1900" b="1" dirty="0">
              <a:solidFill>
                <a:srgbClr val="223351"/>
              </a:solidFill>
              <a:latin typeface="DIN Pro Black" charset="-94"/>
              <a:ea typeface="DIN Pro Black" charset="-94"/>
              <a:cs typeface="DIN Pro Black" charset="-9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9" y="3262314"/>
            <a:ext cx="4823618" cy="3237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2566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Metin kutusu 86"/>
          <p:cNvSpPr txBox="1"/>
          <p:nvPr/>
        </p:nvSpPr>
        <p:spPr>
          <a:xfrm>
            <a:off x="432524" y="2449540"/>
            <a:ext cx="62072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i="1" dirty="0" smtClean="0"/>
              <a:t>Karşılaştırmalı Pazar Analizi</a:t>
            </a:r>
          </a:p>
          <a:p>
            <a:pPr algn="ctr"/>
            <a:r>
              <a:rPr lang="tr-TR" sz="1600" dirty="0" err="1" smtClean="0"/>
              <a:t>As</a:t>
            </a:r>
            <a:r>
              <a:rPr lang="tr-TR" sz="1600" dirty="0" err="1"/>
              <a:t>̧ağıda</a:t>
            </a:r>
            <a:r>
              <a:rPr lang="tr-TR" sz="1600" dirty="0"/>
              <a:t>, sizinkine benzer, </a:t>
            </a:r>
            <a:r>
              <a:rPr lang="tr-TR" sz="1600" dirty="0" err="1"/>
              <a:t>şu</a:t>
            </a:r>
            <a:r>
              <a:rPr lang="tr-TR" sz="1600" dirty="0"/>
              <a:t> anda </a:t>
            </a:r>
            <a:r>
              <a:rPr lang="tr-TR" sz="1600" u="sng" dirty="0" smtClean="0">
                <a:solidFill>
                  <a:srgbClr val="FF0000"/>
                </a:solidFill>
              </a:rPr>
              <a:t>SATILIK</a:t>
            </a:r>
            <a:r>
              <a:rPr lang="tr-TR" sz="1600" dirty="0" smtClean="0"/>
              <a:t> </a:t>
            </a:r>
            <a:r>
              <a:rPr lang="tr-TR" sz="1600" dirty="0"/>
              <a:t>gayrimenkuller </a:t>
            </a:r>
            <a:r>
              <a:rPr lang="tr-TR" sz="1600" dirty="0" err="1" smtClean="0"/>
              <a:t>go</a:t>
            </a:r>
            <a:r>
              <a:rPr lang="tr-TR" sz="1600" dirty="0" err="1"/>
              <a:t>̈rülmektedir</a:t>
            </a:r>
            <a:r>
              <a:rPr lang="tr-TR" sz="1600" dirty="0"/>
              <a:t>. </a:t>
            </a:r>
            <a:endParaRPr lang="tr-TR" sz="1600" dirty="0" smtClean="0"/>
          </a:p>
          <a:p>
            <a:pPr algn="ctr"/>
            <a:r>
              <a:rPr lang="tr-TR" sz="1600" dirty="0" smtClean="0"/>
              <a:t>Evinizi </a:t>
            </a:r>
            <a:r>
              <a:rPr lang="tr-TR" sz="1600" dirty="0" err="1"/>
              <a:t>görmeye</a:t>
            </a:r>
            <a:r>
              <a:rPr lang="tr-TR" sz="1600" dirty="0"/>
              <a:t> gelecek alıcı adayları, </a:t>
            </a:r>
            <a:r>
              <a:rPr lang="tr-TR" sz="1600" dirty="0" smtClean="0"/>
              <a:t>evinizi bu </a:t>
            </a:r>
            <a:r>
              <a:rPr lang="tr-TR" sz="1600" dirty="0"/>
              <a:t>evlerle kıyaslayacaktır: 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404664" y="3433944"/>
            <a:ext cx="61484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Adres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İncek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Loft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M2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48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Yatak odası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Banyo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Durumu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Satılık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Fiyatı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265.000 TL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Yorumlar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22.07.2017 Balkonsuz</a:t>
            </a:r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04664" y="5356441"/>
            <a:ext cx="61484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Adres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İncek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Loft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M2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66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Yatak odası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Banyo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Durumu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Satılık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Fiyatı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255.000 TL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Yorumlar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25.06.2017 Balkonlu</a:t>
            </a:r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04664" y="7308311"/>
            <a:ext cx="61484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Adres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İncek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Loft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M2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50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Yatak odası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Banyo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Durumu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Satılık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Fiyatı: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265.000 TL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Yorumlar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20.07.2017 Balkonlu</a:t>
            </a:r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</p:txBody>
      </p:sp>
      <p:pic>
        <p:nvPicPr>
          <p:cNvPr id="12" name="11 Resim" descr="DSC_7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4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  <p:sp>
        <p:nvSpPr>
          <p:cNvPr id="15" name="Metin kutusu 4"/>
          <p:cNvSpPr txBox="1"/>
          <p:nvPr/>
        </p:nvSpPr>
        <p:spPr>
          <a:xfrm>
            <a:off x="0" y="9273480"/>
            <a:ext cx="6858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00" b="1" dirty="0" smtClean="0">
                <a:solidFill>
                  <a:srgbClr val="223351"/>
                </a:solidFill>
                <a:latin typeface="DIN Pro Black" charset="-94"/>
                <a:ea typeface="DIN Pro Black" charset="-94"/>
                <a:cs typeface="DIN Pro Black" charset="-94"/>
              </a:rPr>
              <a:t>Başarıya Giden Hiçbir Yol Tesadüf Değildir</a:t>
            </a:r>
            <a:endParaRPr lang="tr-TR" sz="1900" b="1" dirty="0">
              <a:solidFill>
                <a:srgbClr val="223351"/>
              </a:solidFill>
              <a:latin typeface="DIN Pro Black" charset="-94"/>
              <a:ea typeface="DIN Pro Black" charset="-94"/>
              <a:cs typeface="DIN Pro Black" charset="-94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1048" y="3440832"/>
            <a:ext cx="2664296" cy="1693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1048" y="5385048"/>
            <a:ext cx="266978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61048" y="7401272"/>
            <a:ext cx="2664296" cy="176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9986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9040" y="7473280"/>
            <a:ext cx="25812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9040" y="5601072"/>
            <a:ext cx="26098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1048" y="3368824"/>
            <a:ext cx="2520279" cy="168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Dikdörtgen 5"/>
          <p:cNvSpPr/>
          <p:nvPr/>
        </p:nvSpPr>
        <p:spPr>
          <a:xfrm rot="3379442">
            <a:off x="4532179" y="2469643"/>
            <a:ext cx="1107918" cy="3520111"/>
          </a:xfrm>
          <a:custGeom>
            <a:avLst/>
            <a:gdLst>
              <a:gd name="connsiteX0" fmla="*/ 0 w 694278"/>
              <a:gd name="connsiteY0" fmla="*/ 0 h 1998906"/>
              <a:gd name="connsiteX1" fmla="*/ 694278 w 694278"/>
              <a:gd name="connsiteY1" fmla="*/ 0 h 1998906"/>
              <a:gd name="connsiteX2" fmla="*/ 694278 w 694278"/>
              <a:gd name="connsiteY2" fmla="*/ 1998906 h 1998906"/>
              <a:gd name="connsiteX3" fmla="*/ 0 w 694278"/>
              <a:gd name="connsiteY3" fmla="*/ 1998906 h 1998906"/>
              <a:gd name="connsiteX4" fmla="*/ 0 w 694278"/>
              <a:gd name="connsiteY4" fmla="*/ 0 h 1998906"/>
              <a:gd name="connsiteX0" fmla="*/ 0 w 694278"/>
              <a:gd name="connsiteY0" fmla="*/ 507165 h 2506071"/>
              <a:gd name="connsiteX1" fmla="*/ 482813 w 694278"/>
              <a:gd name="connsiteY1" fmla="*/ 0 h 2506071"/>
              <a:gd name="connsiteX2" fmla="*/ 694278 w 694278"/>
              <a:gd name="connsiteY2" fmla="*/ 2506071 h 2506071"/>
              <a:gd name="connsiteX3" fmla="*/ 0 w 694278"/>
              <a:gd name="connsiteY3" fmla="*/ 2506071 h 2506071"/>
              <a:gd name="connsiteX4" fmla="*/ 0 w 694278"/>
              <a:gd name="connsiteY4" fmla="*/ 507165 h 2506071"/>
              <a:gd name="connsiteX0" fmla="*/ 0 w 754074"/>
              <a:gd name="connsiteY0" fmla="*/ 848848 h 2506071"/>
              <a:gd name="connsiteX1" fmla="*/ 542609 w 754074"/>
              <a:gd name="connsiteY1" fmla="*/ 0 h 2506071"/>
              <a:gd name="connsiteX2" fmla="*/ 754074 w 754074"/>
              <a:gd name="connsiteY2" fmla="*/ 2506071 h 2506071"/>
              <a:gd name="connsiteX3" fmla="*/ 59796 w 754074"/>
              <a:gd name="connsiteY3" fmla="*/ 2506071 h 2506071"/>
              <a:gd name="connsiteX4" fmla="*/ 0 w 754074"/>
              <a:gd name="connsiteY4" fmla="*/ 848848 h 2506071"/>
              <a:gd name="connsiteX0" fmla="*/ 0 w 859649"/>
              <a:gd name="connsiteY0" fmla="*/ 848848 h 2506071"/>
              <a:gd name="connsiteX1" fmla="*/ 542609 w 859649"/>
              <a:gd name="connsiteY1" fmla="*/ 0 h 2506071"/>
              <a:gd name="connsiteX2" fmla="*/ 859649 w 859649"/>
              <a:gd name="connsiteY2" fmla="*/ 2118587 h 2506071"/>
              <a:gd name="connsiteX3" fmla="*/ 59796 w 859649"/>
              <a:gd name="connsiteY3" fmla="*/ 2506071 h 2506071"/>
              <a:gd name="connsiteX4" fmla="*/ 0 w 859649"/>
              <a:gd name="connsiteY4" fmla="*/ 848848 h 2506071"/>
              <a:gd name="connsiteX0" fmla="*/ 0 w 859649"/>
              <a:gd name="connsiteY0" fmla="*/ 848848 h 2882873"/>
              <a:gd name="connsiteX1" fmla="*/ 542609 w 859649"/>
              <a:gd name="connsiteY1" fmla="*/ 0 h 2882873"/>
              <a:gd name="connsiteX2" fmla="*/ 859649 w 859649"/>
              <a:gd name="connsiteY2" fmla="*/ 2118587 h 2882873"/>
              <a:gd name="connsiteX3" fmla="*/ 419168 w 859649"/>
              <a:gd name="connsiteY3" fmla="*/ 2882873 h 2882873"/>
              <a:gd name="connsiteX4" fmla="*/ 0 w 859649"/>
              <a:gd name="connsiteY4" fmla="*/ 848848 h 2882873"/>
              <a:gd name="connsiteX0" fmla="*/ 0 w 859649"/>
              <a:gd name="connsiteY0" fmla="*/ 704412 h 2738437"/>
              <a:gd name="connsiteX1" fmla="*/ 461631 w 859649"/>
              <a:gd name="connsiteY1" fmla="*/ 0 h 2738437"/>
              <a:gd name="connsiteX2" fmla="*/ 859649 w 859649"/>
              <a:gd name="connsiteY2" fmla="*/ 1974151 h 2738437"/>
              <a:gd name="connsiteX3" fmla="*/ 419168 w 859649"/>
              <a:gd name="connsiteY3" fmla="*/ 2738437 h 2738437"/>
              <a:gd name="connsiteX4" fmla="*/ 0 w 859649"/>
              <a:gd name="connsiteY4" fmla="*/ 704412 h 2738437"/>
              <a:gd name="connsiteX0" fmla="*/ 0 w 958250"/>
              <a:gd name="connsiteY0" fmla="*/ 704412 h 2738437"/>
              <a:gd name="connsiteX1" fmla="*/ 461631 w 958250"/>
              <a:gd name="connsiteY1" fmla="*/ 0 h 2738437"/>
              <a:gd name="connsiteX2" fmla="*/ 958250 w 958250"/>
              <a:gd name="connsiteY2" fmla="*/ 1871980 h 2738437"/>
              <a:gd name="connsiteX3" fmla="*/ 419168 w 958250"/>
              <a:gd name="connsiteY3" fmla="*/ 2738437 h 2738437"/>
              <a:gd name="connsiteX4" fmla="*/ 0 w 958250"/>
              <a:gd name="connsiteY4" fmla="*/ 704412 h 2738437"/>
              <a:gd name="connsiteX0" fmla="*/ 0 w 958250"/>
              <a:gd name="connsiteY0" fmla="*/ 704412 h 2696173"/>
              <a:gd name="connsiteX1" fmla="*/ 461631 w 958250"/>
              <a:gd name="connsiteY1" fmla="*/ 0 h 2696173"/>
              <a:gd name="connsiteX2" fmla="*/ 958250 w 958250"/>
              <a:gd name="connsiteY2" fmla="*/ 1871980 h 2696173"/>
              <a:gd name="connsiteX3" fmla="*/ 401546 w 958250"/>
              <a:gd name="connsiteY3" fmla="*/ 2696173 h 2696173"/>
              <a:gd name="connsiteX4" fmla="*/ 0 w 958250"/>
              <a:gd name="connsiteY4" fmla="*/ 704412 h 2696173"/>
              <a:gd name="connsiteX0" fmla="*/ 0 w 979388"/>
              <a:gd name="connsiteY0" fmla="*/ 690328 h 2696173"/>
              <a:gd name="connsiteX1" fmla="*/ 482769 w 979388"/>
              <a:gd name="connsiteY1" fmla="*/ 0 h 2696173"/>
              <a:gd name="connsiteX2" fmla="*/ 979388 w 979388"/>
              <a:gd name="connsiteY2" fmla="*/ 1871980 h 2696173"/>
              <a:gd name="connsiteX3" fmla="*/ 422684 w 979388"/>
              <a:gd name="connsiteY3" fmla="*/ 2696173 h 2696173"/>
              <a:gd name="connsiteX4" fmla="*/ 0 w 979388"/>
              <a:gd name="connsiteY4" fmla="*/ 690328 h 2696173"/>
              <a:gd name="connsiteX0" fmla="*/ 0 w 979388"/>
              <a:gd name="connsiteY0" fmla="*/ 704412 h 2710257"/>
              <a:gd name="connsiteX1" fmla="*/ 461632 w 979388"/>
              <a:gd name="connsiteY1" fmla="*/ 0 h 2710257"/>
              <a:gd name="connsiteX2" fmla="*/ 979388 w 979388"/>
              <a:gd name="connsiteY2" fmla="*/ 1886064 h 2710257"/>
              <a:gd name="connsiteX3" fmla="*/ 422684 w 979388"/>
              <a:gd name="connsiteY3" fmla="*/ 2710257 h 2710257"/>
              <a:gd name="connsiteX4" fmla="*/ 0 w 979388"/>
              <a:gd name="connsiteY4" fmla="*/ 704412 h 2710257"/>
              <a:gd name="connsiteX0" fmla="*/ 0 w 979388"/>
              <a:gd name="connsiteY0" fmla="*/ 799530 h 2805375"/>
              <a:gd name="connsiteX1" fmla="*/ 525011 w 979388"/>
              <a:gd name="connsiteY1" fmla="*/ 0 h 2805375"/>
              <a:gd name="connsiteX2" fmla="*/ 979388 w 979388"/>
              <a:gd name="connsiteY2" fmla="*/ 1981182 h 2805375"/>
              <a:gd name="connsiteX3" fmla="*/ 422684 w 979388"/>
              <a:gd name="connsiteY3" fmla="*/ 2805375 h 2805375"/>
              <a:gd name="connsiteX4" fmla="*/ 0 w 979388"/>
              <a:gd name="connsiteY4" fmla="*/ 799530 h 2805375"/>
              <a:gd name="connsiteX0" fmla="*/ 0 w 979388"/>
              <a:gd name="connsiteY0" fmla="*/ 746686 h 2752531"/>
              <a:gd name="connsiteX1" fmla="*/ 489801 w 979388"/>
              <a:gd name="connsiteY1" fmla="*/ 0 h 2752531"/>
              <a:gd name="connsiteX2" fmla="*/ 979388 w 979388"/>
              <a:gd name="connsiteY2" fmla="*/ 1928338 h 2752531"/>
              <a:gd name="connsiteX3" fmla="*/ 422684 w 979388"/>
              <a:gd name="connsiteY3" fmla="*/ 2752531 h 2752531"/>
              <a:gd name="connsiteX4" fmla="*/ 0 w 979388"/>
              <a:gd name="connsiteY4" fmla="*/ 746686 h 2752531"/>
              <a:gd name="connsiteX0" fmla="*/ 0 w 958261"/>
              <a:gd name="connsiteY0" fmla="*/ 746686 h 2752531"/>
              <a:gd name="connsiteX1" fmla="*/ 489801 w 958261"/>
              <a:gd name="connsiteY1" fmla="*/ 0 h 2752531"/>
              <a:gd name="connsiteX2" fmla="*/ 958261 w 958261"/>
              <a:gd name="connsiteY2" fmla="*/ 1960044 h 2752531"/>
              <a:gd name="connsiteX3" fmla="*/ 422684 w 958261"/>
              <a:gd name="connsiteY3" fmla="*/ 2752531 h 2752531"/>
              <a:gd name="connsiteX4" fmla="*/ 0 w 958261"/>
              <a:gd name="connsiteY4" fmla="*/ 746686 h 2752531"/>
              <a:gd name="connsiteX0" fmla="*/ 0 w 986429"/>
              <a:gd name="connsiteY0" fmla="*/ 746686 h 2752531"/>
              <a:gd name="connsiteX1" fmla="*/ 489801 w 986429"/>
              <a:gd name="connsiteY1" fmla="*/ 0 h 2752531"/>
              <a:gd name="connsiteX2" fmla="*/ 986429 w 986429"/>
              <a:gd name="connsiteY2" fmla="*/ 1917769 h 2752531"/>
              <a:gd name="connsiteX3" fmla="*/ 422684 w 986429"/>
              <a:gd name="connsiteY3" fmla="*/ 2752531 h 2752531"/>
              <a:gd name="connsiteX4" fmla="*/ 0 w 986429"/>
              <a:gd name="connsiteY4" fmla="*/ 746686 h 2752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429" h="2752531">
                <a:moveTo>
                  <a:pt x="0" y="746686"/>
                </a:moveTo>
                <a:lnTo>
                  <a:pt x="489801" y="0"/>
                </a:lnTo>
                <a:lnTo>
                  <a:pt x="986429" y="1917769"/>
                </a:lnTo>
                <a:lnTo>
                  <a:pt x="422684" y="2752531"/>
                </a:lnTo>
                <a:lnTo>
                  <a:pt x="0" y="7466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260648" y="3368824"/>
            <a:ext cx="614843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Adres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İncek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Loft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M2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71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Yatak odası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Banyo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Durumu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Satıldı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Fiyatı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257.000 TL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Yorumlar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31.05.2017	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                </a:t>
            </a:r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60648" y="5529064"/>
            <a:ext cx="61484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Adres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İncek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Loft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M2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71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Yatak odası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Banyo 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sayısı: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Durumu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Satıldı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Fiyatı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258.000 TL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Yorumlar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22.03.2017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	</a:t>
            </a:r>
            <a:endParaRPr lang="tr-TR" sz="1400" dirty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161257" y="2288704"/>
            <a:ext cx="669674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i="1" dirty="0" smtClean="0"/>
              <a:t> </a:t>
            </a:r>
            <a:r>
              <a:rPr lang="tr-TR" sz="1600" b="1" i="1" dirty="0" smtClean="0"/>
              <a:t>Karşılaştırmalı </a:t>
            </a:r>
            <a:r>
              <a:rPr lang="tr-TR" sz="1600" b="1" i="1" dirty="0"/>
              <a:t>Pazar Analizi</a:t>
            </a:r>
          </a:p>
          <a:p>
            <a:pPr algn="ctr"/>
            <a:r>
              <a:rPr lang="tr-TR" sz="1200" dirty="0" smtClean="0">
                <a:latin typeface="DIN Pro Medium" charset="-94"/>
                <a:ea typeface="DIN Pro Medium" charset="-94"/>
                <a:cs typeface="DIN Pro Medium" charset="-94"/>
              </a:rPr>
              <a:t>Aşağıda</a:t>
            </a:r>
            <a:r>
              <a:rPr lang="tr-TR" sz="1200" dirty="0">
                <a:latin typeface="DIN Pro Medium" charset="-94"/>
                <a:ea typeface="DIN Pro Medium" charset="-94"/>
                <a:cs typeface="DIN Pro Medium" charset="-94"/>
              </a:rPr>
              <a:t>, sizinkine benzer, yakın geçmişte </a:t>
            </a:r>
            <a:r>
              <a:rPr lang="tr-TR" sz="1200" u="sng" dirty="0" smtClean="0">
                <a:solidFill>
                  <a:srgbClr val="FF0000"/>
                </a:solidFill>
                <a:latin typeface="DIN Pro Medium" charset="-94"/>
                <a:ea typeface="DIN Pro Medium" charset="-94"/>
                <a:cs typeface="DIN Pro Medium" charset="-94"/>
              </a:rPr>
              <a:t>SATILMIŞ</a:t>
            </a:r>
            <a:r>
              <a:rPr lang="tr-TR" sz="1200" dirty="0" smtClean="0">
                <a:latin typeface="DIN Pro Medium" charset="-94"/>
                <a:ea typeface="DIN Pro Medium" charset="-94"/>
                <a:cs typeface="DIN Pro Medium" charset="-94"/>
              </a:rPr>
              <a:t> </a:t>
            </a:r>
            <a:r>
              <a:rPr lang="tr-TR" sz="1200" dirty="0">
                <a:latin typeface="DIN Pro Medium" charset="-94"/>
                <a:ea typeface="DIN Pro Medium" charset="-94"/>
                <a:cs typeface="DIN Pro Medium" charset="-94"/>
              </a:rPr>
              <a:t>gayrimenkuller görülmektedir</a:t>
            </a:r>
          </a:p>
          <a:p>
            <a:pPr algn="ctr"/>
            <a:r>
              <a:rPr lang="tr-TR" sz="1200" dirty="0" smtClean="0">
                <a:latin typeface="DIN Pro Medium" charset="-94"/>
                <a:ea typeface="DIN Pro Medium" charset="-94"/>
                <a:cs typeface="DIN Pro Medium" charset="-94"/>
              </a:rPr>
              <a:t>Gayrimenkul </a:t>
            </a:r>
            <a:r>
              <a:rPr lang="tr-TR" sz="1200" dirty="0">
                <a:latin typeface="DIN Pro Medium" charset="-94"/>
                <a:ea typeface="DIN Pro Medium" charset="-94"/>
                <a:cs typeface="DIN Pro Medium" charset="-94"/>
              </a:rPr>
              <a:t>sahiplerinin gayrimenkulleri için istedikleri bedel ne olursa olsun, </a:t>
            </a:r>
            <a:r>
              <a:rPr lang="tr-TR" sz="1200" dirty="0" smtClean="0">
                <a:latin typeface="DIN Pro Medium" charset="-94"/>
                <a:ea typeface="DIN Pro Medium" charset="-94"/>
                <a:cs typeface="DIN Pro Medium" charset="-94"/>
              </a:rPr>
              <a:t>bir mülkün </a:t>
            </a:r>
            <a:r>
              <a:rPr lang="tr-TR" sz="1200" dirty="0">
                <a:latin typeface="DIN Pro Medium" charset="-94"/>
                <a:ea typeface="DIN Pro Medium" charset="-94"/>
                <a:cs typeface="DIN Pro Medium" charset="-94"/>
              </a:rPr>
              <a:t>değerini </a:t>
            </a:r>
            <a:r>
              <a:rPr lang="tr-TR" sz="1200" dirty="0" smtClean="0">
                <a:latin typeface="DIN Pro Medium" charset="-94"/>
                <a:ea typeface="DIN Pro Medium" charset="-94"/>
                <a:cs typeface="DIN Pro Medium" charset="-94"/>
              </a:rPr>
              <a:t>gösteren </a:t>
            </a:r>
            <a:r>
              <a:rPr lang="tr-TR" sz="1200" dirty="0">
                <a:latin typeface="DIN Pro Medium" charset="-94"/>
                <a:ea typeface="DIN Pro Medium" charset="-94"/>
                <a:cs typeface="DIN Pro Medium" charset="-94"/>
              </a:rPr>
              <a:t>esas değer, satış bedelidir.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60648" y="7545288"/>
            <a:ext cx="61484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Adres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İncek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Loft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M2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80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 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Yatak odası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Banyo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Durumu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Satıldı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Fiyatı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260.000 TL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Yorumlar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22.05.2017</a:t>
            </a:r>
            <a:endParaRPr lang="tr-TR" sz="1400" dirty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 rot="18785018">
            <a:off x="4260786" y="3618657"/>
            <a:ext cx="2147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SATILDI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21" name="Dikdörtgen 5"/>
          <p:cNvSpPr/>
          <p:nvPr/>
        </p:nvSpPr>
        <p:spPr>
          <a:xfrm rot="3659715">
            <a:off x="4551512" y="4582190"/>
            <a:ext cx="1107918" cy="3831774"/>
          </a:xfrm>
          <a:custGeom>
            <a:avLst/>
            <a:gdLst>
              <a:gd name="connsiteX0" fmla="*/ 0 w 694278"/>
              <a:gd name="connsiteY0" fmla="*/ 0 h 1998906"/>
              <a:gd name="connsiteX1" fmla="*/ 694278 w 694278"/>
              <a:gd name="connsiteY1" fmla="*/ 0 h 1998906"/>
              <a:gd name="connsiteX2" fmla="*/ 694278 w 694278"/>
              <a:gd name="connsiteY2" fmla="*/ 1998906 h 1998906"/>
              <a:gd name="connsiteX3" fmla="*/ 0 w 694278"/>
              <a:gd name="connsiteY3" fmla="*/ 1998906 h 1998906"/>
              <a:gd name="connsiteX4" fmla="*/ 0 w 694278"/>
              <a:gd name="connsiteY4" fmla="*/ 0 h 1998906"/>
              <a:gd name="connsiteX0" fmla="*/ 0 w 694278"/>
              <a:gd name="connsiteY0" fmla="*/ 507165 h 2506071"/>
              <a:gd name="connsiteX1" fmla="*/ 482813 w 694278"/>
              <a:gd name="connsiteY1" fmla="*/ 0 h 2506071"/>
              <a:gd name="connsiteX2" fmla="*/ 694278 w 694278"/>
              <a:gd name="connsiteY2" fmla="*/ 2506071 h 2506071"/>
              <a:gd name="connsiteX3" fmla="*/ 0 w 694278"/>
              <a:gd name="connsiteY3" fmla="*/ 2506071 h 2506071"/>
              <a:gd name="connsiteX4" fmla="*/ 0 w 694278"/>
              <a:gd name="connsiteY4" fmla="*/ 507165 h 2506071"/>
              <a:gd name="connsiteX0" fmla="*/ 0 w 754074"/>
              <a:gd name="connsiteY0" fmla="*/ 848848 h 2506071"/>
              <a:gd name="connsiteX1" fmla="*/ 542609 w 754074"/>
              <a:gd name="connsiteY1" fmla="*/ 0 h 2506071"/>
              <a:gd name="connsiteX2" fmla="*/ 754074 w 754074"/>
              <a:gd name="connsiteY2" fmla="*/ 2506071 h 2506071"/>
              <a:gd name="connsiteX3" fmla="*/ 59796 w 754074"/>
              <a:gd name="connsiteY3" fmla="*/ 2506071 h 2506071"/>
              <a:gd name="connsiteX4" fmla="*/ 0 w 754074"/>
              <a:gd name="connsiteY4" fmla="*/ 848848 h 2506071"/>
              <a:gd name="connsiteX0" fmla="*/ 0 w 859649"/>
              <a:gd name="connsiteY0" fmla="*/ 848848 h 2506071"/>
              <a:gd name="connsiteX1" fmla="*/ 542609 w 859649"/>
              <a:gd name="connsiteY1" fmla="*/ 0 h 2506071"/>
              <a:gd name="connsiteX2" fmla="*/ 859649 w 859649"/>
              <a:gd name="connsiteY2" fmla="*/ 2118587 h 2506071"/>
              <a:gd name="connsiteX3" fmla="*/ 59796 w 859649"/>
              <a:gd name="connsiteY3" fmla="*/ 2506071 h 2506071"/>
              <a:gd name="connsiteX4" fmla="*/ 0 w 859649"/>
              <a:gd name="connsiteY4" fmla="*/ 848848 h 2506071"/>
              <a:gd name="connsiteX0" fmla="*/ 0 w 859649"/>
              <a:gd name="connsiteY0" fmla="*/ 848848 h 2882873"/>
              <a:gd name="connsiteX1" fmla="*/ 542609 w 859649"/>
              <a:gd name="connsiteY1" fmla="*/ 0 h 2882873"/>
              <a:gd name="connsiteX2" fmla="*/ 859649 w 859649"/>
              <a:gd name="connsiteY2" fmla="*/ 2118587 h 2882873"/>
              <a:gd name="connsiteX3" fmla="*/ 419168 w 859649"/>
              <a:gd name="connsiteY3" fmla="*/ 2882873 h 2882873"/>
              <a:gd name="connsiteX4" fmla="*/ 0 w 859649"/>
              <a:gd name="connsiteY4" fmla="*/ 848848 h 2882873"/>
              <a:gd name="connsiteX0" fmla="*/ 0 w 859649"/>
              <a:gd name="connsiteY0" fmla="*/ 704412 h 2738437"/>
              <a:gd name="connsiteX1" fmla="*/ 461631 w 859649"/>
              <a:gd name="connsiteY1" fmla="*/ 0 h 2738437"/>
              <a:gd name="connsiteX2" fmla="*/ 859649 w 859649"/>
              <a:gd name="connsiteY2" fmla="*/ 1974151 h 2738437"/>
              <a:gd name="connsiteX3" fmla="*/ 419168 w 859649"/>
              <a:gd name="connsiteY3" fmla="*/ 2738437 h 2738437"/>
              <a:gd name="connsiteX4" fmla="*/ 0 w 859649"/>
              <a:gd name="connsiteY4" fmla="*/ 704412 h 2738437"/>
              <a:gd name="connsiteX0" fmla="*/ 0 w 958250"/>
              <a:gd name="connsiteY0" fmla="*/ 704412 h 2738437"/>
              <a:gd name="connsiteX1" fmla="*/ 461631 w 958250"/>
              <a:gd name="connsiteY1" fmla="*/ 0 h 2738437"/>
              <a:gd name="connsiteX2" fmla="*/ 958250 w 958250"/>
              <a:gd name="connsiteY2" fmla="*/ 1871980 h 2738437"/>
              <a:gd name="connsiteX3" fmla="*/ 419168 w 958250"/>
              <a:gd name="connsiteY3" fmla="*/ 2738437 h 2738437"/>
              <a:gd name="connsiteX4" fmla="*/ 0 w 958250"/>
              <a:gd name="connsiteY4" fmla="*/ 704412 h 2738437"/>
              <a:gd name="connsiteX0" fmla="*/ 0 w 958250"/>
              <a:gd name="connsiteY0" fmla="*/ 704412 h 2696173"/>
              <a:gd name="connsiteX1" fmla="*/ 461631 w 958250"/>
              <a:gd name="connsiteY1" fmla="*/ 0 h 2696173"/>
              <a:gd name="connsiteX2" fmla="*/ 958250 w 958250"/>
              <a:gd name="connsiteY2" fmla="*/ 1871980 h 2696173"/>
              <a:gd name="connsiteX3" fmla="*/ 401546 w 958250"/>
              <a:gd name="connsiteY3" fmla="*/ 2696173 h 2696173"/>
              <a:gd name="connsiteX4" fmla="*/ 0 w 958250"/>
              <a:gd name="connsiteY4" fmla="*/ 704412 h 2696173"/>
              <a:gd name="connsiteX0" fmla="*/ 0 w 979388"/>
              <a:gd name="connsiteY0" fmla="*/ 690328 h 2696173"/>
              <a:gd name="connsiteX1" fmla="*/ 482769 w 979388"/>
              <a:gd name="connsiteY1" fmla="*/ 0 h 2696173"/>
              <a:gd name="connsiteX2" fmla="*/ 979388 w 979388"/>
              <a:gd name="connsiteY2" fmla="*/ 1871980 h 2696173"/>
              <a:gd name="connsiteX3" fmla="*/ 422684 w 979388"/>
              <a:gd name="connsiteY3" fmla="*/ 2696173 h 2696173"/>
              <a:gd name="connsiteX4" fmla="*/ 0 w 979388"/>
              <a:gd name="connsiteY4" fmla="*/ 690328 h 2696173"/>
              <a:gd name="connsiteX0" fmla="*/ 0 w 979388"/>
              <a:gd name="connsiteY0" fmla="*/ 704412 h 2710257"/>
              <a:gd name="connsiteX1" fmla="*/ 461632 w 979388"/>
              <a:gd name="connsiteY1" fmla="*/ 0 h 2710257"/>
              <a:gd name="connsiteX2" fmla="*/ 979388 w 979388"/>
              <a:gd name="connsiteY2" fmla="*/ 1886064 h 2710257"/>
              <a:gd name="connsiteX3" fmla="*/ 422684 w 979388"/>
              <a:gd name="connsiteY3" fmla="*/ 2710257 h 2710257"/>
              <a:gd name="connsiteX4" fmla="*/ 0 w 979388"/>
              <a:gd name="connsiteY4" fmla="*/ 704412 h 2710257"/>
              <a:gd name="connsiteX0" fmla="*/ 0 w 979388"/>
              <a:gd name="connsiteY0" fmla="*/ 799530 h 2805375"/>
              <a:gd name="connsiteX1" fmla="*/ 525011 w 979388"/>
              <a:gd name="connsiteY1" fmla="*/ 0 h 2805375"/>
              <a:gd name="connsiteX2" fmla="*/ 979388 w 979388"/>
              <a:gd name="connsiteY2" fmla="*/ 1981182 h 2805375"/>
              <a:gd name="connsiteX3" fmla="*/ 422684 w 979388"/>
              <a:gd name="connsiteY3" fmla="*/ 2805375 h 2805375"/>
              <a:gd name="connsiteX4" fmla="*/ 0 w 979388"/>
              <a:gd name="connsiteY4" fmla="*/ 799530 h 2805375"/>
              <a:gd name="connsiteX0" fmla="*/ 0 w 979388"/>
              <a:gd name="connsiteY0" fmla="*/ 746686 h 2752531"/>
              <a:gd name="connsiteX1" fmla="*/ 489801 w 979388"/>
              <a:gd name="connsiteY1" fmla="*/ 0 h 2752531"/>
              <a:gd name="connsiteX2" fmla="*/ 979388 w 979388"/>
              <a:gd name="connsiteY2" fmla="*/ 1928338 h 2752531"/>
              <a:gd name="connsiteX3" fmla="*/ 422684 w 979388"/>
              <a:gd name="connsiteY3" fmla="*/ 2752531 h 2752531"/>
              <a:gd name="connsiteX4" fmla="*/ 0 w 979388"/>
              <a:gd name="connsiteY4" fmla="*/ 746686 h 2752531"/>
              <a:gd name="connsiteX0" fmla="*/ 0 w 958261"/>
              <a:gd name="connsiteY0" fmla="*/ 746686 h 2752531"/>
              <a:gd name="connsiteX1" fmla="*/ 489801 w 958261"/>
              <a:gd name="connsiteY1" fmla="*/ 0 h 2752531"/>
              <a:gd name="connsiteX2" fmla="*/ 958261 w 958261"/>
              <a:gd name="connsiteY2" fmla="*/ 1960044 h 2752531"/>
              <a:gd name="connsiteX3" fmla="*/ 422684 w 958261"/>
              <a:gd name="connsiteY3" fmla="*/ 2752531 h 2752531"/>
              <a:gd name="connsiteX4" fmla="*/ 0 w 958261"/>
              <a:gd name="connsiteY4" fmla="*/ 746686 h 2752531"/>
              <a:gd name="connsiteX0" fmla="*/ 0 w 986429"/>
              <a:gd name="connsiteY0" fmla="*/ 746686 h 2752531"/>
              <a:gd name="connsiteX1" fmla="*/ 489801 w 986429"/>
              <a:gd name="connsiteY1" fmla="*/ 0 h 2752531"/>
              <a:gd name="connsiteX2" fmla="*/ 986429 w 986429"/>
              <a:gd name="connsiteY2" fmla="*/ 1917769 h 2752531"/>
              <a:gd name="connsiteX3" fmla="*/ 422684 w 986429"/>
              <a:gd name="connsiteY3" fmla="*/ 2752531 h 2752531"/>
              <a:gd name="connsiteX4" fmla="*/ 0 w 986429"/>
              <a:gd name="connsiteY4" fmla="*/ 746686 h 2752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429" h="2752531">
                <a:moveTo>
                  <a:pt x="0" y="746686"/>
                </a:moveTo>
                <a:lnTo>
                  <a:pt x="489801" y="0"/>
                </a:lnTo>
                <a:lnTo>
                  <a:pt x="986429" y="1917769"/>
                </a:lnTo>
                <a:lnTo>
                  <a:pt x="422684" y="2752531"/>
                </a:lnTo>
                <a:lnTo>
                  <a:pt x="0" y="7466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 rot="19124513">
            <a:off x="3589170" y="5989357"/>
            <a:ext cx="3237526" cy="830997"/>
          </a:xfrm>
          <a:custGeom>
            <a:avLst/>
            <a:gdLst>
              <a:gd name="connsiteX0" fmla="*/ 0 w 3295879"/>
              <a:gd name="connsiteY0" fmla="*/ 0 h 830997"/>
              <a:gd name="connsiteX1" fmla="*/ 3295879 w 3295879"/>
              <a:gd name="connsiteY1" fmla="*/ 0 h 830997"/>
              <a:gd name="connsiteX2" fmla="*/ 3295879 w 3295879"/>
              <a:gd name="connsiteY2" fmla="*/ 830997 h 830997"/>
              <a:gd name="connsiteX3" fmla="*/ 0 w 3295879"/>
              <a:gd name="connsiteY3" fmla="*/ 830997 h 830997"/>
              <a:gd name="connsiteX4" fmla="*/ 0 w 3295879"/>
              <a:gd name="connsiteY4" fmla="*/ 0 h 830997"/>
              <a:gd name="connsiteX0" fmla="*/ 0 w 3321303"/>
              <a:gd name="connsiteY0" fmla="*/ 0 h 876775"/>
              <a:gd name="connsiteX1" fmla="*/ 3295879 w 3321303"/>
              <a:gd name="connsiteY1" fmla="*/ 0 h 876775"/>
              <a:gd name="connsiteX2" fmla="*/ 3321303 w 3321303"/>
              <a:gd name="connsiteY2" fmla="*/ 876775 h 876775"/>
              <a:gd name="connsiteX3" fmla="*/ 0 w 3321303"/>
              <a:gd name="connsiteY3" fmla="*/ 830997 h 876775"/>
              <a:gd name="connsiteX4" fmla="*/ 0 w 3321303"/>
              <a:gd name="connsiteY4" fmla="*/ 0 h 87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1303" h="876775">
                <a:moveTo>
                  <a:pt x="0" y="0"/>
                </a:moveTo>
                <a:lnTo>
                  <a:pt x="3295879" y="0"/>
                </a:lnTo>
                <a:lnTo>
                  <a:pt x="3321303" y="876775"/>
                </a:lnTo>
                <a:lnTo>
                  <a:pt x="0" y="83099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>
                <a:solidFill>
                  <a:srgbClr val="C00000"/>
                </a:solidFill>
              </a:rPr>
              <a:t>Takımım Tarafından</a:t>
            </a:r>
          </a:p>
          <a:p>
            <a:pPr algn="ctr"/>
            <a:r>
              <a:rPr lang="tr-TR" sz="3200" b="1" dirty="0" smtClean="0">
                <a:solidFill>
                  <a:srgbClr val="C00000"/>
                </a:solidFill>
              </a:rPr>
              <a:t>SATILDI</a:t>
            </a:r>
            <a:endParaRPr lang="tr-TR" sz="3200" b="1" dirty="0">
              <a:solidFill>
                <a:srgbClr val="C00000"/>
              </a:solidFill>
            </a:endParaRPr>
          </a:p>
        </p:txBody>
      </p:sp>
      <p:sp>
        <p:nvSpPr>
          <p:cNvPr id="24" name="Dikdörtgen 5"/>
          <p:cNvSpPr/>
          <p:nvPr/>
        </p:nvSpPr>
        <p:spPr>
          <a:xfrm rot="3669924">
            <a:off x="4674553" y="6482160"/>
            <a:ext cx="1107918" cy="3811967"/>
          </a:xfrm>
          <a:custGeom>
            <a:avLst/>
            <a:gdLst>
              <a:gd name="connsiteX0" fmla="*/ 0 w 694278"/>
              <a:gd name="connsiteY0" fmla="*/ 0 h 1998906"/>
              <a:gd name="connsiteX1" fmla="*/ 694278 w 694278"/>
              <a:gd name="connsiteY1" fmla="*/ 0 h 1998906"/>
              <a:gd name="connsiteX2" fmla="*/ 694278 w 694278"/>
              <a:gd name="connsiteY2" fmla="*/ 1998906 h 1998906"/>
              <a:gd name="connsiteX3" fmla="*/ 0 w 694278"/>
              <a:gd name="connsiteY3" fmla="*/ 1998906 h 1998906"/>
              <a:gd name="connsiteX4" fmla="*/ 0 w 694278"/>
              <a:gd name="connsiteY4" fmla="*/ 0 h 1998906"/>
              <a:gd name="connsiteX0" fmla="*/ 0 w 694278"/>
              <a:gd name="connsiteY0" fmla="*/ 507165 h 2506071"/>
              <a:gd name="connsiteX1" fmla="*/ 482813 w 694278"/>
              <a:gd name="connsiteY1" fmla="*/ 0 h 2506071"/>
              <a:gd name="connsiteX2" fmla="*/ 694278 w 694278"/>
              <a:gd name="connsiteY2" fmla="*/ 2506071 h 2506071"/>
              <a:gd name="connsiteX3" fmla="*/ 0 w 694278"/>
              <a:gd name="connsiteY3" fmla="*/ 2506071 h 2506071"/>
              <a:gd name="connsiteX4" fmla="*/ 0 w 694278"/>
              <a:gd name="connsiteY4" fmla="*/ 507165 h 2506071"/>
              <a:gd name="connsiteX0" fmla="*/ 0 w 754074"/>
              <a:gd name="connsiteY0" fmla="*/ 848848 h 2506071"/>
              <a:gd name="connsiteX1" fmla="*/ 542609 w 754074"/>
              <a:gd name="connsiteY1" fmla="*/ 0 h 2506071"/>
              <a:gd name="connsiteX2" fmla="*/ 754074 w 754074"/>
              <a:gd name="connsiteY2" fmla="*/ 2506071 h 2506071"/>
              <a:gd name="connsiteX3" fmla="*/ 59796 w 754074"/>
              <a:gd name="connsiteY3" fmla="*/ 2506071 h 2506071"/>
              <a:gd name="connsiteX4" fmla="*/ 0 w 754074"/>
              <a:gd name="connsiteY4" fmla="*/ 848848 h 2506071"/>
              <a:gd name="connsiteX0" fmla="*/ 0 w 859649"/>
              <a:gd name="connsiteY0" fmla="*/ 848848 h 2506071"/>
              <a:gd name="connsiteX1" fmla="*/ 542609 w 859649"/>
              <a:gd name="connsiteY1" fmla="*/ 0 h 2506071"/>
              <a:gd name="connsiteX2" fmla="*/ 859649 w 859649"/>
              <a:gd name="connsiteY2" fmla="*/ 2118587 h 2506071"/>
              <a:gd name="connsiteX3" fmla="*/ 59796 w 859649"/>
              <a:gd name="connsiteY3" fmla="*/ 2506071 h 2506071"/>
              <a:gd name="connsiteX4" fmla="*/ 0 w 859649"/>
              <a:gd name="connsiteY4" fmla="*/ 848848 h 2506071"/>
              <a:gd name="connsiteX0" fmla="*/ 0 w 859649"/>
              <a:gd name="connsiteY0" fmla="*/ 848848 h 2882873"/>
              <a:gd name="connsiteX1" fmla="*/ 542609 w 859649"/>
              <a:gd name="connsiteY1" fmla="*/ 0 h 2882873"/>
              <a:gd name="connsiteX2" fmla="*/ 859649 w 859649"/>
              <a:gd name="connsiteY2" fmla="*/ 2118587 h 2882873"/>
              <a:gd name="connsiteX3" fmla="*/ 419168 w 859649"/>
              <a:gd name="connsiteY3" fmla="*/ 2882873 h 2882873"/>
              <a:gd name="connsiteX4" fmla="*/ 0 w 859649"/>
              <a:gd name="connsiteY4" fmla="*/ 848848 h 2882873"/>
              <a:gd name="connsiteX0" fmla="*/ 0 w 859649"/>
              <a:gd name="connsiteY0" fmla="*/ 704412 h 2738437"/>
              <a:gd name="connsiteX1" fmla="*/ 461631 w 859649"/>
              <a:gd name="connsiteY1" fmla="*/ 0 h 2738437"/>
              <a:gd name="connsiteX2" fmla="*/ 859649 w 859649"/>
              <a:gd name="connsiteY2" fmla="*/ 1974151 h 2738437"/>
              <a:gd name="connsiteX3" fmla="*/ 419168 w 859649"/>
              <a:gd name="connsiteY3" fmla="*/ 2738437 h 2738437"/>
              <a:gd name="connsiteX4" fmla="*/ 0 w 859649"/>
              <a:gd name="connsiteY4" fmla="*/ 704412 h 2738437"/>
              <a:gd name="connsiteX0" fmla="*/ 0 w 958250"/>
              <a:gd name="connsiteY0" fmla="*/ 704412 h 2738437"/>
              <a:gd name="connsiteX1" fmla="*/ 461631 w 958250"/>
              <a:gd name="connsiteY1" fmla="*/ 0 h 2738437"/>
              <a:gd name="connsiteX2" fmla="*/ 958250 w 958250"/>
              <a:gd name="connsiteY2" fmla="*/ 1871980 h 2738437"/>
              <a:gd name="connsiteX3" fmla="*/ 419168 w 958250"/>
              <a:gd name="connsiteY3" fmla="*/ 2738437 h 2738437"/>
              <a:gd name="connsiteX4" fmla="*/ 0 w 958250"/>
              <a:gd name="connsiteY4" fmla="*/ 704412 h 2738437"/>
              <a:gd name="connsiteX0" fmla="*/ 0 w 958250"/>
              <a:gd name="connsiteY0" fmla="*/ 704412 h 2696173"/>
              <a:gd name="connsiteX1" fmla="*/ 461631 w 958250"/>
              <a:gd name="connsiteY1" fmla="*/ 0 h 2696173"/>
              <a:gd name="connsiteX2" fmla="*/ 958250 w 958250"/>
              <a:gd name="connsiteY2" fmla="*/ 1871980 h 2696173"/>
              <a:gd name="connsiteX3" fmla="*/ 401546 w 958250"/>
              <a:gd name="connsiteY3" fmla="*/ 2696173 h 2696173"/>
              <a:gd name="connsiteX4" fmla="*/ 0 w 958250"/>
              <a:gd name="connsiteY4" fmla="*/ 704412 h 2696173"/>
              <a:gd name="connsiteX0" fmla="*/ 0 w 979388"/>
              <a:gd name="connsiteY0" fmla="*/ 690328 h 2696173"/>
              <a:gd name="connsiteX1" fmla="*/ 482769 w 979388"/>
              <a:gd name="connsiteY1" fmla="*/ 0 h 2696173"/>
              <a:gd name="connsiteX2" fmla="*/ 979388 w 979388"/>
              <a:gd name="connsiteY2" fmla="*/ 1871980 h 2696173"/>
              <a:gd name="connsiteX3" fmla="*/ 422684 w 979388"/>
              <a:gd name="connsiteY3" fmla="*/ 2696173 h 2696173"/>
              <a:gd name="connsiteX4" fmla="*/ 0 w 979388"/>
              <a:gd name="connsiteY4" fmla="*/ 690328 h 2696173"/>
              <a:gd name="connsiteX0" fmla="*/ 0 w 979388"/>
              <a:gd name="connsiteY0" fmla="*/ 704412 h 2710257"/>
              <a:gd name="connsiteX1" fmla="*/ 461632 w 979388"/>
              <a:gd name="connsiteY1" fmla="*/ 0 h 2710257"/>
              <a:gd name="connsiteX2" fmla="*/ 979388 w 979388"/>
              <a:gd name="connsiteY2" fmla="*/ 1886064 h 2710257"/>
              <a:gd name="connsiteX3" fmla="*/ 422684 w 979388"/>
              <a:gd name="connsiteY3" fmla="*/ 2710257 h 2710257"/>
              <a:gd name="connsiteX4" fmla="*/ 0 w 979388"/>
              <a:gd name="connsiteY4" fmla="*/ 704412 h 2710257"/>
              <a:gd name="connsiteX0" fmla="*/ 0 w 979388"/>
              <a:gd name="connsiteY0" fmla="*/ 799530 h 2805375"/>
              <a:gd name="connsiteX1" fmla="*/ 525011 w 979388"/>
              <a:gd name="connsiteY1" fmla="*/ 0 h 2805375"/>
              <a:gd name="connsiteX2" fmla="*/ 979388 w 979388"/>
              <a:gd name="connsiteY2" fmla="*/ 1981182 h 2805375"/>
              <a:gd name="connsiteX3" fmla="*/ 422684 w 979388"/>
              <a:gd name="connsiteY3" fmla="*/ 2805375 h 2805375"/>
              <a:gd name="connsiteX4" fmla="*/ 0 w 979388"/>
              <a:gd name="connsiteY4" fmla="*/ 799530 h 2805375"/>
              <a:gd name="connsiteX0" fmla="*/ 0 w 979388"/>
              <a:gd name="connsiteY0" fmla="*/ 746686 h 2752531"/>
              <a:gd name="connsiteX1" fmla="*/ 489801 w 979388"/>
              <a:gd name="connsiteY1" fmla="*/ 0 h 2752531"/>
              <a:gd name="connsiteX2" fmla="*/ 979388 w 979388"/>
              <a:gd name="connsiteY2" fmla="*/ 1928338 h 2752531"/>
              <a:gd name="connsiteX3" fmla="*/ 422684 w 979388"/>
              <a:gd name="connsiteY3" fmla="*/ 2752531 h 2752531"/>
              <a:gd name="connsiteX4" fmla="*/ 0 w 979388"/>
              <a:gd name="connsiteY4" fmla="*/ 746686 h 2752531"/>
              <a:gd name="connsiteX0" fmla="*/ 0 w 958261"/>
              <a:gd name="connsiteY0" fmla="*/ 746686 h 2752531"/>
              <a:gd name="connsiteX1" fmla="*/ 489801 w 958261"/>
              <a:gd name="connsiteY1" fmla="*/ 0 h 2752531"/>
              <a:gd name="connsiteX2" fmla="*/ 958261 w 958261"/>
              <a:gd name="connsiteY2" fmla="*/ 1960044 h 2752531"/>
              <a:gd name="connsiteX3" fmla="*/ 422684 w 958261"/>
              <a:gd name="connsiteY3" fmla="*/ 2752531 h 2752531"/>
              <a:gd name="connsiteX4" fmla="*/ 0 w 958261"/>
              <a:gd name="connsiteY4" fmla="*/ 746686 h 2752531"/>
              <a:gd name="connsiteX0" fmla="*/ 0 w 986429"/>
              <a:gd name="connsiteY0" fmla="*/ 746686 h 2752531"/>
              <a:gd name="connsiteX1" fmla="*/ 489801 w 986429"/>
              <a:gd name="connsiteY1" fmla="*/ 0 h 2752531"/>
              <a:gd name="connsiteX2" fmla="*/ 986429 w 986429"/>
              <a:gd name="connsiteY2" fmla="*/ 1917769 h 2752531"/>
              <a:gd name="connsiteX3" fmla="*/ 422684 w 986429"/>
              <a:gd name="connsiteY3" fmla="*/ 2752531 h 2752531"/>
              <a:gd name="connsiteX4" fmla="*/ 0 w 986429"/>
              <a:gd name="connsiteY4" fmla="*/ 746686 h 2752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429" h="2752531">
                <a:moveTo>
                  <a:pt x="0" y="746686"/>
                </a:moveTo>
                <a:lnTo>
                  <a:pt x="489801" y="0"/>
                </a:lnTo>
                <a:lnTo>
                  <a:pt x="986429" y="1917769"/>
                </a:lnTo>
                <a:lnTo>
                  <a:pt x="422684" y="2752531"/>
                </a:lnTo>
                <a:lnTo>
                  <a:pt x="0" y="7466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 rot="19061763">
            <a:off x="3582901" y="7955297"/>
            <a:ext cx="3321303" cy="876775"/>
          </a:xfrm>
          <a:custGeom>
            <a:avLst/>
            <a:gdLst>
              <a:gd name="connsiteX0" fmla="*/ 0 w 3295879"/>
              <a:gd name="connsiteY0" fmla="*/ 0 h 830997"/>
              <a:gd name="connsiteX1" fmla="*/ 3295879 w 3295879"/>
              <a:gd name="connsiteY1" fmla="*/ 0 h 830997"/>
              <a:gd name="connsiteX2" fmla="*/ 3295879 w 3295879"/>
              <a:gd name="connsiteY2" fmla="*/ 830997 h 830997"/>
              <a:gd name="connsiteX3" fmla="*/ 0 w 3295879"/>
              <a:gd name="connsiteY3" fmla="*/ 830997 h 830997"/>
              <a:gd name="connsiteX4" fmla="*/ 0 w 3295879"/>
              <a:gd name="connsiteY4" fmla="*/ 0 h 830997"/>
              <a:gd name="connsiteX0" fmla="*/ 0 w 3321303"/>
              <a:gd name="connsiteY0" fmla="*/ 0 h 876775"/>
              <a:gd name="connsiteX1" fmla="*/ 3295879 w 3321303"/>
              <a:gd name="connsiteY1" fmla="*/ 0 h 876775"/>
              <a:gd name="connsiteX2" fmla="*/ 3321303 w 3321303"/>
              <a:gd name="connsiteY2" fmla="*/ 876775 h 876775"/>
              <a:gd name="connsiteX3" fmla="*/ 0 w 3321303"/>
              <a:gd name="connsiteY3" fmla="*/ 830997 h 876775"/>
              <a:gd name="connsiteX4" fmla="*/ 0 w 3321303"/>
              <a:gd name="connsiteY4" fmla="*/ 0 h 87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1303" h="876775">
                <a:moveTo>
                  <a:pt x="0" y="0"/>
                </a:moveTo>
                <a:lnTo>
                  <a:pt x="3295879" y="0"/>
                </a:lnTo>
                <a:lnTo>
                  <a:pt x="3321303" y="876775"/>
                </a:lnTo>
                <a:lnTo>
                  <a:pt x="0" y="83099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>
                <a:solidFill>
                  <a:srgbClr val="C00000"/>
                </a:solidFill>
              </a:rPr>
              <a:t>Takımım Tarafından</a:t>
            </a:r>
          </a:p>
          <a:p>
            <a:pPr algn="ctr"/>
            <a:r>
              <a:rPr lang="tr-TR" sz="3200" b="1" dirty="0" smtClean="0">
                <a:solidFill>
                  <a:srgbClr val="C00000"/>
                </a:solidFill>
              </a:rPr>
              <a:t>SATILDI</a:t>
            </a:r>
            <a:endParaRPr lang="tr-TR" sz="3200" b="1" dirty="0">
              <a:solidFill>
                <a:srgbClr val="C00000"/>
              </a:solidFill>
            </a:endParaRPr>
          </a:p>
        </p:txBody>
      </p:sp>
      <p:pic>
        <p:nvPicPr>
          <p:cNvPr id="20" name="19 Resim" descr="DSC_76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22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</p:spTree>
    <p:extLst>
      <p:ext uri="{BB962C8B-B14F-4D97-AF65-F5344CB8AC3E}">
        <p14:creationId xmlns="" xmlns:p14="http://schemas.microsoft.com/office/powerpoint/2010/main" val="182098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404664" y="3433944"/>
            <a:ext cx="614843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Adres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İncek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Loft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		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M2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50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Yatak odası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Banyo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Durumu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Satılamamış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Fiyatı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280.000 TL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Pazarda satılık kaldığı gün 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sayısı:</a:t>
            </a:r>
          </a:p>
          <a:p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                          60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günden fazla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04664" y="5457056"/>
            <a:ext cx="61484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Adres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İncek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Loft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M2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66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Yatak odası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Banyo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Durumu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Satılamamış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Fiyatı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270.000 TL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>
                <a:latin typeface="DIN Pro" charset="-94"/>
                <a:ea typeface="DIN Pro" charset="-94"/>
                <a:cs typeface="DIN Pro" charset="-94"/>
              </a:rPr>
              <a:t>Pazarda satılık kaldığı gün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</a:p>
          <a:p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	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      90 günden fazla</a:t>
            </a:r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04664" y="7689304"/>
            <a:ext cx="61484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Adres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İncek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</a:t>
            </a:r>
            <a:r>
              <a:rPr lang="tr-TR" sz="1400" dirty="0" err="1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Loft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M2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48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Binanın yaşı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2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Yatak odası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1+1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Banyo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1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Durumu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Satılamamış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Fiyatı:</a:t>
            </a:r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285.000 TL</a:t>
            </a:r>
            <a:endParaRPr lang="tr-TR" sz="1400" dirty="0" smtClean="0"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>
                <a:latin typeface="DIN Pro" charset="-94"/>
                <a:ea typeface="DIN Pro" charset="-94"/>
                <a:cs typeface="DIN Pro" charset="-94"/>
              </a:rPr>
              <a:t>Pazarda satılık kaldığı gün sayısı</a:t>
            </a:r>
            <a:r>
              <a:rPr lang="tr-TR" sz="1400" dirty="0" smtClean="0">
                <a:latin typeface="DIN Pro" charset="-94"/>
                <a:ea typeface="DIN Pro" charset="-94"/>
                <a:cs typeface="DIN Pro" charset="-94"/>
              </a:rPr>
              <a:t>: </a:t>
            </a:r>
            <a:endParaRPr lang="tr-TR" sz="1400" dirty="0" smtClean="0">
              <a:solidFill>
                <a:srgbClr val="FF0000"/>
              </a:solidFill>
              <a:latin typeface="DIN Pro" charset="-94"/>
              <a:ea typeface="DIN Pro" charset="-94"/>
              <a:cs typeface="DIN Pro" charset="-94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DIN Pro" charset="-94"/>
                <a:ea typeface="DIN Pro" charset="-94"/>
                <a:cs typeface="DIN Pro" charset="-94"/>
              </a:rPr>
              <a:t>                            60 güne yakın</a:t>
            </a:r>
            <a:endParaRPr lang="tr-TR" sz="1400" dirty="0">
              <a:latin typeface="DIN Pro" charset="-94"/>
              <a:ea typeface="DIN Pro" charset="-94"/>
              <a:cs typeface="DIN Pro" charset="-94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04664" y="2504728"/>
            <a:ext cx="61484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i="1" dirty="0"/>
              <a:t>Karşılaştırmalı Pazar </a:t>
            </a:r>
            <a:r>
              <a:rPr lang="tr-TR" sz="1600" b="1" i="1" dirty="0" smtClean="0"/>
              <a:t>Analizi</a:t>
            </a:r>
            <a:endParaRPr lang="tr-TR" sz="1600" dirty="0" smtClean="0"/>
          </a:p>
          <a:p>
            <a:pPr algn="ctr"/>
            <a:r>
              <a:rPr lang="tr-TR" sz="1600" dirty="0" err="1" smtClean="0"/>
              <a:t>As</a:t>
            </a:r>
            <a:r>
              <a:rPr lang="tr-TR" sz="1600" dirty="0" err="1"/>
              <a:t>̧ağıda</a:t>
            </a:r>
            <a:r>
              <a:rPr lang="tr-TR" sz="1600" dirty="0"/>
              <a:t>, evinize benzer nitelikteki, uzunca bir </a:t>
            </a:r>
            <a:r>
              <a:rPr lang="tr-TR" sz="1600" dirty="0" err="1"/>
              <a:t>süre</a:t>
            </a:r>
            <a:r>
              <a:rPr lang="tr-TR" sz="1600" dirty="0"/>
              <a:t> satılık olup </a:t>
            </a:r>
            <a:r>
              <a:rPr lang="tr-TR" sz="1600" u="sng" dirty="0" smtClean="0">
                <a:solidFill>
                  <a:srgbClr val="FF0000"/>
                </a:solidFill>
              </a:rPr>
              <a:t>SATILAMAMIS</a:t>
            </a:r>
            <a:r>
              <a:rPr lang="tr-TR" sz="1600" dirty="0" smtClean="0"/>
              <a:t>̧ </a:t>
            </a:r>
            <a:r>
              <a:rPr lang="tr-TR" sz="1600" dirty="0"/>
              <a:t>evlerin bir listesi bulunmaktadır: </a:t>
            </a:r>
          </a:p>
        </p:txBody>
      </p:sp>
      <p:pic>
        <p:nvPicPr>
          <p:cNvPr id="14" name="13 Resim" descr="DSC_7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6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9040" y="3368824"/>
            <a:ext cx="2736304" cy="186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9040" y="5529064"/>
            <a:ext cx="286419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9040" y="7545288"/>
            <a:ext cx="2903215" cy="1919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99539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327640" y="2435963"/>
            <a:ext cx="2130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b="1" i="1" dirty="0" smtClean="0">
                <a:latin typeface="DIN Pro Medium" charset="-94"/>
                <a:ea typeface="DIN Pro Medium" charset="-94"/>
                <a:cs typeface="DIN Pro Medium" charset="-94"/>
              </a:rPr>
              <a:t>Duruma Bir Bakış</a:t>
            </a:r>
            <a:endParaRPr lang="tr-TR" sz="2000" b="1" i="1" dirty="0">
              <a:latin typeface="DIN Pro Medium" charset="-94"/>
              <a:ea typeface="DIN Pro Medium" charset="-94"/>
              <a:cs typeface="DIN Pro Medium" charset="-94"/>
            </a:endParaRPr>
          </a:p>
        </p:txBody>
      </p:sp>
      <p:graphicFrame>
        <p:nvGraphicFramePr>
          <p:cNvPr id="8" name="Tablo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36984098"/>
              </p:ext>
            </p:extLst>
          </p:nvPr>
        </p:nvGraphicFramePr>
        <p:xfrm>
          <a:off x="404664" y="2936007"/>
          <a:ext cx="6048672" cy="52292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4"/>
                <a:gridCol w="2016224"/>
                <a:gridCol w="2016224"/>
              </a:tblGrid>
              <a:tr h="504825">
                <a:tc>
                  <a:txBody>
                    <a:bodyPr/>
                    <a:lstStyle/>
                    <a:p>
                      <a:r>
                        <a:rPr lang="tr-TR" dirty="0" smtClean="0"/>
                        <a:t>Satılık</a:t>
                      </a:r>
                      <a:endParaRPr lang="tr-TR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Satıldı</a:t>
                      </a:r>
                      <a:endParaRPr lang="tr-TR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Satılamayan</a:t>
                      </a:r>
                      <a:endParaRPr lang="tr-TR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</a:tr>
              <a:tr h="816091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</a:t>
                      </a:r>
                      <a:r>
                        <a:rPr lang="tr-TR" sz="1400" dirty="0" smtClean="0"/>
                        <a:t>: </a:t>
                      </a:r>
                      <a:r>
                        <a:rPr lang="tr-TR" sz="1400" dirty="0" err="1" smtClean="0"/>
                        <a:t>İncek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Loft</a:t>
                      </a:r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  <a:r>
                        <a:rPr lang="tr-TR" sz="1400" dirty="0" smtClean="0"/>
                        <a:t>265.000TL</a:t>
                      </a:r>
                      <a:endParaRPr lang="tr-TR" sz="1400" dirty="0" smtClean="0"/>
                    </a:p>
                    <a:p>
                      <a:r>
                        <a:rPr lang="tr-TR" sz="1400" dirty="0" smtClean="0"/>
                        <a:t>Metrekare: </a:t>
                      </a:r>
                      <a:r>
                        <a:rPr lang="tr-TR" sz="1400" dirty="0" smtClean="0"/>
                        <a:t>48</a:t>
                      </a:r>
                      <a:endParaRPr lang="tr-TR" sz="1400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</a:t>
                      </a:r>
                      <a:r>
                        <a:rPr lang="tr-TR" sz="1400" dirty="0" smtClean="0"/>
                        <a:t>: </a:t>
                      </a:r>
                      <a:r>
                        <a:rPr lang="tr-TR" sz="1400" dirty="0" err="1" smtClean="0"/>
                        <a:t>İncek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Loft</a:t>
                      </a:r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  <a:r>
                        <a:rPr lang="tr-TR" sz="1400" dirty="0" smtClean="0"/>
                        <a:t>257.000TL</a:t>
                      </a:r>
                      <a:endParaRPr lang="tr-TR" sz="1400" dirty="0" smtClean="0"/>
                    </a:p>
                    <a:p>
                      <a:r>
                        <a:rPr lang="tr-TR" sz="1400" dirty="0" smtClean="0"/>
                        <a:t>Metrekare: </a:t>
                      </a:r>
                      <a:r>
                        <a:rPr lang="tr-TR" sz="1400" dirty="0" smtClean="0"/>
                        <a:t>71</a:t>
                      </a:r>
                      <a:endParaRPr lang="tr-TR" sz="1400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</a:t>
                      </a:r>
                      <a:r>
                        <a:rPr lang="tr-TR" sz="1400" dirty="0" smtClean="0"/>
                        <a:t>: </a:t>
                      </a:r>
                      <a:r>
                        <a:rPr lang="tr-TR" sz="1400" dirty="0" err="1" smtClean="0"/>
                        <a:t>İncek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Loft</a:t>
                      </a:r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  <a:r>
                        <a:rPr lang="tr-TR" sz="1400" dirty="0" smtClean="0"/>
                        <a:t>280.000TL</a:t>
                      </a:r>
                      <a:endParaRPr lang="tr-TR" sz="1400" dirty="0" smtClean="0"/>
                    </a:p>
                    <a:p>
                      <a:r>
                        <a:rPr lang="tr-TR" sz="1400" dirty="0" smtClean="0"/>
                        <a:t>Metrekare: </a:t>
                      </a:r>
                      <a:r>
                        <a:rPr lang="tr-TR" sz="1400" dirty="0" smtClean="0"/>
                        <a:t>50</a:t>
                      </a:r>
                      <a:endParaRPr lang="tr-TR" sz="1400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</a:tr>
              <a:tr h="816091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</a:t>
                      </a:r>
                      <a:r>
                        <a:rPr lang="tr-TR" sz="1400" dirty="0" smtClean="0"/>
                        <a:t>: </a:t>
                      </a:r>
                      <a:r>
                        <a:rPr lang="tr-TR" sz="1400" dirty="0" err="1" smtClean="0"/>
                        <a:t>İncek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Loft</a:t>
                      </a:r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  <a:r>
                        <a:rPr lang="tr-TR" sz="1400" dirty="0" smtClean="0"/>
                        <a:t>255.000TL</a:t>
                      </a:r>
                      <a:endParaRPr lang="tr-TR" sz="1400" dirty="0" smtClean="0"/>
                    </a:p>
                    <a:p>
                      <a:r>
                        <a:rPr lang="tr-TR" sz="1400" dirty="0" smtClean="0"/>
                        <a:t>Metrekare: </a:t>
                      </a:r>
                      <a:r>
                        <a:rPr lang="tr-TR" sz="1400" dirty="0" smtClean="0"/>
                        <a:t>66</a:t>
                      </a:r>
                      <a:endParaRPr lang="tr-TR" sz="1400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</a:t>
                      </a:r>
                      <a:r>
                        <a:rPr lang="tr-TR" sz="1400" dirty="0" smtClean="0"/>
                        <a:t>: </a:t>
                      </a:r>
                      <a:r>
                        <a:rPr lang="tr-TR" sz="1400" dirty="0" err="1" smtClean="0"/>
                        <a:t>İncek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Loft</a:t>
                      </a:r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  <a:r>
                        <a:rPr lang="tr-TR" sz="1400" dirty="0" smtClean="0"/>
                        <a:t>258.000TL</a:t>
                      </a:r>
                      <a:endParaRPr lang="tr-TR" sz="1400" dirty="0" smtClean="0"/>
                    </a:p>
                    <a:p>
                      <a:r>
                        <a:rPr lang="tr-TR" sz="1400" dirty="0" smtClean="0"/>
                        <a:t>Metrekare: </a:t>
                      </a:r>
                      <a:r>
                        <a:rPr lang="tr-TR" sz="1400" dirty="0" smtClean="0"/>
                        <a:t>71</a:t>
                      </a:r>
                      <a:endParaRPr lang="tr-TR" sz="1400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</a:t>
                      </a:r>
                      <a:r>
                        <a:rPr lang="tr-TR" sz="1400" dirty="0" smtClean="0"/>
                        <a:t>: </a:t>
                      </a:r>
                      <a:r>
                        <a:rPr lang="tr-TR" sz="1400" dirty="0" err="1" smtClean="0"/>
                        <a:t>İncek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Loft</a:t>
                      </a:r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  <a:r>
                        <a:rPr lang="tr-TR" sz="1400" dirty="0" smtClean="0"/>
                        <a:t>270.000TL</a:t>
                      </a:r>
                      <a:endParaRPr lang="tr-TR" sz="1400" dirty="0" smtClean="0"/>
                    </a:p>
                    <a:p>
                      <a:r>
                        <a:rPr lang="tr-TR" sz="1400" dirty="0" smtClean="0"/>
                        <a:t>Metrekare: </a:t>
                      </a:r>
                      <a:r>
                        <a:rPr lang="tr-TR" sz="1400" dirty="0" smtClean="0"/>
                        <a:t>66</a:t>
                      </a:r>
                      <a:endParaRPr lang="tr-TR" sz="1400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</a:tr>
              <a:tr h="816091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</a:t>
                      </a:r>
                      <a:r>
                        <a:rPr lang="tr-TR" sz="1400" dirty="0" smtClean="0"/>
                        <a:t>: </a:t>
                      </a:r>
                      <a:r>
                        <a:rPr lang="tr-TR" sz="1400" dirty="0" err="1" smtClean="0"/>
                        <a:t>İncek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Loft</a:t>
                      </a:r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</a:t>
                      </a:r>
                      <a:r>
                        <a:rPr lang="tr-TR" sz="1400" dirty="0" smtClean="0"/>
                        <a:t>: 265.000 TL</a:t>
                      </a:r>
                      <a:endParaRPr lang="tr-TR" sz="1400" dirty="0" smtClean="0"/>
                    </a:p>
                    <a:p>
                      <a:r>
                        <a:rPr lang="tr-TR" sz="1400" dirty="0" smtClean="0"/>
                        <a:t>Metrekare: </a:t>
                      </a:r>
                      <a:r>
                        <a:rPr lang="tr-TR" sz="1400" dirty="0" smtClean="0"/>
                        <a:t>50</a:t>
                      </a:r>
                      <a:endParaRPr lang="tr-TR" sz="1400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</a:t>
                      </a:r>
                      <a:r>
                        <a:rPr lang="tr-TR" sz="1400" dirty="0" smtClean="0"/>
                        <a:t>: </a:t>
                      </a:r>
                      <a:r>
                        <a:rPr lang="tr-TR" sz="1400" dirty="0" err="1" smtClean="0"/>
                        <a:t>İncek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Loft</a:t>
                      </a:r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  <a:r>
                        <a:rPr lang="tr-TR" sz="1400" dirty="0" smtClean="0"/>
                        <a:t>260.000TL</a:t>
                      </a:r>
                      <a:endParaRPr lang="tr-TR" sz="1400" dirty="0" smtClean="0"/>
                    </a:p>
                    <a:p>
                      <a:r>
                        <a:rPr lang="tr-TR" sz="1400" dirty="0" smtClean="0"/>
                        <a:t>Metrekare: </a:t>
                      </a:r>
                      <a:r>
                        <a:rPr lang="tr-TR" sz="1400" dirty="0" smtClean="0"/>
                        <a:t>80</a:t>
                      </a:r>
                      <a:endParaRPr lang="tr-TR" sz="1400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</a:t>
                      </a:r>
                      <a:r>
                        <a:rPr lang="tr-TR" sz="1400" dirty="0" smtClean="0"/>
                        <a:t>: </a:t>
                      </a:r>
                      <a:r>
                        <a:rPr lang="tr-TR" sz="1400" dirty="0" err="1" smtClean="0"/>
                        <a:t>İncek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Loft</a:t>
                      </a:r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  <a:r>
                        <a:rPr lang="tr-TR" sz="1400" dirty="0" smtClean="0"/>
                        <a:t>285.000TL</a:t>
                      </a:r>
                      <a:endParaRPr lang="tr-TR" sz="1400" dirty="0" smtClean="0"/>
                    </a:p>
                    <a:p>
                      <a:r>
                        <a:rPr lang="tr-TR" sz="1400" dirty="0" smtClean="0"/>
                        <a:t>Metrekare: </a:t>
                      </a:r>
                      <a:r>
                        <a:rPr lang="tr-TR" sz="1400" dirty="0" smtClean="0"/>
                        <a:t>48</a:t>
                      </a:r>
                      <a:endParaRPr lang="tr-TR" sz="1400" b="0" i="0" dirty="0">
                        <a:solidFill>
                          <a:srgbClr val="FF0000"/>
                        </a:solidFill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</a:tr>
              <a:tr h="816091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Adres:</a:t>
                      </a:r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</a:p>
                    <a:p>
                      <a:r>
                        <a:rPr lang="tr-TR" sz="1400" dirty="0" smtClean="0"/>
                        <a:t>Metrekare: </a:t>
                      </a:r>
                      <a:endParaRPr lang="tr-TR" sz="1400" b="0" i="0" dirty="0"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Adres:</a:t>
                      </a:r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</a:p>
                    <a:p>
                      <a:r>
                        <a:rPr lang="tr-TR" sz="1400" dirty="0" smtClean="0"/>
                        <a:t>Metrekare: </a:t>
                      </a:r>
                      <a:endParaRPr lang="tr-TR" sz="1400" b="0" i="0" dirty="0"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Adres:</a:t>
                      </a:r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</a:p>
                    <a:p>
                      <a:r>
                        <a:rPr lang="tr-TR" sz="1400" dirty="0" smtClean="0"/>
                        <a:t>Metrekare: </a:t>
                      </a:r>
                      <a:endParaRPr lang="tr-TR" sz="1400" b="0" i="0" dirty="0"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</a:tr>
              <a:tr h="816091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Adres:</a:t>
                      </a:r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</a:p>
                    <a:p>
                      <a:r>
                        <a:rPr lang="tr-TR" sz="1400" dirty="0" smtClean="0"/>
                        <a:t>Metrekare: </a:t>
                      </a:r>
                      <a:endParaRPr lang="tr-TR" sz="1400" b="0" i="0" dirty="0"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Adres:</a:t>
                      </a:r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</a:p>
                    <a:p>
                      <a:r>
                        <a:rPr lang="tr-TR" sz="1400" dirty="0" smtClean="0"/>
                        <a:t>Metrekare: </a:t>
                      </a:r>
                      <a:endParaRPr lang="tr-TR" sz="1400" b="0" i="0" dirty="0"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Adres:</a:t>
                      </a:r>
                    </a:p>
                    <a:p>
                      <a:endParaRPr lang="tr-TR" sz="1400" dirty="0" smtClean="0"/>
                    </a:p>
                    <a:p>
                      <a:r>
                        <a:rPr lang="tr-TR" sz="1400" dirty="0" smtClean="0"/>
                        <a:t>İstenen Fiyat: </a:t>
                      </a:r>
                    </a:p>
                    <a:p>
                      <a:r>
                        <a:rPr lang="tr-TR" sz="1400" dirty="0" smtClean="0"/>
                        <a:t>Metrekare: </a:t>
                      </a:r>
                      <a:endParaRPr lang="tr-TR" sz="1400" b="0" i="0" dirty="0">
                        <a:latin typeface="DIN Pro Medium" charset="-94"/>
                        <a:ea typeface="DIN Pro Medium" charset="-94"/>
                        <a:cs typeface="DIN Pro Medium" charset="-9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Metin kutusu 14"/>
          <p:cNvSpPr txBox="1"/>
          <p:nvPr/>
        </p:nvSpPr>
        <p:spPr>
          <a:xfrm>
            <a:off x="0" y="8841432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000000"/>
                </a:solidFill>
                <a:latin typeface="DIN Pro Medium" charset="-94"/>
                <a:ea typeface="DIN Pro Medium" charset="-94"/>
                <a:cs typeface="DIN Pro Medium" charset="-94"/>
              </a:rPr>
              <a:t>Hangi fiyatı istemeyi düşünüyorsunuz?</a:t>
            </a:r>
            <a:endParaRPr lang="tr-TR" sz="2400" dirty="0">
              <a:solidFill>
                <a:srgbClr val="000000"/>
              </a:solidFill>
              <a:latin typeface="DIN Pro Medium" charset="-94"/>
              <a:ea typeface="DIN Pro Medium" charset="-94"/>
              <a:cs typeface="DIN Pro Medium" charset="-94"/>
            </a:endParaRPr>
          </a:p>
        </p:txBody>
      </p:sp>
      <p:pic>
        <p:nvPicPr>
          <p:cNvPr id="7" name="6 Resim" descr="DSC_7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</p:spTree>
    <p:extLst>
      <p:ext uri="{BB962C8B-B14F-4D97-AF65-F5344CB8AC3E}">
        <p14:creationId xmlns="" xmlns:p14="http://schemas.microsoft.com/office/powerpoint/2010/main" val="27440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78" y="3032600"/>
            <a:ext cx="6335844" cy="5328592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2962374" y="4115102"/>
            <a:ext cx="923727" cy="220786"/>
          </a:xfrm>
          <a:custGeom>
            <a:avLst/>
            <a:gdLst>
              <a:gd name="connsiteX0" fmla="*/ 0 w 576064"/>
              <a:gd name="connsiteY0" fmla="*/ 0 h 216024"/>
              <a:gd name="connsiteX1" fmla="*/ 576064 w 576064"/>
              <a:gd name="connsiteY1" fmla="*/ 0 h 216024"/>
              <a:gd name="connsiteX2" fmla="*/ 576064 w 576064"/>
              <a:gd name="connsiteY2" fmla="*/ 216024 h 216024"/>
              <a:gd name="connsiteX3" fmla="*/ 0 w 576064"/>
              <a:gd name="connsiteY3" fmla="*/ 216024 h 216024"/>
              <a:gd name="connsiteX4" fmla="*/ 0 w 576064"/>
              <a:gd name="connsiteY4" fmla="*/ 0 h 216024"/>
              <a:gd name="connsiteX0" fmla="*/ 178594 w 754658"/>
              <a:gd name="connsiteY0" fmla="*/ 0 h 223168"/>
              <a:gd name="connsiteX1" fmla="*/ 754658 w 754658"/>
              <a:gd name="connsiteY1" fmla="*/ 0 h 223168"/>
              <a:gd name="connsiteX2" fmla="*/ 754658 w 754658"/>
              <a:gd name="connsiteY2" fmla="*/ 216024 h 223168"/>
              <a:gd name="connsiteX3" fmla="*/ 0 w 754658"/>
              <a:gd name="connsiteY3" fmla="*/ 223168 h 223168"/>
              <a:gd name="connsiteX4" fmla="*/ 178594 w 754658"/>
              <a:gd name="connsiteY4" fmla="*/ 0 h 223168"/>
              <a:gd name="connsiteX0" fmla="*/ 133350 w 754658"/>
              <a:gd name="connsiteY0" fmla="*/ 2382 h 223168"/>
              <a:gd name="connsiteX1" fmla="*/ 754658 w 754658"/>
              <a:gd name="connsiteY1" fmla="*/ 0 h 223168"/>
              <a:gd name="connsiteX2" fmla="*/ 754658 w 754658"/>
              <a:gd name="connsiteY2" fmla="*/ 216024 h 223168"/>
              <a:gd name="connsiteX3" fmla="*/ 0 w 754658"/>
              <a:gd name="connsiteY3" fmla="*/ 223168 h 223168"/>
              <a:gd name="connsiteX4" fmla="*/ 133350 w 754658"/>
              <a:gd name="connsiteY4" fmla="*/ 2382 h 223168"/>
              <a:gd name="connsiteX0" fmla="*/ 133350 w 907058"/>
              <a:gd name="connsiteY0" fmla="*/ 2382 h 223168"/>
              <a:gd name="connsiteX1" fmla="*/ 754658 w 907058"/>
              <a:gd name="connsiteY1" fmla="*/ 0 h 223168"/>
              <a:gd name="connsiteX2" fmla="*/ 907058 w 907058"/>
              <a:gd name="connsiteY2" fmla="*/ 216024 h 223168"/>
              <a:gd name="connsiteX3" fmla="*/ 0 w 907058"/>
              <a:gd name="connsiteY3" fmla="*/ 223168 h 223168"/>
              <a:gd name="connsiteX4" fmla="*/ 133350 w 907058"/>
              <a:gd name="connsiteY4" fmla="*/ 2382 h 223168"/>
              <a:gd name="connsiteX0" fmla="*/ 133350 w 907058"/>
              <a:gd name="connsiteY0" fmla="*/ 0 h 220786"/>
              <a:gd name="connsiteX1" fmla="*/ 795140 w 907058"/>
              <a:gd name="connsiteY1" fmla="*/ 4762 h 220786"/>
              <a:gd name="connsiteX2" fmla="*/ 907058 w 907058"/>
              <a:gd name="connsiteY2" fmla="*/ 213642 h 220786"/>
              <a:gd name="connsiteX3" fmla="*/ 0 w 907058"/>
              <a:gd name="connsiteY3" fmla="*/ 220786 h 220786"/>
              <a:gd name="connsiteX4" fmla="*/ 133350 w 907058"/>
              <a:gd name="connsiteY4" fmla="*/ 0 h 220786"/>
              <a:gd name="connsiteX0" fmla="*/ 133350 w 923727"/>
              <a:gd name="connsiteY0" fmla="*/ 0 h 220786"/>
              <a:gd name="connsiteX1" fmla="*/ 795140 w 923727"/>
              <a:gd name="connsiteY1" fmla="*/ 4762 h 220786"/>
              <a:gd name="connsiteX2" fmla="*/ 923727 w 923727"/>
              <a:gd name="connsiteY2" fmla="*/ 216023 h 220786"/>
              <a:gd name="connsiteX3" fmla="*/ 0 w 923727"/>
              <a:gd name="connsiteY3" fmla="*/ 220786 h 220786"/>
              <a:gd name="connsiteX4" fmla="*/ 133350 w 923727"/>
              <a:gd name="connsiteY4" fmla="*/ 0 h 2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727" h="220786">
                <a:moveTo>
                  <a:pt x="133350" y="0"/>
                </a:moveTo>
                <a:lnTo>
                  <a:pt x="795140" y="4762"/>
                </a:lnTo>
                <a:lnTo>
                  <a:pt x="923727" y="216023"/>
                </a:lnTo>
                <a:lnTo>
                  <a:pt x="0" y="220786"/>
                </a:lnTo>
                <a:lnTo>
                  <a:pt x="1333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Satılmaz</a:t>
            </a:r>
            <a:endParaRPr lang="tr-T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Dikdörtgen 1"/>
          <p:cNvSpPr/>
          <p:nvPr/>
        </p:nvSpPr>
        <p:spPr>
          <a:xfrm>
            <a:off x="3369369" y="6695482"/>
            <a:ext cx="923727" cy="230311"/>
          </a:xfrm>
          <a:custGeom>
            <a:avLst/>
            <a:gdLst>
              <a:gd name="connsiteX0" fmla="*/ 0 w 576064"/>
              <a:gd name="connsiteY0" fmla="*/ 0 h 216024"/>
              <a:gd name="connsiteX1" fmla="*/ 576064 w 576064"/>
              <a:gd name="connsiteY1" fmla="*/ 0 h 216024"/>
              <a:gd name="connsiteX2" fmla="*/ 576064 w 576064"/>
              <a:gd name="connsiteY2" fmla="*/ 216024 h 216024"/>
              <a:gd name="connsiteX3" fmla="*/ 0 w 576064"/>
              <a:gd name="connsiteY3" fmla="*/ 216024 h 216024"/>
              <a:gd name="connsiteX4" fmla="*/ 0 w 576064"/>
              <a:gd name="connsiteY4" fmla="*/ 0 h 216024"/>
              <a:gd name="connsiteX0" fmla="*/ 178594 w 754658"/>
              <a:gd name="connsiteY0" fmla="*/ 0 h 223168"/>
              <a:gd name="connsiteX1" fmla="*/ 754658 w 754658"/>
              <a:gd name="connsiteY1" fmla="*/ 0 h 223168"/>
              <a:gd name="connsiteX2" fmla="*/ 754658 w 754658"/>
              <a:gd name="connsiteY2" fmla="*/ 216024 h 223168"/>
              <a:gd name="connsiteX3" fmla="*/ 0 w 754658"/>
              <a:gd name="connsiteY3" fmla="*/ 223168 h 223168"/>
              <a:gd name="connsiteX4" fmla="*/ 178594 w 754658"/>
              <a:gd name="connsiteY4" fmla="*/ 0 h 223168"/>
              <a:gd name="connsiteX0" fmla="*/ 133350 w 754658"/>
              <a:gd name="connsiteY0" fmla="*/ 2382 h 223168"/>
              <a:gd name="connsiteX1" fmla="*/ 754658 w 754658"/>
              <a:gd name="connsiteY1" fmla="*/ 0 h 223168"/>
              <a:gd name="connsiteX2" fmla="*/ 754658 w 754658"/>
              <a:gd name="connsiteY2" fmla="*/ 216024 h 223168"/>
              <a:gd name="connsiteX3" fmla="*/ 0 w 754658"/>
              <a:gd name="connsiteY3" fmla="*/ 223168 h 223168"/>
              <a:gd name="connsiteX4" fmla="*/ 133350 w 754658"/>
              <a:gd name="connsiteY4" fmla="*/ 2382 h 223168"/>
              <a:gd name="connsiteX0" fmla="*/ 133350 w 907058"/>
              <a:gd name="connsiteY0" fmla="*/ 2382 h 223168"/>
              <a:gd name="connsiteX1" fmla="*/ 754658 w 907058"/>
              <a:gd name="connsiteY1" fmla="*/ 0 h 223168"/>
              <a:gd name="connsiteX2" fmla="*/ 907058 w 907058"/>
              <a:gd name="connsiteY2" fmla="*/ 216024 h 223168"/>
              <a:gd name="connsiteX3" fmla="*/ 0 w 907058"/>
              <a:gd name="connsiteY3" fmla="*/ 223168 h 223168"/>
              <a:gd name="connsiteX4" fmla="*/ 133350 w 907058"/>
              <a:gd name="connsiteY4" fmla="*/ 2382 h 223168"/>
              <a:gd name="connsiteX0" fmla="*/ 133350 w 907058"/>
              <a:gd name="connsiteY0" fmla="*/ 0 h 220786"/>
              <a:gd name="connsiteX1" fmla="*/ 795140 w 907058"/>
              <a:gd name="connsiteY1" fmla="*/ 4762 h 220786"/>
              <a:gd name="connsiteX2" fmla="*/ 907058 w 907058"/>
              <a:gd name="connsiteY2" fmla="*/ 213642 h 220786"/>
              <a:gd name="connsiteX3" fmla="*/ 0 w 907058"/>
              <a:gd name="connsiteY3" fmla="*/ 220786 h 220786"/>
              <a:gd name="connsiteX4" fmla="*/ 133350 w 907058"/>
              <a:gd name="connsiteY4" fmla="*/ 0 h 220786"/>
              <a:gd name="connsiteX0" fmla="*/ 133350 w 923727"/>
              <a:gd name="connsiteY0" fmla="*/ 0 h 220786"/>
              <a:gd name="connsiteX1" fmla="*/ 795140 w 923727"/>
              <a:gd name="connsiteY1" fmla="*/ 4762 h 220786"/>
              <a:gd name="connsiteX2" fmla="*/ 923727 w 923727"/>
              <a:gd name="connsiteY2" fmla="*/ 216023 h 220786"/>
              <a:gd name="connsiteX3" fmla="*/ 0 w 923727"/>
              <a:gd name="connsiteY3" fmla="*/ 220786 h 220786"/>
              <a:gd name="connsiteX4" fmla="*/ 133350 w 923727"/>
              <a:gd name="connsiteY4" fmla="*/ 0 h 220786"/>
              <a:gd name="connsiteX0" fmla="*/ 50006 w 923727"/>
              <a:gd name="connsiteY0" fmla="*/ 0 h 225548"/>
              <a:gd name="connsiteX1" fmla="*/ 795140 w 923727"/>
              <a:gd name="connsiteY1" fmla="*/ 9524 h 225548"/>
              <a:gd name="connsiteX2" fmla="*/ 923727 w 923727"/>
              <a:gd name="connsiteY2" fmla="*/ 220785 h 225548"/>
              <a:gd name="connsiteX3" fmla="*/ 0 w 923727"/>
              <a:gd name="connsiteY3" fmla="*/ 225548 h 225548"/>
              <a:gd name="connsiteX4" fmla="*/ 50006 w 923727"/>
              <a:gd name="connsiteY4" fmla="*/ 0 h 225548"/>
              <a:gd name="connsiteX0" fmla="*/ 7143 w 923727"/>
              <a:gd name="connsiteY0" fmla="*/ 0 h 230311"/>
              <a:gd name="connsiteX1" fmla="*/ 795140 w 923727"/>
              <a:gd name="connsiteY1" fmla="*/ 14287 h 230311"/>
              <a:gd name="connsiteX2" fmla="*/ 923727 w 923727"/>
              <a:gd name="connsiteY2" fmla="*/ 225548 h 230311"/>
              <a:gd name="connsiteX3" fmla="*/ 0 w 923727"/>
              <a:gd name="connsiteY3" fmla="*/ 230311 h 230311"/>
              <a:gd name="connsiteX4" fmla="*/ 7143 w 923727"/>
              <a:gd name="connsiteY4" fmla="*/ 0 h 23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727" h="230311">
                <a:moveTo>
                  <a:pt x="7143" y="0"/>
                </a:moveTo>
                <a:lnTo>
                  <a:pt x="795140" y="14287"/>
                </a:lnTo>
                <a:lnTo>
                  <a:pt x="923727" y="225548"/>
                </a:lnTo>
                <a:lnTo>
                  <a:pt x="0" y="230311"/>
                </a:lnTo>
                <a:lnTo>
                  <a:pt x="714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</a:t>
            </a:r>
            <a:r>
              <a:rPr lang="tr-TR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atılmaz</a:t>
            </a:r>
            <a:endParaRPr lang="tr-TR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Dikdörtgen 1"/>
          <p:cNvSpPr/>
          <p:nvPr/>
        </p:nvSpPr>
        <p:spPr>
          <a:xfrm>
            <a:off x="3501008" y="5617744"/>
            <a:ext cx="907730" cy="218404"/>
          </a:xfrm>
          <a:custGeom>
            <a:avLst/>
            <a:gdLst>
              <a:gd name="connsiteX0" fmla="*/ 0 w 576064"/>
              <a:gd name="connsiteY0" fmla="*/ 0 h 216024"/>
              <a:gd name="connsiteX1" fmla="*/ 576064 w 576064"/>
              <a:gd name="connsiteY1" fmla="*/ 0 h 216024"/>
              <a:gd name="connsiteX2" fmla="*/ 576064 w 576064"/>
              <a:gd name="connsiteY2" fmla="*/ 216024 h 216024"/>
              <a:gd name="connsiteX3" fmla="*/ 0 w 576064"/>
              <a:gd name="connsiteY3" fmla="*/ 216024 h 216024"/>
              <a:gd name="connsiteX4" fmla="*/ 0 w 576064"/>
              <a:gd name="connsiteY4" fmla="*/ 0 h 216024"/>
              <a:gd name="connsiteX0" fmla="*/ 178594 w 754658"/>
              <a:gd name="connsiteY0" fmla="*/ 0 h 223168"/>
              <a:gd name="connsiteX1" fmla="*/ 754658 w 754658"/>
              <a:gd name="connsiteY1" fmla="*/ 0 h 223168"/>
              <a:gd name="connsiteX2" fmla="*/ 754658 w 754658"/>
              <a:gd name="connsiteY2" fmla="*/ 216024 h 223168"/>
              <a:gd name="connsiteX3" fmla="*/ 0 w 754658"/>
              <a:gd name="connsiteY3" fmla="*/ 223168 h 223168"/>
              <a:gd name="connsiteX4" fmla="*/ 178594 w 754658"/>
              <a:gd name="connsiteY4" fmla="*/ 0 h 223168"/>
              <a:gd name="connsiteX0" fmla="*/ 133350 w 754658"/>
              <a:gd name="connsiteY0" fmla="*/ 2382 h 223168"/>
              <a:gd name="connsiteX1" fmla="*/ 754658 w 754658"/>
              <a:gd name="connsiteY1" fmla="*/ 0 h 223168"/>
              <a:gd name="connsiteX2" fmla="*/ 754658 w 754658"/>
              <a:gd name="connsiteY2" fmla="*/ 216024 h 223168"/>
              <a:gd name="connsiteX3" fmla="*/ 0 w 754658"/>
              <a:gd name="connsiteY3" fmla="*/ 223168 h 223168"/>
              <a:gd name="connsiteX4" fmla="*/ 133350 w 754658"/>
              <a:gd name="connsiteY4" fmla="*/ 2382 h 223168"/>
              <a:gd name="connsiteX0" fmla="*/ 133350 w 907058"/>
              <a:gd name="connsiteY0" fmla="*/ 2382 h 223168"/>
              <a:gd name="connsiteX1" fmla="*/ 754658 w 907058"/>
              <a:gd name="connsiteY1" fmla="*/ 0 h 223168"/>
              <a:gd name="connsiteX2" fmla="*/ 907058 w 907058"/>
              <a:gd name="connsiteY2" fmla="*/ 216024 h 223168"/>
              <a:gd name="connsiteX3" fmla="*/ 0 w 907058"/>
              <a:gd name="connsiteY3" fmla="*/ 223168 h 223168"/>
              <a:gd name="connsiteX4" fmla="*/ 133350 w 907058"/>
              <a:gd name="connsiteY4" fmla="*/ 2382 h 223168"/>
              <a:gd name="connsiteX0" fmla="*/ 133350 w 907058"/>
              <a:gd name="connsiteY0" fmla="*/ 0 h 220786"/>
              <a:gd name="connsiteX1" fmla="*/ 795140 w 907058"/>
              <a:gd name="connsiteY1" fmla="*/ 4762 h 220786"/>
              <a:gd name="connsiteX2" fmla="*/ 907058 w 907058"/>
              <a:gd name="connsiteY2" fmla="*/ 213642 h 220786"/>
              <a:gd name="connsiteX3" fmla="*/ 0 w 907058"/>
              <a:gd name="connsiteY3" fmla="*/ 220786 h 220786"/>
              <a:gd name="connsiteX4" fmla="*/ 133350 w 907058"/>
              <a:gd name="connsiteY4" fmla="*/ 0 h 220786"/>
              <a:gd name="connsiteX0" fmla="*/ 133350 w 923727"/>
              <a:gd name="connsiteY0" fmla="*/ 0 h 220786"/>
              <a:gd name="connsiteX1" fmla="*/ 795140 w 923727"/>
              <a:gd name="connsiteY1" fmla="*/ 4762 h 220786"/>
              <a:gd name="connsiteX2" fmla="*/ 923727 w 923727"/>
              <a:gd name="connsiteY2" fmla="*/ 216023 h 220786"/>
              <a:gd name="connsiteX3" fmla="*/ 0 w 923727"/>
              <a:gd name="connsiteY3" fmla="*/ 220786 h 220786"/>
              <a:gd name="connsiteX4" fmla="*/ 133350 w 923727"/>
              <a:gd name="connsiteY4" fmla="*/ 0 h 220786"/>
              <a:gd name="connsiteX0" fmla="*/ 35719 w 826096"/>
              <a:gd name="connsiteY0" fmla="*/ 0 h 216024"/>
              <a:gd name="connsiteX1" fmla="*/ 697509 w 826096"/>
              <a:gd name="connsiteY1" fmla="*/ 4762 h 216024"/>
              <a:gd name="connsiteX2" fmla="*/ 826096 w 826096"/>
              <a:gd name="connsiteY2" fmla="*/ 216023 h 216024"/>
              <a:gd name="connsiteX3" fmla="*/ 0 w 826096"/>
              <a:gd name="connsiteY3" fmla="*/ 216024 h 216024"/>
              <a:gd name="connsiteX4" fmla="*/ 35719 w 826096"/>
              <a:gd name="connsiteY4" fmla="*/ 0 h 216024"/>
              <a:gd name="connsiteX0" fmla="*/ 35719 w 1026121"/>
              <a:gd name="connsiteY0" fmla="*/ 0 h 216024"/>
              <a:gd name="connsiteX1" fmla="*/ 697509 w 1026121"/>
              <a:gd name="connsiteY1" fmla="*/ 4762 h 216024"/>
              <a:gd name="connsiteX2" fmla="*/ 1026121 w 1026121"/>
              <a:gd name="connsiteY2" fmla="*/ 216023 h 216024"/>
              <a:gd name="connsiteX3" fmla="*/ 0 w 1026121"/>
              <a:gd name="connsiteY3" fmla="*/ 216024 h 216024"/>
              <a:gd name="connsiteX4" fmla="*/ 35719 w 1026121"/>
              <a:gd name="connsiteY4" fmla="*/ 0 h 216024"/>
              <a:gd name="connsiteX0" fmla="*/ 35719 w 1026121"/>
              <a:gd name="connsiteY0" fmla="*/ 2381 h 218405"/>
              <a:gd name="connsiteX1" fmla="*/ 857052 w 1026121"/>
              <a:gd name="connsiteY1" fmla="*/ 0 h 218405"/>
              <a:gd name="connsiteX2" fmla="*/ 1026121 w 1026121"/>
              <a:gd name="connsiteY2" fmla="*/ 218404 h 218405"/>
              <a:gd name="connsiteX3" fmla="*/ 0 w 1026121"/>
              <a:gd name="connsiteY3" fmla="*/ 218405 h 218405"/>
              <a:gd name="connsiteX4" fmla="*/ 35719 w 1026121"/>
              <a:gd name="connsiteY4" fmla="*/ 2381 h 218405"/>
              <a:gd name="connsiteX0" fmla="*/ 9526 w 999928"/>
              <a:gd name="connsiteY0" fmla="*/ 2381 h 218404"/>
              <a:gd name="connsiteX1" fmla="*/ 830859 w 999928"/>
              <a:gd name="connsiteY1" fmla="*/ 0 h 218404"/>
              <a:gd name="connsiteX2" fmla="*/ 999928 w 999928"/>
              <a:gd name="connsiteY2" fmla="*/ 218404 h 218404"/>
              <a:gd name="connsiteX3" fmla="*/ 0 w 999928"/>
              <a:gd name="connsiteY3" fmla="*/ 211261 h 218404"/>
              <a:gd name="connsiteX4" fmla="*/ 9526 w 999928"/>
              <a:gd name="connsiteY4" fmla="*/ 2381 h 218404"/>
              <a:gd name="connsiteX0" fmla="*/ 0 w 990402"/>
              <a:gd name="connsiteY0" fmla="*/ 2381 h 218404"/>
              <a:gd name="connsiteX1" fmla="*/ 821333 w 990402"/>
              <a:gd name="connsiteY1" fmla="*/ 0 h 218404"/>
              <a:gd name="connsiteX2" fmla="*/ 990402 w 990402"/>
              <a:gd name="connsiteY2" fmla="*/ 218404 h 218404"/>
              <a:gd name="connsiteX3" fmla="*/ 2381 w 990402"/>
              <a:gd name="connsiteY3" fmla="*/ 208880 h 218404"/>
              <a:gd name="connsiteX4" fmla="*/ 0 w 990402"/>
              <a:gd name="connsiteY4" fmla="*/ 2381 h 21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0402" h="218404">
                <a:moveTo>
                  <a:pt x="0" y="2381"/>
                </a:moveTo>
                <a:lnTo>
                  <a:pt x="821333" y="0"/>
                </a:lnTo>
                <a:lnTo>
                  <a:pt x="990402" y="218404"/>
                </a:lnTo>
                <a:lnTo>
                  <a:pt x="2381" y="208880"/>
                </a:lnTo>
                <a:cubicBezTo>
                  <a:pt x="1587" y="140047"/>
                  <a:pt x="794" y="71214"/>
                  <a:pt x="0" y="23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satılır</a:t>
            </a:r>
            <a:endParaRPr lang="tr-TR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8 Resim" descr="DSC_76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3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  <p:sp>
        <p:nvSpPr>
          <p:cNvPr id="15" name="Metin kutusu 4"/>
          <p:cNvSpPr txBox="1"/>
          <p:nvPr/>
        </p:nvSpPr>
        <p:spPr>
          <a:xfrm>
            <a:off x="0" y="9057763"/>
            <a:ext cx="6858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00" b="1" dirty="0" smtClean="0">
                <a:solidFill>
                  <a:srgbClr val="223351"/>
                </a:solidFill>
                <a:latin typeface="DIN Pro Black" charset="-94"/>
                <a:ea typeface="DIN Pro Black" charset="-94"/>
                <a:cs typeface="DIN Pro Black" charset="-94"/>
              </a:rPr>
              <a:t>Başarıya Giden Hiçbir Yol Tesadüf Değildir</a:t>
            </a:r>
            <a:endParaRPr lang="tr-TR" sz="1900" b="1" dirty="0">
              <a:solidFill>
                <a:srgbClr val="223351"/>
              </a:solidFill>
              <a:latin typeface="DIN Pro Black" charset="-94"/>
              <a:ea typeface="DIN Pro Black" charset="-94"/>
              <a:cs typeface="DIN Pro Black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39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76535" y="3016330"/>
            <a:ext cx="63049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dirty="0" smtClean="0">
                <a:latin typeface="DIN Pro Medium" charset="-94"/>
                <a:ea typeface="DIN Pro Medium" charset="-94"/>
                <a:cs typeface="DIN Pro Medium" charset="-94"/>
              </a:rPr>
              <a:t>Pazarda yanlış konumlandırılmış bir mülkün hikayesi</a:t>
            </a:r>
            <a:endParaRPr lang="tr-TR" sz="2000" dirty="0">
              <a:latin typeface="DIN Pro Medium" charset="-94"/>
              <a:ea typeface="DIN Pro Medium" charset="-94"/>
              <a:cs typeface="DIN Pro Medium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403213" y="6500692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..................</a:t>
            </a:r>
          </a:p>
          <a:p>
            <a:r>
              <a:rPr lang="tr-TR" sz="1200" dirty="0" smtClean="0"/>
              <a:t>Satış fiyatı</a:t>
            </a:r>
            <a:endParaRPr lang="tr-TR" sz="12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88640" y="5444075"/>
            <a:ext cx="1687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...............</a:t>
            </a:r>
          </a:p>
          <a:p>
            <a:r>
              <a:rPr lang="tr-TR" sz="1200" dirty="0" smtClean="0"/>
              <a:t>(Portföyün alındığı</a:t>
            </a:r>
          </a:p>
          <a:p>
            <a:r>
              <a:rPr lang="tr-TR" sz="1200" dirty="0" smtClean="0"/>
              <a:t>zamandaki piyasa rayici)</a:t>
            </a:r>
            <a:endParaRPr lang="tr-TR" sz="12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88640" y="4742883"/>
            <a:ext cx="1560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.............</a:t>
            </a:r>
          </a:p>
          <a:p>
            <a:r>
              <a:rPr lang="tr-TR" sz="1200" dirty="0" smtClean="0"/>
              <a:t>(</a:t>
            </a:r>
            <a:r>
              <a:rPr lang="tr-TR" sz="1200" dirty="0"/>
              <a:t>Baştaki portföy fiyatı)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3100"/>
          <a:stretch/>
        </p:blipFill>
        <p:spPr>
          <a:xfrm>
            <a:off x="1783587" y="4232920"/>
            <a:ext cx="5317821" cy="3275883"/>
          </a:xfrm>
          <a:prstGeom prst="rect">
            <a:avLst/>
          </a:prstGeom>
        </p:spPr>
      </p:pic>
      <p:pic>
        <p:nvPicPr>
          <p:cNvPr id="10" name="9 Resim" descr="DSC_76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931955" y="713742"/>
            <a:ext cx="1798336" cy="1203845"/>
          </a:xfrm>
          <a:prstGeom prst="rect">
            <a:avLst/>
          </a:prstGeom>
        </p:spPr>
      </p:pic>
      <p:sp>
        <p:nvSpPr>
          <p:cNvPr id="15" name="Metin kutusu 8"/>
          <p:cNvSpPr txBox="1"/>
          <p:nvPr/>
        </p:nvSpPr>
        <p:spPr>
          <a:xfrm>
            <a:off x="512676" y="121032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DIN Pro Medium" charset="-94"/>
                <a:cs typeface="DIN Pro Medium" charset="-94"/>
              </a:rPr>
              <a:t>Burak Varol</a:t>
            </a:r>
          </a:p>
        </p:txBody>
      </p:sp>
      <p:sp>
        <p:nvSpPr>
          <p:cNvPr id="18" name="Metin kutusu 4"/>
          <p:cNvSpPr txBox="1"/>
          <p:nvPr/>
        </p:nvSpPr>
        <p:spPr>
          <a:xfrm>
            <a:off x="0" y="9057763"/>
            <a:ext cx="6858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00" b="1" dirty="0" smtClean="0">
                <a:solidFill>
                  <a:srgbClr val="223351"/>
                </a:solidFill>
                <a:latin typeface="DIN Pro Black" charset="-94"/>
                <a:ea typeface="DIN Pro Black" charset="-94"/>
                <a:cs typeface="DIN Pro Black" charset="-94"/>
              </a:rPr>
              <a:t>Başarıya Giden Hiçbir Yol Tesadüf Değildir</a:t>
            </a:r>
            <a:endParaRPr lang="tr-TR" sz="1900" b="1" dirty="0">
              <a:solidFill>
                <a:srgbClr val="223351"/>
              </a:solidFill>
              <a:latin typeface="DIN Pro Black" charset="-94"/>
              <a:ea typeface="DIN Pro Black" charset="-94"/>
              <a:cs typeface="DIN Pro Black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672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</TotalTime>
  <Words>1609</Words>
  <Application>Microsoft Office PowerPoint</Application>
  <PresentationFormat>A4 Kağıt (210x297 mm)</PresentationFormat>
  <Paragraphs>320</Paragraphs>
  <Slides>19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Burak Ersan</dc:creator>
  <cp:lastModifiedBy>Burakvarol</cp:lastModifiedBy>
  <cp:revision>88</cp:revision>
  <dcterms:created xsi:type="dcterms:W3CDTF">2017-01-23T14:02:49Z</dcterms:created>
  <dcterms:modified xsi:type="dcterms:W3CDTF">2017-07-25T12:10:40Z</dcterms:modified>
</cp:coreProperties>
</file>