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72" r:id="rId4"/>
    <p:sldId id="273" r:id="rId5"/>
    <p:sldId id="280" r:id="rId6"/>
    <p:sldId id="281" r:id="rId7"/>
    <p:sldId id="282" r:id="rId8"/>
    <p:sldId id="275" r:id="rId9"/>
    <p:sldId id="276" r:id="rId10"/>
    <p:sldId id="277" r:id="rId11"/>
    <p:sldId id="278" r:id="rId12"/>
    <p:sldId id="279" r:id="rId13"/>
    <p:sldId id="271" r:id="rId14"/>
  </p:sldIdLst>
  <p:sldSz cx="7559675" cy="1069181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6"/>
    <p:penClr>
      <a:srgbClr val="FF0000"/>
    </p:penClr>
  </p:showPr>
  <p:clrMru>
    <a:srgbClr val="99D4FD"/>
    <a:srgbClr val="58585B"/>
    <a:srgbClr val="CF0A2C"/>
    <a:srgbClr val="2E2E9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5987" autoAdjust="0"/>
    <p:restoredTop sz="94660"/>
  </p:normalViewPr>
  <p:slideViewPr>
    <p:cSldViewPr snapToGrid="0">
      <p:cViewPr varScale="1">
        <p:scale>
          <a:sx n="50" d="100"/>
          <a:sy n="50" d="100"/>
        </p:scale>
        <p:origin x="-1842" y="-90"/>
      </p:cViewPr>
      <p:guideLst>
        <p:guide orient="horz" pos="3367"/>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tr-TR" smtClean="0"/>
              <a:t>Asıl başlık stili için tıklatın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1767740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3486779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766954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3686358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tr-TR" smtClean="0"/>
              <a:t>Asıl başlık stili için tıklatın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2682271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1090332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tr-TR" smtClean="0"/>
              <a:t>Asıl metin stillerini düzenlemek için tıklatın</a:t>
            </a:r>
          </a:p>
        </p:txBody>
      </p:sp>
      <p:sp>
        <p:nvSpPr>
          <p:cNvPr id="4" name="Content Placeholder 3"/>
          <p:cNvSpPr>
            <a:spLocks noGrp="1"/>
          </p:cNvSpPr>
          <p:nvPr>
            <p:ph sz="half" idx="2"/>
          </p:nvPr>
        </p:nvSpPr>
        <p:spPr>
          <a:xfrm>
            <a:off x="520713" y="3905482"/>
            <a:ext cx="3198096" cy="57443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tr-TR" smtClean="0"/>
              <a:t>Asıl metin stillerini düzenlemek için tıklatın</a:t>
            </a:r>
          </a:p>
        </p:txBody>
      </p:sp>
      <p:sp>
        <p:nvSpPr>
          <p:cNvPr id="6" name="Content Placeholder 5"/>
          <p:cNvSpPr>
            <a:spLocks noGrp="1"/>
          </p:cNvSpPr>
          <p:nvPr>
            <p:ph sz="quarter" idx="4"/>
          </p:nvPr>
        </p:nvSpPr>
        <p:spPr>
          <a:xfrm>
            <a:off x="3827086" y="3905482"/>
            <a:ext cx="3213847" cy="57443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334721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1884162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2867834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tr-TR" smtClean="0"/>
              <a:t>Asıl başlık stili için tıklatın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426754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BD91940-C44E-4A26-B6C4-9ECC5F852175}" type="datetimeFigureOut">
              <a:rPr lang="tr-TR" smtClean="0"/>
              <a:pPr/>
              <a:t>18.12.2017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513930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DBD91940-C44E-4A26-B6C4-9ECC5F852175}" type="datetimeFigureOut">
              <a:rPr lang="tr-TR" smtClean="0"/>
              <a:pPr/>
              <a:t>18.12.2017</a:t>
            </a:fld>
            <a:endParaRPr lang="tr-TR"/>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74E5AF4C-092C-4264-B4EA-03AF6AEB47B5}" type="slidenum">
              <a:rPr lang="tr-TR" smtClean="0"/>
              <a:pPr/>
              <a:t>‹#›</a:t>
            </a:fld>
            <a:endParaRPr lang="tr-TR"/>
          </a:p>
        </p:txBody>
      </p:sp>
    </p:spTree>
    <p:extLst>
      <p:ext uri="{BB962C8B-B14F-4D97-AF65-F5344CB8AC3E}">
        <p14:creationId xmlns:p14="http://schemas.microsoft.com/office/powerpoint/2010/main" xmlns="" val="33141790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hyperlink" Target="http://www.sahibinden.com/satilik-isyeri-apartman-dairesi?address_country=1&amp;address_city=34" TargetMode="External"/><Relationship Id="rId7" Type="http://schemas.openxmlformats.org/officeDocument/2006/relationships/image" Target="../media/image42.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hyperlink" Target="http://www.sahibinden.com/satilik-isyeri-apartman-dairesi?address_country=1&amp;address_city=34&amp;address_town=440&amp;address_quarter=23006" TargetMode="External"/><Relationship Id="rId4" Type="http://schemas.openxmlformats.org/officeDocument/2006/relationships/hyperlink" Target="http://www.sahibinden.com/satilik-isyeri-apartman-dairesi?address_country=1&amp;address_city=34&amp;address_town=440"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6.png"/><Relationship Id="rId7" Type="http://schemas.openxmlformats.org/officeDocument/2006/relationships/image" Target="../media/image49.jpeg"/><Relationship Id="rId2" Type="http://schemas.openxmlformats.org/officeDocument/2006/relationships/image" Target="../media/image45.jpeg"/><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png"/><Relationship Id="rId10"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hyperlink" Target="http://www.sahibinden.com/satilik-isyeri-apartman-dairesi?address_country=1&amp;address_city=34&amp;address_town=440" TargetMode="External"/><Relationship Id="rId13" Type="http://schemas.openxmlformats.org/officeDocument/2006/relationships/image" Target="../media/image19.jpeg"/><Relationship Id="rId3" Type="http://schemas.openxmlformats.org/officeDocument/2006/relationships/image" Target="../media/image13.jpeg"/><Relationship Id="rId7" Type="http://schemas.openxmlformats.org/officeDocument/2006/relationships/hyperlink" Target="http://www.sahibinden.com/satilik-isyeri-apartman-dairesi?address_country=1&amp;address_city=34" TargetMode="External"/><Relationship Id="rId12" Type="http://schemas.openxmlformats.org/officeDocument/2006/relationships/image" Target="../media/image18.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17.jpeg"/><Relationship Id="rId5" Type="http://schemas.openxmlformats.org/officeDocument/2006/relationships/image" Target="../media/image7.png"/><Relationship Id="rId15" Type="http://schemas.openxmlformats.org/officeDocument/2006/relationships/image" Target="../media/image21.jpeg"/><Relationship Id="rId10" Type="http://schemas.openxmlformats.org/officeDocument/2006/relationships/image" Target="../media/image16.jpeg"/><Relationship Id="rId4" Type="http://schemas.openxmlformats.org/officeDocument/2006/relationships/image" Target="../media/image14.jpeg"/><Relationship Id="rId9" Type="http://schemas.openxmlformats.org/officeDocument/2006/relationships/hyperlink" Target="http://www.sahibinden.com/satilik-isyeri-apartman-dairesi?address_country=1&amp;address_city=34&amp;address_town=440&amp;address_quarter=23006" TargetMode="External"/><Relationship Id="rId14" Type="http://schemas.openxmlformats.org/officeDocument/2006/relationships/image" Target="../media/image20.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22.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7.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3.jpeg"/><Relationship Id="rId7" Type="http://schemas.openxmlformats.org/officeDocument/2006/relationships/image" Target="../media/image2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7.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5.jpeg"/><Relationship Id="rId7"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9" Type="http://schemas.openxmlformats.org/officeDocument/2006/relationships/image" Target="../media/image34.jpeg"/></Relationships>
</file>

<file path=ppt/slides/_rels/slide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www.sahibinden.com/satilik-isyeri-apartman-dairesi?address_country=1&amp;address_city=34" TargetMode="External"/><Relationship Id="rId7" Type="http://schemas.openxmlformats.org/officeDocument/2006/relationships/image" Target="../media/image36.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hyperlink" Target="http://www.sahibinden.com/satilik-isyeri-apartman-dairesi?address_country=1&amp;address_city=34&amp;address_town=440&amp;address_quarter=23006" TargetMode="External"/><Relationship Id="rId4" Type="http://schemas.openxmlformats.org/officeDocument/2006/relationships/hyperlink" Target="http://www.sahibinden.com/satilik-isyeri-apartman-dairesi?address_country=1&amp;address_city=34&amp;address_town=440"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hyperlink" Target="http://www.sahibinden.com/satilik-isyeri-apartman-dairesi?address_country=1&amp;address_city=34" TargetMode="External"/><Relationship Id="rId7" Type="http://schemas.openxmlformats.org/officeDocument/2006/relationships/image" Target="../media/image39.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www.sahibinden.com/satilik-isyeri-apartman-dairesi?address_country=1&amp;address_city=34&amp;address_town=440&amp;address_quarter=23006" TargetMode="External"/><Relationship Id="rId4" Type="http://schemas.openxmlformats.org/officeDocument/2006/relationships/hyperlink" Target="http://www.sahibinden.com/satilik-isyeri-apartman-dairesi?address_country=1&amp;address_city=34&amp;address_town=4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Metin kutusu 4"/>
          <p:cNvSpPr txBox="1"/>
          <p:nvPr/>
        </p:nvSpPr>
        <p:spPr>
          <a:xfrm>
            <a:off x="1285846" y="1701800"/>
            <a:ext cx="5388013" cy="769441"/>
          </a:xfrm>
          <a:prstGeom prst="rect">
            <a:avLst/>
          </a:prstGeom>
          <a:noFill/>
        </p:spPr>
        <p:txBody>
          <a:bodyPr wrap="none" rtlCol="0">
            <a:spAutoFit/>
          </a:bodyPr>
          <a:lstStyle/>
          <a:p>
            <a:r>
              <a:rPr lang="tr-TR" sz="4400" b="1" dirty="0" smtClean="0">
                <a:solidFill>
                  <a:schemeClr val="tx1">
                    <a:lumMod val="75000"/>
                    <a:lumOff val="25000"/>
                  </a:schemeClr>
                </a:solidFill>
                <a:latin typeface="+mj-lt"/>
              </a:rPr>
              <a:t>İBRAHİM GEMİKÖZ</a:t>
            </a:r>
            <a:endParaRPr lang="tr-TR" sz="4400" b="1" dirty="0">
              <a:solidFill>
                <a:schemeClr val="tx1">
                  <a:lumMod val="75000"/>
                  <a:lumOff val="25000"/>
                </a:schemeClr>
              </a:solidFill>
              <a:latin typeface="Calibri" panose="020F0502020204030204" pitchFamily="34" charset="0"/>
            </a:endParaRPr>
          </a:p>
        </p:txBody>
      </p:sp>
      <p:sp>
        <p:nvSpPr>
          <p:cNvPr id="6" name="Metin kutusu 5"/>
          <p:cNvSpPr txBox="1"/>
          <p:nvPr/>
        </p:nvSpPr>
        <p:spPr>
          <a:xfrm>
            <a:off x="4042690" y="1002010"/>
            <a:ext cx="1119217" cy="523220"/>
          </a:xfrm>
          <a:prstGeom prst="rect">
            <a:avLst/>
          </a:prstGeom>
          <a:noFill/>
        </p:spPr>
        <p:txBody>
          <a:bodyPr wrap="none" rtlCol="0">
            <a:spAutoFit/>
          </a:bodyPr>
          <a:lstStyle/>
          <a:p>
            <a:r>
              <a:rPr lang="tr-TR" sz="2800" b="1" dirty="0" smtClean="0">
                <a:solidFill>
                  <a:schemeClr val="accent5">
                    <a:lumMod val="75000"/>
                  </a:schemeClr>
                </a:solidFill>
              </a:rPr>
              <a:t>Cadde</a:t>
            </a:r>
            <a:endParaRPr lang="tr-TR" sz="2800" b="1" dirty="0">
              <a:solidFill>
                <a:schemeClr val="accent5">
                  <a:lumMod val="75000"/>
                </a:schemeClr>
              </a:solidFill>
            </a:endParaRPr>
          </a:p>
        </p:txBody>
      </p:sp>
      <p:pic>
        <p:nvPicPr>
          <p:cNvPr id="8" name="Resim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9527" y="2423838"/>
            <a:ext cx="140208" cy="143256"/>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2575" y="2737675"/>
            <a:ext cx="137160" cy="143256"/>
          </a:xfrm>
          <a:prstGeom prst="rect">
            <a:avLst/>
          </a:prstGeom>
        </p:spPr>
      </p:pic>
      <p:sp>
        <p:nvSpPr>
          <p:cNvPr id="10" name="Metin kutusu 9"/>
          <p:cNvSpPr txBox="1"/>
          <p:nvPr/>
        </p:nvSpPr>
        <p:spPr>
          <a:xfrm>
            <a:off x="1294464" y="2344267"/>
            <a:ext cx="2797561" cy="307777"/>
          </a:xfrm>
          <a:prstGeom prst="rect">
            <a:avLst/>
          </a:prstGeom>
          <a:noFill/>
        </p:spPr>
        <p:txBody>
          <a:bodyPr wrap="none" rtlCol="0">
            <a:spAutoFit/>
          </a:bodyPr>
          <a:lstStyle/>
          <a:p>
            <a:r>
              <a:rPr lang="tr-TR" sz="1400" b="1" dirty="0" err="1" smtClean="0">
                <a:solidFill>
                  <a:schemeClr val="tx1">
                    <a:lumMod val="75000"/>
                    <a:lumOff val="25000"/>
                  </a:schemeClr>
                </a:solidFill>
                <a:latin typeface="+mj-lt"/>
              </a:rPr>
              <a:t>ibrahim</a:t>
            </a:r>
            <a:r>
              <a:rPr lang="tr-TR" sz="1400" b="1" dirty="0" smtClean="0">
                <a:solidFill>
                  <a:schemeClr val="tx1">
                    <a:lumMod val="75000"/>
                    <a:lumOff val="25000"/>
                  </a:schemeClr>
                </a:solidFill>
                <a:latin typeface="+mj-lt"/>
              </a:rPr>
              <a:t>@</a:t>
            </a:r>
            <a:r>
              <a:rPr lang="tr-TR" sz="1400" b="1" dirty="0" err="1" smtClean="0">
                <a:solidFill>
                  <a:schemeClr val="tx1">
                    <a:lumMod val="75000"/>
                    <a:lumOff val="25000"/>
                  </a:schemeClr>
                </a:solidFill>
                <a:latin typeface="+mj-lt"/>
              </a:rPr>
              <a:t>remax</a:t>
            </a:r>
            <a:r>
              <a:rPr lang="tr-TR" sz="1400" b="1" dirty="0" smtClean="0">
                <a:solidFill>
                  <a:schemeClr val="tx1">
                    <a:lumMod val="75000"/>
                    <a:lumOff val="25000"/>
                  </a:schemeClr>
                </a:solidFill>
                <a:latin typeface="+mj-lt"/>
              </a:rPr>
              <a:t>-cadde-</a:t>
            </a:r>
            <a:r>
              <a:rPr lang="tr-TR" sz="1400" b="1" dirty="0" err="1" smtClean="0">
                <a:solidFill>
                  <a:schemeClr val="tx1">
                    <a:lumMod val="75000"/>
                    <a:lumOff val="25000"/>
                  </a:schemeClr>
                </a:solidFill>
                <a:latin typeface="+mj-lt"/>
              </a:rPr>
              <a:t>ist.com</a:t>
            </a:r>
            <a:endParaRPr lang="tr-TR" sz="1400" b="1" dirty="0">
              <a:solidFill>
                <a:schemeClr val="tx1">
                  <a:lumMod val="75000"/>
                  <a:lumOff val="25000"/>
                </a:schemeClr>
              </a:solidFill>
              <a:latin typeface="Calibri" panose="020F0502020204030204" pitchFamily="34" charset="0"/>
            </a:endParaRPr>
          </a:p>
        </p:txBody>
      </p:sp>
      <p:sp>
        <p:nvSpPr>
          <p:cNvPr id="11" name="Metin kutusu 10"/>
          <p:cNvSpPr txBox="1"/>
          <p:nvPr/>
        </p:nvSpPr>
        <p:spPr>
          <a:xfrm>
            <a:off x="1294464" y="2657421"/>
            <a:ext cx="2282997" cy="400110"/>
          </a:xfrm>
          <a:prstGeom prst="rect">
            <a:avLst/>
          </a:prstGeom>
          <a:noFill/>
        </p:spPr>
        <p:txBody>
          <a:bodyPr wrap="none" rtlCol="0">
            <a:spAutoFit/>
          </a:bodyPr>
          <a:lstStyle/>
          <a:p>
            <a:r>
              <a:rPr lang="tr-TR" sz="1400" b="1" dirty="0" smtClean="0">
                <a:solidFill>
                  <a:schemeClr val="tx1">
                    <a:lumMod val="75000"/>
                    <a:lumOff val="25000"/>
                  </a:schemeClr>
                </a:solidFill>
                <a:latin typeface="+mj-lt"/>
              </a:rPr>
              <a:t>+</a:t>
            </a:r>
            <a:r>
              <a:rPr lang="tr-TR" sz="2000" b="1" dirty="0" smtClean="0">
                <a:solidFill>
                  <a:schemeClr val="tx1">
                    <a:lumMod val="75000"/>
                    <a:lumOff val="25000"/>
                  </a:schemeClr>
                </a:solidFill>
                <a:latin typeface="+mj-lt"/>
              </a:rPr>
              <a:t>90 532 224 88 80</a:t>
            </a:r>
            <a:endParaRPr lang="tr-TR" sz="2000" b="1" dirty="0">
              <a:solidFill>
                <a:schemeClr val="tx1">
                  <a:lumMod val="75000"/>
                  <a:lumOff val="25000"/>
                </a:schemeClr>
              </a:solidFill>
              <a:latin typeface="Calibri" panose="020F0502020204030204" pitchFamily="34" charset="0"/>
            </a:endParaRPr>
          </a:p>
        </p:txBody>
      </p:sp>
      <p:sp>
        <p:nvSpPr>
          <p:cNvPr id="12" name="Metin kutusu 11"/>
          <p:cNvSpPr txBox="1"/>
          <p:nvPr/>
        </p:nvSpPr>
        <p:spPr>
          <a:xfrm>
            <a:off x="4186102" y="2344267"/>
            <a:ext cx="2561470" cy="307777"/>
          </a:xfrm>
          <a:prstGeom prst="rect">
            <a:avLst/>
          </a:prstGeom>
          <a:noFill/>
        </p:spPr>
        <p:txBody>
          <a:bodyPr wrap="none" rtlCol="0">
            <a:spAutoFit/>
          </a:bodyPr>
          <a:lstStyle/>
          <a:p>
            <a:r>
              <a:rPr lang="tr-TR" sz="1400" b="1" dirty="0" smtClean="0"/>
              <a:t>Gayrimenkul Yatırım Danışmanı</a:t>
            </a:r>
            <a:endParaRPr lang="tr-TR" sz="1400" b="1" dirty="0"/>
          </a:p>
        </p:txBody>
      </p:sp>
      <p:sp>
        <p:nvSpPr>
          <p:cNvPr id="16" name="Dikdörtgen 15"/>
          <p:cNvSpPr/>
          <p:nvPr/>
        </p:nvSpPr>
        <p:spPr>
          <a:xfrm>
            <a:off x="320675" y="323056"/>
            <a:ext cx="6918325" cy="100457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Dikdörtgen 16"/>
          <p:cNvSpPr/>
          <p:nvPr/>
        </p:nvSpPr>
        <p:spPr>
          <a:xfrm>
            <a:off x="895350" y="6172200"/>
            <a:ext cx="5753099" cy="1600200"/>
          </a:xfrm>
          <a:prstGeom prst="rect">
            <a:avLst/>
          </a:prstGeom>
          <a:solidFill>
            <a:schemeClr val="bg1">
              <a:alpha val="70000"/>
            </a:schemeClr>
          </a:solidFill>
          <a:ln>
            <a:noFill/>
          </a:ln>
          <a:effectLst>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Dikdörtgen 21"/>
          <p:cNvSpPr/>
          <p:nvPr/>
        </p:nvSpPr>
        <p:spPr>
          <a:xfrm>
            <a:off x="495300" y="8362950"/>
            <a:ext cx="6553200" cy="1295400"/>
          </a:xfrm>
          <a:prstGeom prst="rect">
            <a:avLst/>
          </a:prstGeom>
          <a:solidFill>
            <a:schemeClr val="bg1">
              <a:alpha val="70000"/>
            </a:schemeClr>
          </a:solidFill>
          <a:ln>
            <a:noFill/>
          </a:ln>
          <a:effectLst>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Dikdörtgen 26"/>
          <p:cNvSpPr/>
          <p:nvPr/>
        </p:nvSpPr>
        <p:spPr>
          <a:xfrm>
            <a:off x="950792" y="6319649"/>
            <a:ext cx="5773858" cy="1477328"/>
          </a:xfrm>
          <a:prstGeom prst="rect">
            <a:avLst/>
          </a:prstGeom>
        </p:spPr>
        <p:txBody>
          <a:bodyPr wrap="square">
            <a:spAutoFit/>
          </a:bodyPr>
          <a:lstStyle/>
          <a:p>
            <a:pPr algn="ctr"/>
            <a:r>
              <a:rPr lang="tr-TR" b="1" dirty="0" smtClean="0">
                <a:latin typeface="Verdana" pitchFamily="34" charset="0"/>
                <a:ea typeface="Verdana" pitchFamily="34" charset="0"/>
                <a:cs typeface="Verdana" pitchFamily="34" charset="0"/>
              </a:rPr>
              <a:t>SAYIN AYKUT-ŞERİFE DOĞAN İÇİN </a:t>
            </a:r>
          </a:p>
          <a:p>
            <a:pPr algn="ctr"/>
            <a:r>
              <a:rPr lang="tr-TR" b="1" dirty="0" smtClean="0">
                <a:latin typeface="Verdana" pitchFamily="34" charset="0"/>
                <a:ea typeface="Verdana" pitchFamily="34" charset="0"/>
                <a:cs typeface="Verdana" pitchFamily="34" charset="0"/>
              </a:rPr>
              <a:t>ÖZEL OLARAK HAZIRLANMIŞTIR</a:t>
            </a:r>
          </a:p>
          <a:p>
            <a:pPr algn="ctr"/>
            <a:r>
              <a:rPr lang="tr-TR" b="1" dirty="0" smtClean="0">
                <a:latin typeface="Verdana" pitchFamily="34" charset="0"/>
                <a:ea typeface="Verdana" pitchFamily="34" charset="0"/>
                <a:cs typeface="Verdana" pitchFamily="34" charset="0"/>
              </a:rPr>
              <a:t>AKKURT SOKAK İREM APARTMANI NO:20 DAİRE: 13 SUADİYE-KADIKÖY/İSTANBUL</a:t>
            </a:r>
          </a:p>
          <a:p>
            <a:endParaRPr lang="tr-TR" dirty="0"/>
          </a:p>
        </p:txBody>
      </p:sp>
      <p:sp>
        <p:nvSpPr>
          <p:cNvPr id="29" name="Dikdörtgen 28"/>
          <p:cNvSpPr/>
          <p:nvPr/>
        </p:nvSpPr>
        <p:spPr>
          <a:xfrm>
            <a:off x="342900" y="8487033"/>
            <a:ext cx="6800850" cy="830997"/>
          </a:xfrm>
          <a:prstGeom prst="rect">
            <a:avLst/>
          </a:prstGeom>
        </p:spPr>
        <p:txBody>
          <a:bodyPr wrap="square">
            <a:spAutoFit/>
          </a:bodyPr>
          <a:lstStyle/>
          <a:p>
            <a:pPr algn="ctr"/>
            <a:r>
              <a:rPr lang="tr-TR" sz="2400" b="1" dirty="0" smtClean="0">
                <a:solidFill>
                  <a:srgbClr val="C00000"/>
                </a:solidFill>
                <a:latin typeface="Verdana" pitchFamily="34" charset="0"/>
                <a:ea typeface="Verdana" pitchFamily="34" charset="0"/>
                <a:cs typeface="Verdana" pitchFamily="34" charset="0"/>
              </a:rPr>
              <a:t>DOĞRU ÇÖZÜM, HIZLI SONUÇ İÇİN!!! BENİ ARAYABİLİRSİNİZ.</a:t>
            </a:r>
            <a:endParaRPr lang="tr-TR" sz="2400" b="1" dirty="0">
              <a:solidFill>
                <a:srgbClr val="C00000"/>
              </a:solidFill>
              <a:latin typeface="Verdana" pitchFamily="34" charset="0"/>
              <a:ea typeface="Verdana" pitchFamily="34" charset="0"/>
              <a:cs typeface="Verdana" pitchFamily="34" charset="0"/>
            </a:endParaRPr>
          </a:p>
        </p:txBody>
      </p:sp>
      <p:pic>
        <p:nvPicPr>
          <p:cNvPr id="3075" name="Picture 3" descr="C:\Users\ibrahim\Desktop\resim\remax.jpg"/>
          <p:cNvPicPr>
            <a:picLocks noChangeAspect="1" noChangeArrowheads="1"/>
          </p:cNvPicPr>
          <p:nvPr/>
        </p:nvPicPr>
        <p:blipFill>
          <a:blip r:embed="rId5" cstate="print"/>
          <a:srcRect/>
          <a:stretch>
            <a:fillRect/>
          </a:stretch>
        </p:blipFill>
        <p:spPr bwMode="auto">
          <a:xfrm>
            <a:off x="1827213" y="963612"/>
            <a:ext cx="2211388" cy="418954"/>
          </a:xfrm>
          <a:prstGeom prst="rect">
            <a:avLst/>
          </a:prstGeom>
          <a:noFill/>
        </p:spPr>
      </p:pic>
      <p:sp>
        <p:nvSpPr>
          <p:cNvPr id="33" name="Metin kutusu 5"/>
          <p:cNvSpPr txBox="1"/>
          <p:nvPr/>
        </p:nvSpPr>
        <p:spPr>
          <a:xfrm>
            <a:off x="1718590" y="1447800"/>
            <a:ext cx="3634460" cy="307777"/>
          </a:xfrm>
          <a:prstGeom prst="rect">
            <a:avLst/>
          </a:prstGeom>
          <a:noFill/>
        </p:spPr>
        <p:txBody>
          <a:bodyPr wrap="square" rtlCol="0">
            <a:spAutoFit/>
          </a:bodyPr>
          <a:lstStyle/>
          <a:p>
            <a:r>
              <a:rPr lang="tr-TR" sz="1400" b="1" dirty="0" err="1" smtClean="0">
                <a:solidFill>
                  <a:schemeClr val="accent5">
                    <a:lumMod val="75000"/>
                  </a:schemeClr>
                </a:solidFill>
              </a:rPr>
              <a:t>Abc</a:t>
            </a:r>
            <a:r>
              <a:rPr lang="tr-TR" sz="1400" b="1" dirty="0" smtClean="0">
                <a:solidFill>
                  <a:schemeClr val="accent5">
                    <a:lumMod val="75000"/>
                  </a:schemeClr>
                </a:solidFill>
              </a:rPr>
              <a:t> Gayrimenkul Danışmanlık </a:t>
            </a:r>
            <a:r>
              <a:rPr lang="tr-TR" sz="1400" b="1" dirty="0" err="1" smtClean="0">
                <a:solidFill>
                  <a:schemeClr val="accent5">
                    <a:lumMod val="75000"/>
                  </a:schemeClr>
                </a:solidFill>
              </a:rPr>
              <a:t>İnş</a:t>
            </a:r>
            <a:r>
              <a:rPr lang="tr-TR" sz="1400" b="1" dirty="0" smtClean="0">
                <a:solidFill>
                  <a:schemeClr val="accent5">
                    <a:lumMod val="75000"/>
                  </a:schemeClr>
                </a:solidFill>
              </a:rPr>
              <a:t>. Tic. Ltd. Şti.</a:t>
            </a:r>
            <a:endParaRPr lang="tr-TR" sz="1400" b="1" dirty="0">
              <a:solidFill>
                <a:schemeClr val="accent5">
                  <a:lumMod val="75000"/>
                </a:schemeClr>
              </a:solidFill>
            </a:endParaRPr>
          </a:p>
        </p:txBody>
      </p:sp>
      <p:pic>
        <p:nvPicPr>
          <p:cNvPr id="1026" name="Picture 2" descr="C:\Users\ibrahim\Desktop\resim\33.png"/>
          <p:cNvPicPr>
            <a:picLocks noChangeAspect="1" noChangeArrowheads="1"/>
          </p:cNvPicPr>
          <p:nvPr/>
        </p:nvPicPr>
        <p:blipFill>
          <a:blip r:embed="rId6" cstate="print"/>
          <a:srcRect/>
          <a:stretch>
            <a:fillRect/>
          </a:stretch>
        </p:blipFill>
        <p:spPr bwMode="auto">
          <a:xfrm>
            <a:off x="2399093" y="2743200"/>
            <a:ext cx="2207464" cy="3297571"/>
          </a:xfrm>
          <a:prstGeom prst="rect">
            <a:avLst/>
          </a:prstGeom>
          <a:noFill/>
        </p:spPr>
      </p:pic>
      <p:pic>
        <p:nvPicPr>
          <p:cNvPr id="2" name="Picture 2" descr="C:\Users\ibrahim\Desktop\resim\daire1.png"/>
          <p:cNvPicPr>
            <a:picLocks noChangeAspect="1" noChangeArrowheads="1"/>
          </p:cNvPicPr>
          <p:nvPr/>
        </p:nvPicPr>
        <p:blipFill>
          <a:blip r:embed="rId7"/>
          <a:srcRect/>
          <a:stretch>
            <a:fillRect/>
          </a:stretch>
        </p:blipFill>
        <p:spPr bwMode="auto">
          <a:xfrm>
            <a:off x="476250" y="509835"/>
            <a:ext cx="904875" cy="823665"/>
          </a:xfrm>
          <a:prstGeom prst="rect">
            <a:avLst/>
          </a:prstGeom>
          <a:noFill/>
        </p:spPr>
      </p:pic>
      <p:pic>
        <p:nvPicPr>
          <p:cNvPr id="1027" name="Picture 3" descr="C:\Users\ibrahim\Desktop\resim\logopng.png"/>
          <p:cNvPicPr>
            <a:picLocks noChangeAspect="1" noChangeArrowheads="1"/>
          </p:cNvPicPr>
          <p:nvPr/>
        </p:nvPicPr>
        <p:blipFill>
          <a:blip r:embed="rId8"/>
          <a:srcRect/>
          <a:stretch>
            <a:fillRect/>
          </a:stretch>
        </p:blipFill>
        <p:spPr bwMode="auto">
          <a:xfrm>
            <a:off x="388938" y="447676"/>
            <a:ext cx="1116012" cy="1266948"/>
          </a:xfrm>
          <a:prstGeom prst="rect">
            <a:avLst/>
          </a:prstGeom>
          <a:noFill/>
        </p:spPr>
      </p:pic>
    </p:spTree>
    <p:extLst>
      <p:ext uri="{BB962C8B-B14F-4D97-AF65-F5344CB8AC3E}">
        <p14:creationId xmlns:p14="http://schemas.microsoft.com/office/powerpoint/2010/main" xmlns="" val="22224067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5" name="Rectangle 20"/>
          <p:cNvSpPr>
            <a:spLocks noChangeArrowheads="1"/>
          </p:cNvSpPr>
          <p:nvPr/>
        </p:nvSpPr>
        <p:spPr bwMode="auto">
          <a:xfrm>
            <a:off x="115888" y="107950"/>
            <a:ext cx="7302436"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6" name="Text Box 85"/>
          <p:cNvSpPr txBox="1">
            <a:spLocks noChangeArrowheads="1"/>
          </p:cNvSpPr>
          <p:nvPr/>
        </p:nvSpPr>
        <p:spPr bwMode="auto">
          <a:xfrm>
            <a:off x="2270125" y="893479"/>
            <a:ext cx="5288273" cy="2616101"/>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400" b="1" dirty="0" smtClean="0">
                <a:solidFill>
                  <a:srgbClr val="FF0000"/>
                </a:solidFill>
              </a:rPr>
              <a:t>1.090.000.-TL   </a:t>
            </a:r>
            <a:r>
              <a:rPr lang="tr-TR" sz="1000" dirty="0" smtClean="0"/>
              <a:t>M2/TL… </a:t>
            </a:r>
            <a:r>
              <a:rPr lang="tr-TR" sz="1400" b="1" dirty="0" smtClean="0">
                <a:solidFill>
                  <a:srgbClr val="FF0000"/>
                </a:solidFill>
              </a:rPr>
              <a:t>7.786.-TL</a:t>
            </a:r>
            <a:r>
              <a:rPr lang="tr-TR" sz="1400" dirty="0" smtClean="0"/>
              <a:t>……….</a:t>
            </a:r>
            <a:endParaRPr lang="tr-TR" sz="1400" dirty="0"/>
          </a:p>
          <a:p>
            <a:pPr algn="l">
              <a:spcBef>
                <a:spcPct val="50000"/>
              </a:spcBef>
            </a:pPr>
            <a:r>
              <a:rPr lang="tr-TR" sz="1000" dirty="0"/>
              <a:t>Oda </a:t>
            </a:r>
            <a:r>
              <a:rPr lang="tr-TR" sz="1000" dirty="0" smtClean="0"/>
              <a:t>Sayısı	: </a:t>
            </a:r>
            <a:r>
              <a:rPr lang="tr-TR" sz="1000" b="1" dirty="0" smtClean="0">
                <a:solidFill>
                  <a:srgbClr val="FF0000"/>
                </a:solidFill>
              </a:rPr>
              <a:t>3+1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a:solidFill>
                  <a:srgbClr val="FF0000"/>
                </a:solidFill>
              </a:rPr>
              <a:t>2</a:t>
            </a: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11</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9</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140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r>
              <a:rPr lang="tr-TR" sz="1000" b="1" dirty="0" smtClean="0"/>
              <a:t>               </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Kombili</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7" name="Text Box 86"/>
          <p:cNvSpPr txBox="1">
            <a:spLocks noChangeArrowheads="1"/>
          </p:cNvSpPr>
          <p:nvPr/>
        </p:nvSpPr>
        <p:spPr bwMode="auto">
          <a:xfrm>
            <a:off x="4359275" y="1401350"/>
            <a:ext cx="2827878" cy="984885"/>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r>
              <a:rPr lang="tr-TR" sz="800" dirty="0" smtClean="0"/>
              <a:t>Halay Sokak can Apt. No: 13 </a:t>
            </a:r>
            <a:r>
              <a:rPr lang="tr-TR" sz="800" dirty="0" err="1" smtClean="0"/>
              <a:t>suadiye</a:t>
            </a:r>
            <a:r>
              <a:rPr lang="tr-TR" sz="800" dirty="0" smtClean="0"/>
              <a:t>/İstanbul  Çelik Kapılı,   Islak zeminler seramik, Oda ve salonlar, lamine Parke,  </a:t>
            </a:r>
            <a:r>
              <a:rPr lang="tr-TR" sz="800" dirty="0" err="1" smtClean="0"/>
              <a:t>lineadecor</a:t>
            </a:r>
            <a:r>
              <a:rPr lang="tr-TR" sz="800" dirty="0" smtClean="0"/>
              <a:t> ankastre mutfak, kartonpiyerli, ebeveyn banyolu, görüntülü </a:t>
            </a:r>
            <a:r>
              <a:rPr lang="tr-TR" sz="800" dirty="0" err="1" smtClean="0"/>
              <a:t>diafonu</a:t>
            </a:r>
            <a:r>
              <a:rPr lang="tr-TR" sz="800" dirty="0" smtClean="0"/>
              <a:t>, elektrikli panjurlu, çift asansörlü, jeneratörlü, Hilton lavabo </a:t>
            </a:r>
            <a:r>
              <a:rPr lang="tr-TR" sz="800" dirty="0" err="1" smtClean="0"/>
              <a:t>duşakabin</a:t>
            </a:r>
            <a:r>
              <a:rPr lang="tr-TR" sz="800" dirty="0" smtClean="0"/>
              <a:t> banyolu , </a:t>
            </a:r>
            <a:r>
              <a:rPr lang="tr-TR" sz="800" dirty="0" err="1" smtClean="0"/>
              <a:t>Hidrofrlu</a:t>
            </a:r>
            <a:r>
              <a:rPr lang="tr-TR" sz="800" dirty="0" smtClean="0"/>
              <a:t>, su depolu,  kablolu </a:t>
            </a:r>
            <a:r>
              <a:rPr lang="tr-TR" sz="800" dirty="0" err="1" smtClean="0"/>
              <a:t>tv</a:t>
            </a:r>
            <a:r>
              <a:rPr lang="tr-TR" sz="800" dirty="0" smtClean="0"/>
              <a:t> ve uydu altyapılı , Kapalı açık otoparklı daire..</a:t>
            </a:r>
          </a:p>
        </p:txBody>
      </p:sp>
      <p:sp>
        <p:nvSpPr>
          <p:cNvPr id="8" name="Text Box 85"/>
          <p:cNvSpPr txBox="1">
            <a:spLocks noChangeArrowheads="1"/>
          </p:cNvSpPr>
          <p:nvPr/>
        </p:nvSpPr>
        <p:spPr bwMode="auto">
          <a:xfrm>
            <a:off x="2289175" y="4201283"/>
            <a:ext cx="5288273" cy="2616101"/>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400" b="1" dirty="0" smtClean="0">
                <a:solidFill>
                  <a:srgbClr val="FF0000"/>
                </a:solidFill>
              </a:rPr>
              <a:t> 830.000.-TL   </a:t>
            </a:r>
            <a:r>
              <a:rPr lang="tr-TR" sz="1000" dirty="0" smtClean="0"/>
              <a:t>M2/TL… </a:t>
            </a:r>
            <a:r>
              <a:rPr lang="tr-TR" sz="1400" b="1" dirty="0" smtClean="0">
                <a:solidFill>
                  <a:srgbClr val="FF0000"/>
                </a:solidFill>
              </a:rPr>
              <a:t>7.757.-TL</a:t>
            </a:r>
            <a:r>
              <a:rPr lang="tr-TR" sz="1400" dirty="0" smtClean="0"/>
              <a:t>……….</a:t>
            </a:r>
            <a:endParaRPr lang="tr-TR" sz="1400" dirty="0"/>
          </a:p>
          <a:p>
            <a:pPr algn="l">
              <a:spcBef>
                <a:spcPct val="50000"/>
              </a:spcBef>
            </a:pPr>
            <a:r>
              <a:rPr lang="tr-TR" sz="1000" dirty="0"/>
              <a:t>Oda </a:t>
            </a:r>
            <a:r>
              <a:rPr lang="tr-TR" sz="1000" dirty="0" smtClean="0"/>
              <a:t>Sayısı	: </a:t>
            </a:r>
            <a:r>
              <a:rPr lang="tr-TR" sz="1000" b="1" dirty="0" smtClean="0">
                <a:solidFill>
                  <a:srgbClr val="FF0000"/>
                </a:solidFill>
              </a:rPr>
              <a:t>3+1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smtClean="0">
                <a:solidFill>
                  <a:srgbClr val="FF0000"/>
                </a:solidFill>
              </a:rPr>
              <a:t>2</a:t>
            </a:r>
            <a:endParaRPr lang="tr-TR" sz="1000" b="1" dirty="0">
              <a:solidFill>
                <a:srgbClr val="FF0000"/>
              </a:solidFill>
            </a:endParaRP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10</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1</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107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kombili</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9" name="Text Box 86"/>
          <p:cNvSpPr txBox="1">
            <a:spLocks noChangeArrowheads="1"/>
          </p:cNvSpPr>
          <p:nvPr/>
        </p:nvSpPr>
        <p:spPr bwMode="auto">
          <a:xfrm>
            <a:off x="4378325" y="4541912"/>
            <a:ext cx="2827878" cy="1600438"/>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smtClean="0">
                <a:solidFill>
                  <a:srgbClr val="FF0000"/>
                </a:solidFill>
                <a:hlinkClick r:id="rId5"/>
              </a:rPr>
              <a:t>Erenköy </a:t>
            </a:r>
            <a:endParaRPr lang="tr-TR" sz="1000" b="1" dirty="0" smtClean="0">
              <a:solidFill>
                <a:srgbClr val="FF0000"/>
              </a:solidFill>
            </a:endParaRPr>
          </a:p>
          <a:p>
            <a:r>
              <a:rPr lang="tr-TR" sz="800" dirty="0" smtClean="0"/>
              <a:t>Halay sokak Papağan apt. No:9 </a:t>
            </a:r>
            <a:r>
              <a:rPr lang="tr-TR" sz="800" dirty="0" err="1" smtClean="0"/>
              <a:t>Suadiye</a:t>
            </a:r>
            <a:r>
              <a:rPr lang="tr-TR" sz="800" dirty="0" smtClean="0"/>
              <a:t>/İstanbul Kombi Kalorifer Yangın merdiveni Kamera sistemi KALE çelik kapı Ahşap masif kaplama iç kapılar Pencereler elektrikli panjur Doğramalar dış cephe mimarisine uygun ses ve ısı izolasyonlu </a:t>
            </a:r>
            <a:r>
              <a:rPr lang="tr-TR" sz="800" dirty="0" err="1" smtClean="0"/>
              <a:t>Pvc</a:t>
            </a:r>
            <a:r>
              <a:rPr lang="tr-TR" sz="800" dirty="0" smtClean="0"/>
              <a:t> Bina girişi, kat holleri ve merdiven basamakları granit Mutfakta ankastre ürünler Salon ve yatak odaları 1. sınıf lamine parke Islak zeminler 1. sınıf seramik Hilton banyo </a:t>
            </a:r>
            <a:r>
              <a:rPr lang="tr-TR" sz="800" dirty="0" err="1" smtClean="0"/>
              <a:t>Duşakabin</a:t>
            </a:r>
            <a:r>
              <a:rPr lang="tr-TR" sz="800" dirty="0" smtClean="0"/>
              <a:t> </a:t>
            </a:r>
            <a:r>
              <a:rPr lang="tr-TR" sz="800" dirty="0" err="1" smtClean="0"/>
              <a:t>Splite</a:t>
            </a:r>
            <a:r>
              <a:rPr lang="tr-TR" sz="800" dirty="0" smtClean="0"/>
              <a:t> klima Görüntülü </a:t>
            </a:r>
            <a:r>
              <a:rPr lang="tr-TR" sz="800" dirty="0" err="1" smtClean="0"/>
              <a:t>diafon</a:t>
            </a:r>
            <a:r>
              <a:rPr lang="tr-TR" sz="800" dirty="0" smtClean="0"/>
              <a:t> Kablolu ve dijital yayın tesisatı Spot aydınlatma Kartonpiyer Çift asansör, Açık kapalı otoparklı daire</a:t>
            </a:r>
          </a:p>
          <a:p>
            <a:pPr algn="l"/>
            <a:endParaRPr lang="tr-TR" sz="800" dirty="0"/>
          </a:p>
        </p:txBody>
      </p:sp>
      <p:sp>
        <p:nvSpPr>
          <p:cNvPr id="10" name="Text Box 81"/>
          <p:cNvSpPr txBox="1">
            <a:spLocks noChangeArrowheads="1"/>
          </p:cNvSpPr>
          <p:nvPr/>
        </p:nvSpPr>
        <p:spPr bwMode="auto">
          <a:xfrm>
            <a:off x="1556791" y="251519"/>
            <a:ext cx="4444809" cy="369332"/>
          </a:xfrm>
          <a:prstGeom prst="rect">
            <a:avLst/>
          </a:prstGeom>
          <a:noFill/>
          <a:ln w="9525" algn="ctr">
            <a:noFill/>
            <a:miter lim="800000"/>
            <a:headEnd/>
            <a:tailEnd/>
          </a:ln>
          <a:effectLst/>
        </p:spPr>
        <p:txBody>
          <a:bodyPr wrap="square">
            <a:spAutoFit/>
          </a:bodyPr>
          <a:lstStyle/>
          <a:p>
            <a:pPr algn="ctr">
              <a:spcBef>
                <a:spcPct val="50000"/>
              </a:spcBef>
            </a:pPr>
            <a:r>
              <a:rPr lang="tr-TR" b="1" i="1" dirty="0" smtClean="0">
                <a:latin typeface="Franklin Gothic Medium" pitchFamily="34" charset="0"/>
              </a:rPr>
              <a:t>Uzun Süredir satılamayanlar</a:t>
            </a:r>
            <a:endParaRPr lang="tr-TR" b="1" i="1" dirty="0">
              <a:latin typeface="Franklin Gothic Medium" pitchFamily="34" charset="0"/>
            </a:endParaRPr>
          </a:p>
        </p:txBody>
      </p:sp>
      <p:sp>
        <p:nvSpPr>
          <p:cNvPr id="11" name="Text Box 85"/>
          <p:cNvSpPr txBox="1">
            <a:spLocks noChangeArrowheads="1"/>
          </p:cNvSpPr>
          <p:nvPr/>
        </p:nvSpPr>
        <p:spPr bwMode="auto">
          <a:xfrm>
            <a:off x="2270125" y="7409645"/>
            <a:ext cx="5288273" cy="2616101"/>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400" b="1" dirty="0" smtClean="0">
                <a:solidFill>
                  <a:srgbClr val="FF0000"/>
                </a:solidFill>
              </a:rPr>
              <a:t>1.195.000.-TL   </a:t>
            </a:r>
            <a:r>
              <a:rPr lang="tr-TR" sz="1000" dirty="0" smtClean="0"/>
              <a:t>M2/TL… </a:t>
            </a:r>
            <a:r>
              <a:rPr lang="tr-TR" sz="1400" b="1" dirty="0" smtClean="0">
                <a:solidFill>
                  <a:srgbClr val="FF0000"/>
                </a:solidFill>
              </a:rPr>
              <a:t>7.967.-TL</a:t>
            </a:r>
            <a:r>
              <a:rPr lang="tr-TR" sz="1400" dirty="0" smtClean="0"/>
              <a:t>……….</a:t>
            </a:r>
            <a:endParaRPr lang="tr-TR" sz="1400" dirty="0"/>
          </a:p>
          <a:p>
            <a:pPr algn="l">
              <a:spcBef>
                <a:spcPct val="50000"/>
              </a:spcBef>
            </a:pPr>
            <a:r>
              <a:rPr lang="tr-TR" sz="1000" dirty="0"/>
              <a:t>Oda </a:t>
            </a:r>
            <a:r>
              <a:rPr lang="tr-TR" sz="1000" dirty="0" smtClean="0"/>
              <a:t>Sayısı	: </a:t>
            </a:r>
            <a:r>
              <a:rPr lang="tr-TR" sz="1000" b="1" dirty="0">
                <a:solidFill>
                  <a:srgbClr val="FF0000"/>
                </a:solidFill>
              </a:rPr>
              <a:t>3</a:t>
            </a:r>
            <a:r>
              <a:rPr lang="tr-TR" sz="1000" b="1" dirty="0" smtClean="0">
                <a:solidFill>
                  <a:srgbClr val="FF0000"/>
                </a:solidFill>
              </a:rPr>
              <a:t>+1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a:solidFill>
                  <a:srgbClr val="FF0000"/>
                </a:solidFill>
              </a:rPr>
              <a:t>2</a:t>
            </a:r>
          </a:p>
          <a:p>
            <a:pPr algn="l">
              <a:spcBef>
                <a:spcPct val="50000"/>
              </a:spcBef>
            </a:pPr>
            <a:r>
              <a:rPr lang="tr-TR" sz="1000" dirty="0" err="1" smtClean="0"/>
              <a:t>Wc</a:t>
            </a:r>
            <a:r>
              <a:rPr lang="tr-TR" sz="1000" dirty="0" smtClean="0"/>
              <a:t>	: </a:t>
            </a:r>
            <a:r>
              <a:rPr lang="tr-TR" sz="1000" b="1" dirty="0" smtClean="0">
                <a:solidFill>
                  <a:srgbClr val="FF0000"/>
                </a:solidFill>
              </a:rPr>
              <a:t>2</a:t>
            </a:r>
            <a:endParaRPr lang="tr-TR" sz="1000" b="1" dirty="0">
              <a:solidFill>
                <a:srgbClr val="FF0000"/>
              </a:solidFill>
            </a:endParaRPr>
          </a:p>
          <a:p>
            <a:pPr algn="l">
              <a:spcBef>
                <a:spcPct val="50000"/>
              </a:spcBef>
            </a:pPr>
            <a:r>
              <a:rPr lang="tr-TR" sz="1000" dirty="0"/>
              <a:t>Kat </a:t>
            </a:r>
            <a:r>
              <a:rPr lang="tr-TR" sz="1000" dirty="0" smtClean="0"/>
              <a:t>Sayısı	: </a:t>
            </a:r>
            <a:r>
              <a:rPr lang="tr-TR" sz="1000" b="1" dirty="0" smtClean="0">
                <a:solidFill>
                  <a:srgbClr val="FF0000"/>
                </a:solidFill>
              </a:rPr>
              <a:t>11</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9</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150 m2</a:t>
            </a:r>
            <a:r>
              <a:rPr lang="tr-TR" sz="1000" b="1" dirty="0" smtClean="0"/>
              <a:t>               </a:t>
            </a:r>
            <a:endParaRPr lang="tr-TR" sz="1000" b="1" dirty="0"/>
          </a:p>
          <a:p>
            <a:pPr algn="l">
              <a:spcBef>
                <a:spcPct val="50000"/>
              </a:spcBef>
            </a:pPr>
            <a:r>
              <a:rPr lang="tr-TR" sz="1000" dirty="0"/>
              <a:t>Kullanım Dur</a:t>
            </a:r>
            <a:r>
              <a:rPr lang="tr-TR" sz="1000" dirty="0" smtClean="0"/>
              <a:t>.	: </a:t>
            </a:r>
            <a:r>
              <a:rPr lang="tr-TR" sz="1000" b="1" dirty="0" smtClean="0">
                <a:solidFill>
                  <a:srgbClr val="FF0000"/>
                </a:solidFill>
              </a:rPr>
              <a:t>Boş</a:t>
            </a:r>
            <a:r>
              <a:rPr lang="tr-TR" sz="1000" b="1" dirty="0" smtClean="0"/>
              <a:t>            </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Kombili</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12" name="Text Box 86"/>
          <p:cNvSpPr txBox="1">
            <a:spLocks noChangeArrowheads="1"/>
          </p:cNvSpPr>
          <p:nvPr/>
        </p:nvSpPr>
        <p:spPr bwMode="auto">
          <a:xfrm>
            <a:off x="4359275" y="7697281"/>
            <a:ext cx="2827878" cy="1177245"/>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pPr algn="l">
              <a:spcBef>
                <a:spcPct val="50000"/>
              </a:spcBef>
            </a:pPr>
            <a:endParaRPr lang="tr-TR" sz="300" b="1" dirty="0" smtClean="0">
              <a:solidFill>
                <a:srgbClr val="FF0000"/>
              </a:solidFill>
            </a:endParaRPr>
          </a:p>
          <a:p>
            <a:r>
              <a:rPr lang="tr-TR" sz="800" dirty="0" smtClean="0"/>
              <a:t>Halay sokak Dicle Çakım Apt. No: 7 </a:t>
            </a:r>
            <a:r>
              <a:rPr lang="tr-TR" sz="800" dirty="0" err="1" smtClean="0"/>
              <a:t>Suadiye</a:t>
            </a:r>
            <a:r>
              <a:rPr lang="tr-TR" sz="800" dirty="0" smtClean="0"/>
              <a:t>/İstanbul   </a:t>
            </a:r>
          </a:p>
          <a:p>
            <a:r>
              <a:rPr lang="tr-TR" sz="800" dirty="0" smtClean="0"/>
              <a:t>İçi 1.</a:t>
            </a:r>
            <a:r>
              <a:rPr lang="tr-TR" sz="800" dirty="0" err="1" smtClean="0"/>
              <a:t>nci</a:t>
            </a:r>
            <a:r>
              <a:rPr lang="tr-TR" sz="800" dirty="0" smtClean="0"/>
              <a:t> sınıf malzeme ile inşa edilmiş, mutfak ankastre Ürünleri( Bulaşık </a:t>
            </a:r>
            <a:r>
              <a:rPr lang="tr-TR" sz="800" dirty="0" err="1" smtClean="0"/>
              <a:t>makinası</a:t>
            </a:r>
            <a:r>
              <a:rPr lang="tr-TR" sz="800" dirty="0" smtClean="0"/>
              <a:t>, fırın, ocak, davlumbaz), Oda ve salonlar lamine Parke, Kale Çelik Kapılı, Kombili, Islak zeminler Seramik, Jeneratör, Su deposu, hidrofor, Asansörlü, Kapalı açık otoparklı, Elektrikli panjurlu, İç kapılar lake, Hilton lavabo </a:t>
            </a:r>
            <a:r>
              <a:rPr lang="tr-TR" sz="800" dirty="0" err="1" smtClean="0"/>
              <a:t>duşakabinli</a:t>
            </a:r>
            <a:r>
              <a:rPr lang="tr-TR" sz="800" dirty="0" smtClean="0"/>
              <a:t>, spot aydınlatmalı görüntülü </a:t>
            </a:r>
            <a:r>
              <a:rPr lang="tr-TR" sz="800" dirty="0" err="1" smtClean="0"/>
              <a:t>diafonlu</a:t>
            </a:r>
            <a:r>
              <a:rPr lang="tr-TR" sz="800" dirty="0" smtClean="0"/>
              <a:t> daire…</a:t>
            </a:r>
            <a:endParaRPr lang="tr-TR" sz="800" dirty="0"/>
          </a:p>
        </p:txBody>
      </p:sp>
      <p:pic>
        <p:nvPicPr>
          <p:cNvPr id="3074" name="Picture 2" descr="C:\Users\ibrahim\Desktop\akkurt sk. irem apt\ekspertiz fotoları\20171216_121736.jpg"/>
          <p:cNvPicPr>
            <a:picLocks noChangeAspect="1" noChangeArrowheads="1"/>
          </p:cNvPicPr>
          <p:nvPr/>
        </p:nvPicPr>
        <p:blipFill>
          <a:blip r:embed="rId6" cstate="print"/>
          <a:srcRect/>
          <a:stretch>
            <a:fillRect/>
          </a:stretch>
        </p:blipFill>
        <p:spPr bwMode="auto">
          <a:xfrm>
            <a:off x="380657" y="914400"/>
            <a:ext cx="1810093" cy="2590799"/>
          </a:xfrm>
          <a:prstGeom prst="rect">
            <a:avLst/>
          </a:prstGeom>
          <a:noFill/>
          <a:ln w="28575">
            <a:solidFill>
              <a:schemeClr val="tx1"/>
            </a:solidFill>
            <a:prstDash val="solid"/>
          </a:ln>
        </p:spPr>
      </p:pic>
      <p:pic>
        <p:nvPicPr>
          <p:cNvPr id="3075" name="Picture 3" descr="C:\Users\ibrahim\Desktop\akkurt sk. irem apt\ekspertiz fotoları\Halay sk. Papağan apt. No 9       3.jpg"/>
          <p:cNvPicPr>
            <a:picLocks noChangeAspect="1" noChangeArrowheads="1"/>
          </p:cNvPicPr>
          <p:nvPr/>
        </p:nvPicPr>
        <p:blipFill>
          <a:blip r:embed="rId7" cstate="print"/>
          <a:srcRect/>
          <a:stretch>
            <a:fillRect/>
          </a:stretch>
        </p:blipFill>
        <p:spPr bwMode="auto">
          <a:xfrm>
            <a:off x="388941" y="4213229"/>
            <a:ext cx="1763709" cy="2542816"/>
          </a:xfrm>
          <a:prstGeom prst="rect">
            <a:avLst/>
          </a:prstGeom>
          <a:noFill/>
          <a:ln w="28575">
            <a:solidFill>
              <a:schemeClr val="tx1"/>
            </a:solidFill>
            <a:prstDash val="solid"/>
          </a:ln>
        </p:spPr>
      </p:pic>
      <p:pic>
        <p:nvPicPr>
          <p:cNvPr id="3076" name="Picture 4" descr="C:\Users\ibrahim\Desktop\akkurt sk. irem apt\ekspertiz fotoları\Halay. Dicle çakım apt. No. 7       2.jpg"/>
          <p:cNvPicPr>
            <a:picLocks noChangeAspect="1" noChangeArrowheads="1"/>
          </p:cNvPicPr>
          <p:nvPr/>
        </p:nvPicPr>
        <p:blipFill>
          <a:blip r:embed="rId8" cstate="print"/>
          <a:srcRect/>
          <a:stretch>
            <a:fillRect/>
          </a:stretch>
        </p:blipFill>
        <p:spPr bwMode="auto">
          <a:xfrm>
            <a:off x="390525" y="7423151"/>
            <a:ext cx="1704975" cy="2526239"/>
          </a:xfrm>
          <a:prstGeom prst="rect">
            <a:avLst/>
          </a:prstGeom>
          <a:noFill/>
          <a:ln w="28575">
            <a:solidFill>
              <a:schemeClr val="tx1"/>
            </a:solidFill>
            <a:prstDash val="soli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17"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5"/>
          <p:cNvSpPr>
            <a:spLocks noChangeArrowheads="1"/>
          </p:cNvSpPr>
          <p:nvPr/>
        </p:nvSpPr>
        <p:spPr bwMode="auto">
          <a:xfrm>
            <a:off x="115888" y="107950"/>
            <a:ext cx="7302436"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6" name="Text Box 14"/>
          <p:cNvSpPr txBox="1">
            <a:spLocks noChangeArrowheads="1"/>
          </p:cNvSpPr>
          <p:nvPr/>
        </p:nvSpPr>
        <p:spPr bwMode="auto">
          <a:xfrm>
            <a:off x="1268413" y="484187"/>
            <a:ext cx="4525305" cy="338554"/>
          </a:xfrm>
          <a:prstGeom prst="rect">
            <a:avLst/>
          </a:prstGeom>
          <a:noFill/>
          <a:ln w="9525" algn="ctr">
            <a:noFill/>
            <a:miter lim="800000"/>
            <a:headEnd/>
            <a:tailEnd/>
          </a:ln>
          <a:effectLst/>
        </p:spPr>
        <p:txBody>
          <a:bodyPr wrap="square">
            <a:spAutoFit/>
          </a:bodyPr>
          <a:lstStyle/>
          <a:p>
            <a:pPr algn="ctr">
              <a:spcBef>
                <a:spcPct val="50000"/>
              </a:spcBef>
            </a:pPr>
            <a:r>
              <a:rPr lang="tr-TR" sz="1600" b="1" dirty="0"/>
              <a:t>SATIŞTA OLAN DAİRELER</a:t>
            </a:r>
          </a:p>
        </p:txBody>
      </p:sp>
      <p:sp>
        <p:nvSpPr>
          <p:cNvPr id="7" name="Text Box 15"/>
          <p:cNvSpPr txBox="1">
            <a:spLocks noChangeArrowheads="1"/>
          </p:cNvSpPr>
          <p:nvPr/>
        </p:nvSpPr>
        <p:spPr bwMode="auto">
          <a:xfrm>
            <a:off x="260350" y="905034"/>
            <a:ext cx="7144122" cy="1215717"/>
          </a:xfrm>
          <a:prstGeom prst="rect">
            <a:avLst/>
          </a:prstGeom>
          <a:noFill/>
          <a:ln w="9525" algn="ctr">
            <a:noFill/>
            <a:miter lim="800000"/>
            <a:headEnd/>
            <a:tailEnd/>
          </a:ln>
          <a:effectLst/>
        </p:spPr>
        <p:txBody>
          <a:bodyPr wrap="square">
            <a:spAutoFit/>
          </a:bodyPr>
          <a:lstStyle/>
          <a:p>
            <a:pPr>
              <a:spcBef>
                <a:spcPct val="50000"/>
              </a:spcBef>
            </a:pPr>
            <a:r>
              <a:rPr lang="tr-TR" sz="1000" b="1" dirty="0">
                <a:solidFill>
                  <a:srgbClr val="FF0000"/>
                </a:solidFill>
              </a:rPr>
              <a:t>1- </a:t>
            </a:r>
            <a:r>
              <a:rPr lang="tr-TR" sz="1000" dirty="0" smtClean="0"/>
              <a:t>Asuman </a:t>
            </a:r>
            <a:r>
              <a:rPr lang="tr-TR" sz="1000" dirty="0" err="1" smtClean="0"/>
              <a:t>Sk</a:t>
            </a:r>
            <a:r>
              <a:rPr lang="tr-TR" sz="1000" dirty="0" smtClean="0"/>
              <a:t>. Mualla Apt. No: 8 </a:t>
            </a:r>
            <a:r>
              <a:rPr lang="tr-TR" sz="1000" dirty="0" err="1" smtClean="0"/>
              <a:t>Suadiye</a:t>
            </a:r>
            <a:r>
              <a:rPr lang="tr-TR" sz="1000" dirty="0" smtClean="0"/>
              <a:t> /İstanbul 2017 Yapımı 13/4 katında 2+1  120m2 </a:t>
            </a:r>
            <a:r>
              <a:rPr lang="tr-TR" sz="1000" b="1" dirty="0" smtClean="0">
                <a:solidFill>
                  <a:srgbClr val="FF0000"/>
                </a:solidFill>
              </a:rPr>
              <a:t>870.000 TL.- m2/TL   7.250.-TL</a:t>
            </a:r>
          </a:p>
          <a:p>
            <a:pPr>
              <a:spcBef>
                <a:spcPct val="50000"/>
              </a:spcBef>
            </a:pPr>
            <a:r>
              <a:rPr lang="tr-TR" sz="1000" b="1" dirty="0" smtClean="0">
                <a:solidFill>
                  <a:srgbClr val="FF0000"/>
                </a:solidFill>
              </a:rPr>
              <a:t>2- </a:t>
            </a:r>
            <a:r>
              <a:rPr lang="tr-TR" sz="1000" dirty="0" smtClean="0"/>
              <a:t>Kaptan arif Sok.  </a:t>
            </a:r>
            <a:r>
              <a:rPr lang="tr-TR" sz="1000" dirty="0" err="1" smtClean="0"/>
              <a:t>Suadiye</a:t>
            </a:r>
            <a:r>
              <a:rPr lang="tr-TR" sz="1000" dirty="0" smtClean="0"/>
              <a:t>/İstanbul 2017 Yapımı 11/9 3+1 120m2  </a:t>
            </a:r>
            <a:r>
              <a:rPr lang="tr-TR" sz="1000" b="1" dirty="0" smtClean="0">
                <a:solidFill>
                  <a:srgbClr val="FF0000"/>
                </a:solidFill>
              </a:rPr>
              <a:t>865.000 TL </a:t>
            </a:r>
            <a:r>
              <a:rPr lang="tr-TR" sz="1000" b="1" dirty="0">
                <a:solidFill>
                  <a:srgbClr val="FF0000"/>
                </a:solidFill>
              </a:rPr>
              <a:t>– </a:t>
            </a:r>
            <a:r>
              <a:rPr lang="tr-TR" sz="1000" b="1" dirty="0" smtClean="0">
                <a:solidFill>
                  <a:srgbClr val="FF0000"/>
                </a:solidFill>
              </a:rPr>
              <a:t>m2/TL  7,208.-TL</a:t>
            </a:r>
          </a:p>
          <a:p>
            <a:pPr>
              <a:spcBef>
                <a:spcPct val="50000"/>
              </a:spcBef>
            </a:pPr>
            <a:r>
              <a:rPr lang="tr-TR" sz="1000" b="1" dirty="0" smtClean="0">
                <a:solidFill>
                  <a:srgbClr val="FF0000"/>
                </a:solidFill>
              </a:rPr>
              <a:t>3- </a:t>
            </a:r>
            <a:r>
              <a:rPr lang="tr-TR" sz="1000" dirty="0" smtClean="0"/>
              <a:t>Kavisli </a:t>
            </a:r>
            <a:r>
              <a:rPr lang="tr-TR" sz="1000" dirty="0" err="1" smtClean="0"/>
              <a:t>Sk</a:t>
            </a:r>
            <a:r>
              <a:rPr lang="tr-TR" sz="1000" dirty="0" smtClean="0"/>
              <a:t>. Erdeniz Apt. </a:t>
            </a:r>
            <a:r>
              <a:rPr lang="tr-TR" sz="1000" dirty="0" err="1" smtClean="0"/>
              <a:t>suadiye</a:t>
            </a:r>
            <a:r>
              <a:rPr lang="tr-TR" sz="1000" dirty="0" smtClean="0"/>
              <a:t>/İstanbul 2017 Yapımı 9/7 Katında 3+1 125m2  </a:t>
            </a:r>
            <a:r>
              <a:rPr lang="tr-TR" sz="1000" b="1" dirty="0" smtClean="0">
                <a:solidFill>
                  <a:srgbClr val="FF0000"/>
                </a:solidFill>
              </a:rPr>
              <a:t>899.000 TL – m2/TL  7.492.-TL</a:t>
            </a:r>
          </a:p>
          <a:p>
            <a:pPr algn="l">
              <a:spcBef>
                <a:spcPct val="50000"/>
              </a:spcBef>
            </a:pPr>
            <a:endParaRPr lang="tr-TR" sz="1100" b="1" dirty="0" smtClean="0">
              <a:solidFill>
                <a:srgbClr val="FF0000"/>
              </a:solidFill>
            </a:endParaRPr>
          </a:p>
          <a:p>
            <a:pPr algn="l">
              <a:spcBef>
                <a:spcPct val="50000"/>
              </a:spcBef>
            </a:pPr>
            <a:endParaRPr lang="tr-TR" sz="1100" b="1" dirty="0">
              <a:solidFill>
                <a:srgbClr val="FF0000"/>
              </a:solidFill>
            </a:endParaRPr>
          </a:p>
        </p:txBody>
      </p:sp>
      <p:sp>
        <p:nvSpPr>
          <p:cNvPr id="8" name="Text Box 18"/>
          <p:cNvSpPr txBox="1">
            <a:spLocks noChangeArrowheads="1"/>
          </p:cNvSpPr>
          <p:nvPr/>
        </p:nvSpPr>
        <p:spPr bwMode="auto">
          <a:xfrm>
            <a:off x="188640" y="2483113"/>
            <a:ext cx="6985700" cy="707886"/>
          </a:xfrm>
          <a:prstGeom prst="rect">
            <a:avLst/>
          </a:prstGeom>
          <a:noFill/>
          <a:ln w="9525" algn="ctr">
            <a:noFill/>
            <a:miter lim="800000"/>
            <a:headEnd/>
            <a:tailEnd/>
          </a:ln>
          <a:effectLst/>
        </p:spPr>
        <p:txBody>
          <a:bodyPr wrap="square">
            <a:spAutoFit/>
          </a:bodyPr>
          <a:lstStyle/>
          <a:p>
            <a:pPr>
              <a:spcBef>
                <a:spcPct val="50000"/>
              </a:spcBef>
            </a:pPr>
            <a:r>
              <a:rPr lang="tr-TR" sz="1000" b="1" dirty="0" smtClean="0">
                <a:solidFill>
                  <a:srgbClr val="FF0000"/>
                </a:solidFill>
              </a:rPr>
              <a:t>1- </a:t>
            </a:r>
            <a:r>
              <a:rPr lang="tr-TR" sz="1000" dirty="0" smtClean="0"/>
              <a:t>Tüccar Katibi Sokak No:20 </a:t>
            </a:r>
            <a:r>
              <a:rPr lang="tr-TR" sz="1000" dirty="0" err="1" smtClean="0"/>
              <a:t>Suadiye</a:t>
            </a:r>
            <a:r>
              <a:rPr lang="tr-TR" sz="1000" dirty="0" smtClean="0"/>
              <a:t>/İstanbul 2017 Yapımı 12/9 Katı 3+1 130m2 </a:t>
            </a:r>
            <a:r>
              <a:rPr lang="tr-TR" sz="1000" b="1" dirty="0" smtClean="0">
                <a:solidFill>
                  <a:srgbClr val="FF0000"/>
                </a:solidFill>
              </a:rPr>
              <a:t>920.000TL – m2/TL 7.077.-TL</a:t>
            </a:r>
            <a:r>
              <a:rPr lang="tr-TR" sz="1000" dirty="0" smtClean="0"/>
              <a:t> </a:t>
            </a:r>
            <a:endParaRPr lang="tr-TR" sz="1000" b="1" dirty="0" smtClean="0">
              <a:solidFill>
                <a:srgbClr val="FF0000"/>
              </a:solidFill>
            </a:endParaRPr>
          </a:p>
          <a:p>
            <a:pPr>
              <a:spcBef>
                <a:spcPct val="50000"/>
              </a:spcBef>
            </a:pPr>
            <a:r>
              <a:rPr lang="tr-TR" sz="1000" b="1" dirty="0" smtClean="0">
                <a:solidFill>
                  <a:srgbClr val="FF0000"/>
                </a:solidFill>
              </a:rPr>
              <a:t>2- </a:t>
            </a:r>
            <a:r>
              <a:rPr lang="tr-TR" sz="1000" dirty="0" smtClean="0"/>
              <a:t>Halay Sokak can Apt. No: 13 </a:t>
            </a:r>
            <a:r>
              <a:rPr lang="tr-TR" sz="1000" dirty="0" err="1" smtClean="0"/>
              <a:t>suadiye</a:t>
            </a:r>
            <a:r>
              <a:rPr lang="tr-TR" sz="1000" dirty="0" smtClean="0"/>
              <a:t>/İstanbul 2017 Yapımı 11/1 katı 3+1 140m2 </a:t>
            </a:r>
            <a:r>
              <a:rPr lang="tr-TR" sz="1000" b="1" dirty="0" smtClean="0">
                <a:solidFill>
                  <a:srgbClr val="FF0000"/>
                </a:solidFill>
              </a:rPr>
              <a:t>960.000.-TL</a:t>
            </a:r>
            <a:r>
              <a:rPr lang="tr-TR" sz="1000" dirty="0" smtClean="0">
                <a:solidFill>
                  <a:srgbClr val="FF0000"/>
                </a:solidFill>
              </a:rPr>
              <a:t> -  </a:t>
            </a:r>
            <a:r>
              <a:rPr lang="tr-TR" sz="1000" b="1" dirty="0" smtClean="0">
                <a:solidFill>
                  <a:srgbClr val="FF0000"/>
                </a:solidFill>
              </a:rPr>
              <a:t>m2/TL</a:t>
            </a:r>
            <a:r>
              <a:rPr lang="tr-TR" sz="1000" dirty="0" smtClean="0">
                <a:solidFill>
                  <a:srgbClr val="FF0000"/>
                </a:solidFill>
              </a:rPr>
              <a:t>  </a:t>
            </a:r>
            <a:r>
              <a:rPr lang="tr-TR" sz="1000" b="1" dirty="0" smtClean="0">
                <a:solidFill>
                  <a:srgbClr val="FF0000"/>
                </a:solidFill>
              </a:rPr>
              <a:t>6.857.-TL</a:t>
            </a:r>
          </a:p>
          <a:p>
            <a:pPr>
              <a:spcBef>
                <a:spcPct val="50000"/>
              </a:spcBef>
            </a:pPr>
            <a:r>
              <a:rPr lang="tr-TR" sz="1000" b="1" dirty="0" smtClean="0">
                <a:solidFill>
                  <a:srgbClr val="FF0000"/>
                </a:solidFill>
              </a:rPr>
              <a:t>3- </a:t>
            </a:r>
            <a:r>
              <a:rPr lang="tr-TR" sz="1000" dirty="0" err="1" smtClean="0"/>
              <a:t>Suadiye</a:t>
            </a:r>
            <a:r>
              <a:rPr lang="tr-TR" sz="1000" dirty="0" smtClean="0"/>
              <a:t> Cami Sokak Onur Apt. No:47  </a:t>
            </a:r>
            <a:r>
              <a:rPr lang="tr-TR" sz="1000" dirty="0" err="1" smtClean="0"/>
              <a:t>Suadiye</a:t>
            </a:r>
            <a:r>
              <a:rPr lang="tr-TR" sz="1000" dirty="0" smtClean="0"/>
              <a:t>/</a:t>
            </a:r>
            <a:r>
              <a:rPr lang="tr-TR" sz="1000" dirty="0" err="1" smtClean="0"/>
              <a:t>istanbul</a:t>
            </a:r>
            <a:r>
              <a:rPr lang="tr-TR" sz="1000" dirty="0" smtClean="0"/>
              <a:t> 2017 Yapımı 12/1 katı 2+1 90m2 </a:t>
            </a:r>
            <a:r>
              <a:rPr lang="tr-TR" sz="1000" b="1" dirty="0" smtClean="0">
                <a:solidFill>
                  <a:srgbClr val="FF0000"/>
                </a:solidFill>
              </a:rPr>
              <a:t>640.000.-TL</a:t>
            </a:r>
            <a:r>
              <a:rPr lang="tr-TR" sz="1000" dirty="0" smtClean="0">
                <a:solidFill>
                  <a:srgbClr val="FF0000"/>
                </a:solidFill>
              </a:rPr>
              <a:t> -  </a:t>
            </a:r>
            <a:r>
              <a:rPr lang="tr-TR" sz="1000" b="1" dirty="0" smtClean="0">
                <a:solidFill>
                  <a:srgbClr val="FF0000"/>
                </a:solidFill>
              </a:rPr>
              <a:t>m2/TL</a:t>
            </a:r>
            <a:r>
              <a:rPr lang="tr-TR" sz="1000" dirty="0" smtClean="0">
                <a:solidFill>
                  <a:srgbClr val="FF0000"/>
                </a:solidFill>
              </a:rPr>
              <a:t>  </a:t>
            </a:r>
            <a:r>
              <a:rPr lang="tr-TR" sz="1000" b="1" dirty="0" smtClean="0">
                <a:solidFill>
                  <a:srgbClr val="FF0000"/>
                </a:solidFill>
              </a:rPr>
              <a:t>7.111.-TL</a:t>
            </a:r>
          </a:p>
        </p:txBody>
      </p:sp>
      <p:sp>
        <p:nvSpPr>
          <p:cNvPr id="9" name="Text Box 19"/>
          <p:cNvSpPr txBox="1">
            <a:spLocks noChangeArrowheads="1"/>
          </p:cNvSpPr>
          <p:nvPr/>
        </p:nvSpPr>
        <p:spPr bwMode="auto">
          <a:xfrm>
            <a:off x="1340768" y="2019970"/>
            <a:ext cx="4525305" cy="338554"/>
          </a:xfrm>
          <a:prstGeom prst="rect">
            <a:avLst/>
          </a:prstGeom>
          <a:noFill/>
          <a:ln w="9525" algn="ctr">
            <a:noFill/>
            <a:miter lim="800000"/>
            <a:headEnd/>
            <a:tailEnd/>
          </a:ln>
          <a:effectLst/>
        </p:spPr>
        <p:txBody>
          <a:bodyPr wrap="square">
            <a:spAutoFit/>
          </a:bodyPr>
          <a:lstStyle/>
          <a:p>
            <a:pPr algn="ctr">
              <a:spcBef>
                <a:spcPct val="50000"/>
              </a:spcBef>
            </a:pPr>
            <a:r>
              <a:rPr lang="tr-TR" sz="1600" b="1" dirty="0"/>
              <a:t>YAKIN ZAMANDA SATILAN MÜLKLER</a:t>
            </a:r>
          </a:p>
        </p:txBody>
      </p:sp>
      <p:sp>
        <p:nvSpPr>
          <p:cNvPr id="10" name="Text Box 20"/>
          <p:cNvSpPr txBox="1">
            <a:spLocks noChangeArrowheads="1"/>
          </p:cNvSpPr>
          <p:nvPr/>
        </p:nvSpPr>
        <p:spPr bwMode="auto">
          <a:xfrm>
            <a:off x="188640" y="5394250"/>
            <a:ext cx="5715254" cy="276999"/>
          </a:xfrm>
          <a:prstGeom prst="rect">
            <a:avLst/>
          </a:prstGeom>
          <a:noFill/>
          <a:ln w="9525" algn="ctr">
            <a:noFill/>
            <a:miter lim="800000"/>
            <a:headEnd/>
            <a:tailEnd/>
          </a:ln>
          <a:effectLst/>
        </p:spPr>
        <p:txBody>
          <a:bodyPr wrap="square">
            <a:spAutoFit/>
          </a:bodyPr>
          <a:lstStyle/>
          <a:p>
            <a:pPr algn="l">
              <a:spcBef>
                <a:spcPct val="50000"/>
              </a:spcBef>
            </a:pPr>
            <a:r>
              <a:rPr lang="tr-TR" sz="1200" dirty="0"/>
              <a:t>Yukarıdaki Bilgilerden hareketle;</a:t>
            </a:r>
          </a:p>
        </p:txBody>
      </p:sp>
      <p:sp>
        <p:nvSpPr>
          <p:cNvPr id="11" name="Text Box 24"/>
          <p:cNvSpPr txBox="1">
            <a:spLocks noChangeArrowheads="1"/>
          </p:cNvSpPr>
          <p:nvPr/>
        </p:nvSpPr>
        <p:spPr bwMode="auto">
          <a:xfrm>
            <a:off x="260647" y="5801578"/>
            <a:ext cx="6985043" cy="1508105"/>
          </a:xfrm>
          <a:prstGeom prst="rect">
            <a:avLst/>
          </a:prstGeom>
          <a:noFill/>
          <a:ln w="9525" algn="ctr">
            <a:noFill/>
            <a:miter lim="800000"/>
            <a:headEnd/>
            <a:tailEnd/>
          </a:ln>
          <a:effectLst/>
        </p:spPr>
        <p:txBody>
          <a:bodyPr wrap="square">
            <a:spAutoFit/>
          </a:bodyPr>
          <a:lstStyle/>
          <a:p>
            <a:pPr algn="l"/>
            <a:r>
              <a:rPr lang="tr-TR" sz="1200" b="1" dirty="0" smtClean="0">
                <a:solidFill>
                  <a:srgbClr val="FF0000"/>
                </a:solidFill>
              </a:rPr>
              <a:t>  920.000 TL</a:t>
            </a:r>
            <a:r>
              <a:rPr lang="tr-TR" sz="1200" dirty="0" smtClean="0">
                <a:solidFill>
                  <a:srgbClr val="FF0000"/>
                </a:solidFill>
              </a:rPr>
              <a:t> </a:t>
            </a:r>
            <a:r>
              <a:rPr lang="tr-TR" sz="1200" dirty="0">
                <a:solidFill>
                  <a:srgbClr val="FF0000"/>
                </a:solidFill>
              </a:rPr>
              <a:t>- </a:t>
            </a:r>
            <a:r>
              <a:rPr lang="tr-TR" sz="1200" b="1" dirty="0" smtClean="0">
                <a:solidFill>
                  <a:srgbClr val="FF0000"/>
                </a:solidFill>
              </a:rPr>
              <a:t>m2/TL</a:t>
            </a:r>
            <a:r>
              <a:rPr lang="tr-TR" sz="1200" dirty="0" smtClean="0">
                <a:solidFill>
                  <a:srgbClr val="FF0000"/>
                </a:solidFill>
              </a:rPr>
              <a:t> 	</a:t>
            </a:r>
            <a:r>
              <a:rPr lang="tr-TR" sz="1200" b="1" dirty="0" smtClean="0">
                <a:solidFill>
                  <a:srgbClr val="FF0000"/>
                </a:solidFill>
              </a:rPr>
              <a:t>  	7.077 TL                                </a:t>
            </a:r>
          </a:p>
          <a:p>
            <a:pPr algn="l"/>
            <a:r>
              <a:rPr lang="tr-TR" sz="1200" b="1" dirty="0" smtClean="0">
                <a:solidFill>
                  <a:srgbClr val="FF0000"/>
                </a:solidFill>
              </a:rPr>
              <a:t>  960.000 TL –m2/TL        		6.857 TL		    </a:t>
            </a:r>
          </a:p>
          <a:p>
            <a:pPr algn="l"/>
            <a:r>
              <a:rPr lang="tr-TR" sz="1200" b="1" dirty="0" smtClean="0">
                <a:solidFill>
                  <a:srgbClr val="FF0000"/>
                </a:solidFill>
              </a:rPr>
              <a:t>  640.000 TL –m2/TL	  	7.111 TL</a:t>
            </a:r>
          </a:p>
          <a:p>
            <a:pPr algn="l"/>
            <a:r>
              <a:rPr lang="tr-TR" sz="1200" b="1" dirty="0" smtClean="0">
                <a:solidFill>
                  <a:srgbClr val="FF0000"/>
                </a:solidFill>
              </a:rPr>
              <a:t>		</a:t>
            </a:r>
          </a:p>
          <a:p>
            <a:pPr algn="l"/>
            <a:r>
              <a:rPr lang="tr-TR" sz="1200" b="1" dirty="0" smtClean="0">
                <a:solidFill>
                  <a:srgbClr val="FF0000"/>
                </a:solidFill>
              </a:rPr>
              <a:t>                                       </a:t>
            </a:r>
            <a:r>
              <a:rPr lang="tr-TR" b="1" dirty="0" smtClean="0"/>
              <a:t>21.045 TL/3 </a:t>
            </a:r>
            <a:r>
              <a:rPr lang="tr-TR" b="1" dirty="0"/>
              <a:t>= </a:t>
            </a:r>
            <a:r>
              <a:rPr lang="tr-TR" b="1" dirty="0" smtClean="0"/>
              <a:t>7.015.-TL		</a:t>
            </a:r>
            <a:endParaRPr lang="tr-TR" sz="1000" b="1" dirty="0"/>
          </a:p>
          <a:p>
            <a:pPr algn="l"/>
            <a:r>
              <a:rPr lang="tr-TR" sz="1300" b="1" dirty="0" smtClean="0">
                <a:solidFill>
                  <a:srgbClr val="FF0000"/>
                </a:solidFill>
              </a:rPr>
              <a:t>		</a:t>
            </a:r>
          </a:p>
          <a:p>
            <a:pPr algn="l"/>
            <a:r>
              <a:rPr lang="tr-TR" sz="1300" b="1" dirty="0" smtClean="0">
                <a:solidFill>
                  <a:srgbClr val="FF0000"/>
                </a:solidFill>
              </a:rPr>
              <a:t>115 </a:t>
            </a:r>
            <a:r>
              <a:rPr lang="tr-TR" sz="1300" b="1" dirty="0">
                <a:solidFill>
                  <a:srgbClr val="FF0000"/>
                </a:solidFill>
              </a:rPr>
              <a:t>m2 x </a:t>
            </a:r>
            <a:r>
              <a:rPr lang="tr-TR" sz="1300" b="1" dirty="0" smtClean="0">
                <a:solidFill>
                  <a:srgbClr val="FF0000"/>
                </a:solidFill>
              </a:rPr>
              <a:t>7.015 TL </a:t>
            </a:r>
            <a:r>
              <a:rPr lang="tr-TR" sz="1300" b="1" dirty="0">
                <a:solidFill>
                  <a:srgbClr val="FF0000"/>
                </a:solidFill>
              </a:rPr>
              <a:t>= </a:t>
            </a:r>
            <a:r>
              <a:rPr lang="tr-TR" sz="1300" b="1" dirty="0" smtClean="0">
                <a:solidFill>
                  <a:srgbClr val="FF0000"/>
                </a:solidFill>
              </a:rPr>
              <a:t>806.725.-TL </a:t>
            </a:r>
            <a:r>
              <a:rPr lang="tr-TR" sz="1300" b="1" dirty="0">
                <a:solidFill>
                  <a:srgbClr val="FF0000"/>
                </a:solidFill>
              </a:rPr>
              <a:t>Satılabilir doğru fiyat olarak </a:t>
            </a:r>
            <a:r>
              <a:rPr lang="tr-TR" sz="1300" b="1" dirty="0" smtClean="0">
                <a:solidFill>
                  <a:srgbClr val="FF0000"/>
                </a:solidFill>
              </a:rPr>
              <a:t>gözükmektedir.</a:t>
            </a:r>
            <a:endParaRPr lang="tr-TR" sz="1300" b="1" dirty="0">
              <a:solidFill>
                <a:srgbClr val="FF0000"/>
              </a:solidFill>
            </a:endParaRPr>
          </a:p>
        </p:txBody>
      </p:sp>
      <p:sp>
        <p:nvSpPr>
          <p:cNvPr id="12" name="Line 25"/>
          <p:cNvSpPr>
            <a:spLocks noChangeShapeType="1"/>
          </p:cNvSpPr>
          <p:nvPr/>
        </p:nvSpPr>
        <p:spPr bwMode="auto">
          <a:xfrm>
            <a:off x="2643175" y="6415101"/>
            <a:ext cx="1191699" cy="45719"/>
          </a:xfrm>
          <a:prstGeom prst="line">
            <a:avLst/>
          </a:prstGeom>
          <a:noFill/>
          <a:ln w="9525">
            <a:solidFill>
              <a:schemeClr val="tx1"/>
            </a:solidFill>
            <a:round/>
            <a:headEnd/>
            <a:tailEnd/>
          </a:ln>
          <a:effectLst/>
        </p:spPr>
        <p:txBody>
          <a:bodyPr/>
          <a:lstStyle/>
          <a:p>
            <a:endParaRPr lang="tr-TR"/>
          </a:p>
        </p:txBody>
      </p:sp>
      <p:sp>
        <p:nvSpPr>
          <p:cNvPr id="13" name="Text Box 26"/>
          <p:cNvSpPr txBox="1">
            <a:spLocks noChangeArrowheads="1"/>
          </p:cNvSpPr>
          <p:nvPr/>
        </p:nvSpPr>
        <p:spPr bwMode="auto">
          <a:xfrm>
            <a:off x="285727" y="7877195"/>
            <a:ext cx="6826457" cy="677108"/>
          </a:xfrm>
          <a:prstGeom prst="rect">
            <a:avLst/>
          </a:prstGeom>
          <a:noFill/>
          <a:ln w="9525" algn="ctr">
            <a:noFill/>
            <a:miter lim="800000"/>
            <a:headEnd/>
            <a:tailEnd/>
          </a:ln>
          <a:effectLst/>
        </p:spPr>
        <p:txBody>
          <a:bodyPr wrap="square">
            <a:spAutoFit/>
          </a:bodyPr>
          <a:lstStyle/>
          <a:p>
            <a:pPr algn="l">
              <a:spcBef>
                <a:spcPct val="50000"/>
              </a:spcBef>
            </a:pPr>
            <a:r>
              <a:rPr lang="tr-TR" sz="1400" b="1" dirty="0">
                <a:solidFill>
                  <a:srgbClr val="FF0000"/>
                </a:solidFill>
              </a:rPr>
              <a:t>SONUÇ:</a:t>
            </a:r>
            <a:r>
              <a:rPr lang="tr-TR" sz="1200" b="1" dirty="0">
                <a:solidFill>
                  <a:srgbClr val="FF0000"/>
                </a:solidFill>
              </a:rPr>
              <a:t> </a:t>
            </a:r>
            <a:r>
              <a:rPr lang="tr-TR" sz="1200" b="1" dirty="0"/>
              <a:t>Sonuç olarak </a:t>
            </a:r>
            <a:r>
              <a:rPr lang="tr-TR" sz="1200" b="1" dirty="0" smtClean="0">
                <a:solidFill>
                  <a:srgbClr val="FF0000"/>
                </a:solidFill>
              </a:rPr>
              <a:t>800.000.-TL </a:t>
            </a:r>
            <a:r>
              <a:rPr lang="tr-TR" sz="1200" b="1" dirty="0" smtClean="0"/>
              <a:t>ile </a:t>
            </a:r>
            <a:r>
              <a:rPr lang="tr-TR" sz="1200" b="1" dirty="0" smtClean="0">
                <a:solidFill>
                  <a:srgbClr val="FF0000"/>
                </a:solidFill>
              </a:rPr>
              <a:t>830.000.-TL </a:t>
            </a:r>
            <a:r>
              <a:rPr lang="tr-TR" sz="1200" b="1" dirty="0" smtClean="0"/>
              <a:t>Satılabilir fiyat olarak gözükmektedir. Ancak Piyasadaki belirsizliğin Önümüzdeki üç aylık döneme nasıl etki edeceği konusunda öngörüde bulunmak zor gibi gözüküyor. Piyasa şartlarını şartlarını takip ederek fiyatımızı </a:t>
            </a:r>
            <a:r>
              <a:rPr lang="tr-TR" sz="1200" b="1" dirty="0" err="1" smtClean="0"/>
              <a:t>revüze</a:t>
            </a:r>
            <a:r>
              <a:rPr lang="tr-TR" sz="1200" b="1" dirty="0" smtClean="0"/>
              <a:t> etmemiz gerekebilir.</a:t>
            </a:r>
            <a:endParaRPr lang="tr-TR" sz="1200" b="1" dirty="0"/>
          </a:p>
        </p:txBody>
      </p:sp>
      <p:sp>
        <p:nvSpPr>
          <p:cNvPr id="14" name="Text Box 18"/>
          <p:cNvSpPr txBox="1">
            <a:spLocks noChangeArrowheads="1"/>
          </p:cNvSpPr>
          <p:nvPr/>
        </p:nvSpPr>
        <p:spPr bwMode="auto">
          <a:xfrm>
            <a:off x="260648" y="4100388"/>
            <a:ext cx="6985700" cy="1538883"/>
          </a:xfrm>
          <a:prstGeom prst="rect">
            <a:avLst/>
          </a:prstGeom>
          <a:noFill/>
          <a:ln w="9525" algn="ctr">
            <a:noFill/>
            <a:miter lim="800000"/>
            <a:headEnd/>
            <a:tailEnd/>
          </a:ln>
          <a:effectLst/>
        </p:spPr>
        <p:txBody>
          <a:bodyPr wrap="square">
            <a:spAutoFit/>
          </a:bodyPr>
          <a:lstStyle/>
          <a:p>
            <a:pPr>
              <a:spcBef>
                <a:spcPct val="50000"/>
              </a:spcBef>
            </a:pPr>
            <a:r>
              <a:rPr lang="tr-TR" sz="1000" b="1" dirty="0">
                <a:solidFill>
                  <a:srgbClr val="FF0000"/>
                </a:solidFill>
              </a:rPr>
              <a:t>1- </a:t>
            </a:r>
            <a:r>
              <a:rPr lang="tr-TR" sz="1000" dirty="0" smtClean="0"/>
              <a:t>Halay Sokak can Apt. No: 13 </a:t>
            </a:r>
            <a:r>
              <a:rPr lang="tr-TR" sz="1000" dirty="0" err="1" smtClean="0"/>
              <a:t>suadiye</a:t>
            </a:r>
            <a:r>
              <a:rPr lang="tr-TR" sz="1000" dirty="0" smtClean="0"/>
              <a:t>/İstanbul 2017 Yapımı 11/9 katında 3+1 140m2 </a:t>
            </a:r>
            <a:r>
              <a:rPr lang="tr-TR" sz="1000" b="1" dirty="0" smtClean="0">
                <a:solidFill>
                  <a:srgbClr val="FF0000"/>
                </a:solidFill>
              </a:rPr>
              <a:t> 1.090.000TL </a:t>
            </a:r>
            <a:r>
              <a:rPr lang="tr-TR" sz="1000" b="1" dirty="0">
                <a:solidFill>
                  <a:srgbClr val="FF0000"/>
                </a:solidFill>
              </a:rPr>
              <a:t>– m2/TL </a:t>
            </a:r>
            <a:r>
              <a:rPr lang="tr-TR" sz="1000" b="1" dirty="0" smtClean="0">
                <a:solidFill>
                  <a:srgbClr val="FF0000"/>
                </a:solidFill>
              </a:rPr>
              <a:t>7.786.-TL</a:t>
            </a:r>
            <a:r>
              <a:rPr lang="tr-TR" sz="1000" dirty="0" smtClean="0"/>
              <a:t> </a:t>
            </a:r>
            <a:endParaRPr lang="tr-TR" sz="1000" dirty="0"/>
          </a:p>
          <a:p>
            <a:pPr>
              <a:spcBef>
                <a:spcPct val="50000"/>
              </a:spcBef>
            </a:pPr>
            <a:r>
              <a:rPr lang="tr-TR" sz="1000" b="1" dirty="0">
                <a:solidFill>
                  <a:srgbClr val="FF0000"/>
                </a:solidFill>
              </a:rPr>
              <a:t>2- </a:t>
            </a:r>
            <a:r>
              <a:rPr lang="tr-TR" sz="1000" dirty="0" smtClean="0"/>
              <a:t>Halay sokak Papağan apt. No:9 </a:t>
            </a:r>
            <a:r>
              <a:rPr lang="tr-TR" sz="1000" dirty="0" err="1" smtClean="0"/>
              <a:t>Suadiye</a:t>
            </a:r>
            <a:r>
              <a:rPr lang="tr-TR" sz="1000" dirty="0" smtClean="0"/>
              <a:t>/İstanbul 2017 Yapımı 10/1 Katında 3+1 107 m2 </a:t>
            </a:r>
            <a:r>
              <a:rPr lang="tr-TR" sz="1000" b="1" dirty="0" smtClean="0">
                <a:solidFill>
                  <a:srgbClr val="FF0000"/>
                </a:solidFill>
              </a:rPr>
              <a:t>830.000.-TL</a:t>
            </a:r>
            <a:r>
              <a:rPr lang="tr-TR" sz="1000" dirty="0" smtClean="0">
                <a:solidFill>
                  <a:srgbClr val="FF0000"/>
                </a:solidFill>
              </a:rPr>
              <a:t> </a:t>
            </a:r>
            <a:r>
              <a:rPr lang="tr-TR" sz="1000" dirty="0">
                <a:solidFill>
                  <a:srgbClr val="FF0000"/>
                </a:solidFill>
              </a:rPr>
              <a:t>-  </a:t>
            </a:r>
            <a:r>
              <a:rPr lang="tr-TR" sz="1000" b="1" dirty="0" smtClean="0">
                <a:solidFill>
                  <a:srgbClr val="FF0000"/>
                </a:solidFill>
              </a:rPr>
              <a:t>m2/TL</a:t>
            </a:r>
            <a:r>
              <a:rPr lang="tr-TR" sz="1000" dirty="0" smtClean="0">
                <a:solidFill>
                  <a:srgbClr val="FF0000"/>
                </a:solidFill>
              </a:rPr>
              <a:t>  </a:t>
            </a:r>
            <a:r>
              <a:rPr lang="tr-TR" sz="1000" b="1" dirty="0" smtClean="0">
                <a:solidFill>
                  <a:srgbClr val="FF0000"/>
                </a:solidFill>
              </a:rPr>
              <a:t>7.757.-TL</a:t>
            </a:r>
          </a:p>
          <a:p>
            <a:pPr>
              <a:spcBef>
                <a:spcPct val="50000"/>
              </a:spcBef>
            </a:pPr>
            <a:r>
              <a:rPr lang="tr-TR" sz="1000" b="1" dirty="0" smtClean="0">
                <a:solidFill>
                  <a:srgbClr val="FF0000"/>
                </a:solidFill>
              </a:rPr>
              <a:t>2- </a:t>
            </a:r>
            <a:r>
              <a:rPr lang="tr-TR" sz="1000" dirty="0" smtClean="0"/>
              <a:t>Halay sokak Dicle Çakım Apt. No: 7 </a:t>
            </a:r>
            <a:r>
              <a:rPr lang="tr-TR" sz="1000" dirty="0" err="1" smtClean="0"/>
              <a:t>Suadiye</a:t>
            </a:r>
            <a:r>
              <a:rPr lang="tr-TR" sz="1000" dirty="0" smtClean="0"/>
              <a:t>/İstanbul 2017 Yapımı 11/9 Katında 3+1 150m2 </a:t>
            </a:r>
            <a:r>
              <a:rPr lang="tr-TR" sz="1000" b="1" dirty="0" smtClean="0">
                <a:solidFill>
                  <a:srgbClr val="FF0000"/>
                </a:solidFill>
              </a:rPr>
              <a:t>1.195.000.-TL</a:t>
            </a:r>
            <a:r>
              <a:rPr lang="tr-TR" sz="1000" dirty="0" smtClean="0">
                <a:solidFill>
                  <a:srgbClr val="FF0000"/>
                </a:solidFill>
              </a:rPr>
              <a:t> -  </a:t>
            </a:r>
            <a:r>
              <a:rPr lang="tr-TR" sz="1000" b="1" dirty="0" smtClean="0">
                <a:solidFill>
                  <a:srgbClr val="FF0000"/>
                </a:solidFill>
              </a:rPr>
              <a:t>m2/TL</a:t>
            </a:r>
            <a:r>
              <a:rPr lang="tr-TR" sz="1000" dirty="0" smtClean="0">
                <a:solidFill>
                  <a:srgbClr val="FF0000"/>
                </a:solidFill>
              </a:rPr>
              <a:t>  </a:t>
            </a:r>
            <a:r>
              <a:rPr lang="tr-TR" sz="1000" b="1" dirty="0" smtClean="0">
                <a:solidFill>
                  <a:srgbClr val="FF0000"/>
                </a:solidFill>
              </a:rPr>
              <a:t>7.967.-TL</a:t>
            </a:r>
          </a:p>
          <a:p>
            <a:pPr algn="l">
              <a:spcBef>
                <a:spcPct val="50000"/>
              </a:spcBef>
            </a:pPr>
            <a:endParaRPr lang="tr-TR" sz="1200" b="1" dirty="0" smtClean="0">
              <a:solidFill>
                <a:srgbClr val="FF0000"/>
              </a:solidFill>
            </a:endParaRPr>
          </a:p>
          <a:p>
            <a:pPr algn="l">
              <a:spcBef>
                <a:spcPct val="50000"/>
              </a:spcBef>
            </a:pPr>
            <a:endParaRPr lang="tr-TR" sz="1200" b="1" dirty="0" smtClean="0">
              <a:solidFill>
                <a:srgbClr val="FF0000"/>
              </a:solidFill>
            </a:endParaRPr>
          </a:p>
          <a:p>
            <a:pPr algn="l">
              <a:spcBef>
                <a:spcPct val="50000"/>
              </a:spcBef>
            </a:pPr>
            <a:endParaRPr lang="tr-TR" sz="1200" b="1" dirty="0" smtClean="0">
              <a:solidFill>
                <a:srgbClr val="FF0000"/>
              </a:solidFill>
            </a:endParaRPr>
          </a:p>
        </p:txBody>
      </p:sp>
      <p:sp>
        <p:nvSpPr>
          <p:cNvPr id="15" name="Text Box 19"/>
          <p:cNvSpPr txBox="1">
            <a:spLocks noChangeArrowheads="1"/>
          </p:cNvSpPr>
          <p:nvPr/>
        </p:nvSpPr>
        <p:spPr bwMode="auto">
          <a:xfrm>
            <a:off x="1124744" y="3674149"/>
            <a:ext cx="4921280" cy="338554"/>
          </a:xfrm>
          <a:prstGeom prst="rect">
            <a:avLst/>
          </a:prstGeom>
          <a:noFill/>
          <a:ln w="9525" algn="ctr">
            <a:noFill/>
            <a:miter lim="800000"/>
            <a:headEnd/>
            <a:tailEnd/>
          </a:ln>
          <a:effectLst/>
        </p:spPr>
        <p:txBody>
          <a:bodyPr wrap="square">
            <a:spAutoFit/>
          </a:bodyPr>
          <a:lstStyle/>
          <a:p>
            <a:pPr algn="ctr">
              <a:spcBef>
                <a:spcPct val="50000"/>
              </a:spcBef>
            </a:pPr>
            <a:r>
              <a:rPr lang="tr-TR" sz="1600" b="1" dirty="0" smtClean="0"/>
              <a:t>UZUN SÜREDİR SATILAMAYAN MÜLKLER</a:t>
            </a:r>
            <a:endParaRPr lang="tr-TR" sz="1600" b="1" dirty="0"/>
          </a:p>
        </p:txBody>
      </p:sp>
      <p:sp>
        <p:nvSpPr>
          <p:cNvPr id="16" name="Rectangle 23"/>
          <p:cNvSpPr>
            <a:spLocks noChangeArrowheads="1"/>
          </p:cNvSpPr>
          <p:nvPr/>
        </p:nvSpPr>
        <p:spPr bwMode="auto">
          <a:xfrm>
            <a:off x="198580" y="10052050"/>
            <a:ext cx="7113445" cy="238527"/>
          </a:xfrm>
          <a:prstGeom prst="rect">
            <a:avLst/>
          </a:prstGeom>
          <a:solidFill>
            <a:srgbClr val="000099"/>
          </a:solidFill>
          <a:ln w="9525">
            <a:noFill/>
            <a:miter lim="800000"/>
            <a:headEnd/>
            <a:tailEnd/>
          </a:ln>
        </p:spPr>
        <p:txBody>
          <a:bodyPr wrap="square" anchor="ctr">
            <a:spAutoFit/>
          </a:bodyPr>
          <a:lstStyle/>
          <a:p>
            <a:r>
              <a:rPr lang="tr-TR" sz="950" b="1" i="1" dirty="0" err="1" smtClean="0">
                <a:solidFill>
                  <a:schemeClr val="bg1"/>
                </a:solidFill>
                <a:latin typeface="Trebuchet MS" pitchFamily="34" charset="0"/>
                <a:cs typeface="Arial" charset="0"/>
              </a:rPr>
              <a:t>Abc</a:t>
            </a:r>
            <a:r>
              <a:rPr lang="tr-TR" sz="950" b="1" i="1" dirty="0" smtClean="0">
                <a:solidFill>
                  <a:schemeClr val="bg1"/>
                </a:solidFill>
                <a:latin typeface="Trebuchet MS" pitchFamily="34" charset="0"/>
                <a:cs typeface="Arial" charset="0"/>
              </a:rPr>
              <a:t> Gayrimenkul </a:t>
            </a:r>
            <a:r>
              <a:rPr lang="tr-TR" sz="950" b="1" i="1" dirty="0">
                <a:solidFill>
                  <a:schemeClr val="bg1"/>
                </a:solidFill>
                <a:latin typeface="Trebuchet MS" pitchFamily="34" charset="0"/>
                <a:cs typeface="Arial" charset="0"/>
              </a:rPr>
              <a:t>Danışmanlık Ltd. Şti.</a:t>
            </a:r>
            <a:r>
              <a:rPr lang="tr-TR" sz="950" i="1" dirty="0">
                <a:solidFill>
                  <a:schemeClr val="bg1"/>
                </a:solidFill>
                <a:latin typeface="Trebuchet MS" pitchFamily="34" charset="0"/>
                <a:cs typeface="Arial" charset="0"/>
              </a:rPr>
              <a:t> </a:t>
            </a:r>
            <a:r>
              <a:rPr lang="tr-TR" sz="950" i="1" dirty="0" smtClean="0">
                <a:solidFill>
                  <a:schemeClr val="bg1"/>
                </a:solidFill>
                <a:latin typeface="Trebuchet MS" pitchFamily="34" charset="0"/>
                <a:cs typeface="Arial" charset="0"/>
              </a:rPr>
              <a:t>Bağdat Caddesi Santral Apt. No:292/2 Caddebostan </a:t>
            </a:r>
            <a:r>
              <a:rPr lang="tr-TR" sz="950" i="1" dirty="0">
                <a:solidFill>
                  <a:schemeClr val="bg1"/>
                </a:solidFill>
                <a:latin typeface="Trebuchet MS" pitchFamily="34" charset="0"/>
                <a:cs typeface="Arial" charset="0"/>
              </a:rPr>
              <a:t>Tel: </a:t>
            </a:r>
            <a:r>
              <a:rPr lang="tr-TR" sz="950" i="1" dirty="0" smtClean="0">
                <a:solidFill>
                  <a:schemeClr val="bg1"/>
                </a:solidFill>
                <a:latin typeface="Trebuchet MS" pitchFamily="34" charset="0"/>
                <a:cs typeface="Arial" charset="0"/>
              </a:rPr>
              <a:t>0216 355 70 60</a:t>
            </a:r>
            <a:endParaRPr lang="tr-TR" sz="950" i="1" dirty="0">
              <a:solidFill>
                <a:schemeClr val="bg1"/>
              </a:solidFill>
              <a:latin typeface="Trebuchet MS" pitchFamily="34" charset="0"/>
              <a:cs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 descr="C:\Users\ibrahim\Desktop\resim\SEKİL.jpg"/>
          <p:cNvPicPr>
            <a:picLocks noChangeAspect="1" noChangeArrowheads="1"/>
          </p:cNvPicPr>
          <p:nvPr/>
        </p:nvPicPr>
        <p:blipFill>
          <a:blip r:embed="rId2"/>
          <a:srcRect/>
          <a:stretch>
            <a:fillRect/>
          </a:stretch>
        </p:blipFill>
        <p:spPr bwMode="auto">
          <a:xfrm>
            <a:off x="5635625" y="0"/>
            <a:ext cx="1924050" cy="10715626"/>
          </a:xfrm>
          <a:prstGeom prst="rect">
            <a:avLst/>
          </a:prstGeom>
          <a:noFill/>
        </p:spPr>
      </p:pic>
      <p:sp>
        <p:nvSpPr>
          <p:cNvPr id="51"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4" name="Picture 4" descr="remax logo"/>
          <p:cNvPicPr>
            <a:picLocks noChangeAspect="1" noChangeArrowheads="1"/>
          </p:cNvPicPr>
          <p:nvPr/>
        </p:nvPicPr>
        <p:blipFill>
          <a:blip r:embed="rId3" cstate="print"/>
          <a:srcRect/>
          <a:stretch>
            <a:fillRect/>
          </a:stretch>
        </p:blipFill>
        <p:spPr bwMode="auto">
          <a:xfrm>
            <a:off x="1020763" y="4672013"/>
            <a:ext cx="506747" cy="590277"/>
          </a:xfrm>
          <a:prstGeom prst="rect">
            <a:avLst/>
          </a:prstGeom>
          <a:noFill/>
        </p:spPr>
      </p:pic>
      <p:sp>
        <p:nvSpPr>
          <p:cNvPr id="5" name="AutoShape 5"/>
          <p:cNvSpPr>
            <a:spLocks noChangeArrowheads="1"/>
          </p:cNvSpPr>
          <p:nvPr/>
        </p:nvSpPr>
        <p:spPr bwMode="auto">
          <a:xfrm>
            <a:off x="619124" y="1323975"/>
            <a:ext cx="3809587" cy="4211758"/>
          </a:xfrm>
          <a:prstGeom prst="triangle">
            <a:avLst>
              <a:gd name="adj" fmla="val 50000"/>
            </a:avLst>
          </a:prstGeom>
          <a:noFill/>
          <a:ln w="22225" algn="ctr">
            <a:solidFill>
              <a:srgbClr val="000000"/>
            </a:solidFill>
            <a:miter lim="800000"/>
            <a:headEnd/>
            <a:tailEnd/>
          </a:ln>
          <a:effectLst/>
        </p:spPr>
        <p:txBody>
          <a:bodyPr wrap="none" anchor="ctr"/>
          <a:lstStyle/>
          <a:p>
            <a:endParaRPr lang="tr-TR"/>
          </a:p>
        </p:txBody>
      </p:sp>
      <p:sp>
        <p:nvSpPr>
          <p:cNvPr id="6" name="Line 6"/>
          <p:cNvSpPr>
            <a:spLocks noChangeShapeType="1"/>
          </p:cNvSpPr>
          <p:nvPr/>
        </p:nvSpPr>
        <p:spPr bwMode="auto">
          <a:xfrm flipV="1">
            <a:off x="474662" y="1085849"/>
            <a:ext cx="45719" cy="4800179"/>
          </a:xfrm>
          <a:prstGeom prst="line">
            <a:avLst/>
          </a:prstGeom>
          <a:noFill/>
          <a:ln w="31750">
            <a:solidFill>
              <a:schemeClr val="tx1"/>
            </a:solidFill>
            <a:round/>
            <a:headEnd/>
            <a:tailEnd type="triangle" w="med" len="med"/>
          </a:ln>
          <a:effectLst/>
        </p:spPr>
        <p:txBody>
          <a:bodyPr/>
          <a:lstStyle/>
          <a:p>
            <a:endParaRPr lang="tr-TR"/>
          </a:p>
        </p:txBody>
      </p:sp>
      <p:sp>
        <p:nvSpPr>
          <p:cNvPr id="7" name="Line 7"/>
          <p:cNvSpPr>
            <a:spLocks noChangeShapeType="1"/>
          </p:cNvSpPr>
          <p:nvPr/>
        </p:nvSpPr>
        <p:spPr bwMode="auto">
          <a:xfrm>
            <a:off x="474663" y="5857874"/>
            <a:ext cx="5477265" cy="45719"/>
          </a:xfrm>
          <a:prstGeom prst="line">
            <a:avLst/>
          </a:prstGeom>
          <a:noFill/>
          <a:ln w="31750">
            <a:solidFill>
              <a:schemeClr val="tx1"/>
            </a:solidFill>
            <a:round/>
            <a:headEnd/>
            <a:tailEnd type="triangle" w="med" len="med"/>
          </a:ln>
          <a:effectLst/>
        </p:spPr>
        <p:txBody>
          <a:bodyPr/>
          <a:lstStyle/>
          <a:p>
            <a:endParaRPr lang="tr-TR"/>
          </a:p>
        </p:txBody>
      </p:sp>
      <p:pic>
        <p:nvPicPr>
          <p:cNvPr id="8" name="Picture 8" descr="remax logo"/>
          <p:cNvPicPr>
            <a:picLocks noChangeAspect="1" noChangeArrowheads="1"/>
          </p:cNvPicPr>
          <p:nvPr/>
        </p:nvPicPr>
        <p:blipFill>
          <a:blip r:embed="rId3" cstate="print"/>
          <a:srcRect/>
          <a:stretch>
            <a:fillRect/>
          </a:stretch>
        </p:blipFill>
        <p:spPr bwMode="auto">
          <a:xfrm>
            <a:off x="1773238" y="4672013"/>
            <a:ext cx="506747" cy="590277"/>
          </a:xfrm>
          <a:prstGeom prst="rect">
            <a:avLst/>
          </a:prstGeom>
          <a:noFill/>
        </p:spPr>
      </p:pic>
      <p:pic>
        <p:nvPicPr>
          <p:cNvPr id="9" name="Picture 9" descr="remax logo"/>
          <p:cNvPicPr>
            <a:picLocks noChangeAspect="1" noChangeArrowheads="1"/>
          </p:cNvPicPr>
          <p:nvPr/>
        </p:nvPicPr>
        <p:blipFill>
          <a:blip r:embed="rId3" cstate="print"/>
          <a:srcRect/>
          <a:stretch>
            <a:fillRect/>
          </a:stretch>
        </p:blipFill>
        <p:spPr bwMode="auto">
          <a:xfrm>
            <a:off x="1400175" y="4672013"/>
            <a:ext cx="506748" cy="590277"/>
          </a:xfrm>
          <a:prstGeom prst="rect">
            <a:avLst/>
          </a:prstGeom>
          <a:noFill/>
        </p:spPr>
      </p:pic>
      <p:pic>
        <p:nvPicPr>
          <p:cNvPr id="10" name="Picture 10" descr="remax logo"/>
          <p:cNvPicPr>
            <a:picLocks noChangeAspect="1" noChangeArrowheads="1"/>
          </p:cNvPicPr>
          <p:nvPr/>
        </p:nvPicPr>
        <p:blipFill>
          <a:blip r:embed="rId3" cstate="print"/>
          <a:srcRect/>
          <a:stretch>
            <a:fillRect/>
          </a:stretch>
        </p:blipFill>
        <p:spPr bwMode="auto">
          <a:xfrm>
            <a:off x="2978150" y="4672013"/>
            <a:ext cx="506748" cy="590277"/>
          </a:xfrm>
          <a:prstGeom prst="rect">
            <a:avLst/>
          </a:prstGeom>
          <a:noFill/>
        </p:spPr>
      </p:pic>
      <p:pic>
        <p:nvPicPr>
          <p:cNvPr id="11" name="Picture 11" descr="remax logo"/>
          <p:cNvPicPr>
            <a:picLocks noChangeAspect="1" noChangeArrowheads="1"/>
          </p:cNvPicPr>
          <p:nvPr/>
        </p:nvPicPr>
        <p:blipFill>
          <a:blip r:embed="rId3" cstate="print"/>
          <a:srcRect/>
          <a:stretch>
            <a:fillRect/>
          </a:stretch>
        </p:blipFill>
        <p:spPr bwMode="auto">
          <a:xfrm>
            <a:off x="1974850" y="3527425"/>
            <a:ext cx="506748" cy="590277"/>
          </a:xfrm>
          <a:prstGeom prst="rect">
            <a:avLst/>
          </a:prstGeom>
          <a:noFill/>
        </p:spPr>
      </p:pic>
      <p:pic>
        <p:nvPicPr>
          <p:cNvPr id="12" name="Picture 12" descr="remax logo"/>
          <p:cNvPicPr>
            <a:picLocks noChangeAspect="1" noChangeArrowheads="1"/>
          </p:cNvPicPr>
          <p:nvPr/>
        </p:nvPicPr>
        <p:blipFill>
          <a:blip r:embed="rId3" cstate="print"/>
          <a:srcRect/>
          <a:stretch>
            <a:fillRect/>
          </a:stretch>
        </p:blipFill>
        <p:spPr bwMode="auto">
          <a:xfrm>
            <a:off x="1457325" y="4032250"/>
            <a:ext cx="506748" cy="590277"/>
          </a:xfrm>
          <a:prstGeom prst="rect">
            <a:avLst/>
          </a:prstGeom>
          <a:noFill/>
        </p:spPr>
      </p:pic>
      <p:pic>
        <p:nvPicPr>
          <p:cNvPr id="13" name="Picture 13" descr="remax logo"/>
          <p:cNvPicPr>
            <a:picLocks noChangeAspect="1" noChangeArrowheads="1"/>
          </p:cNvPicPr>
          <p:nvPr/>
        </p:nvPicPr>
        <p:blipFill>
          <a:blip r:embed="rId3" cstate="print"/>
          <a:srcRect/>
          <a:stretch>
            <a:fillRect/>
          </a:stretch>
        </p:blipFill>
        <p:spPr bwMode="auto">
          <a:xfrm>
            <a:off x="2994025" y="4032250"/>
            <a:ext cx="506748" cy="590277"/>
          </a:xfrm>
          <a:prstGeom prst="rect">
            <a:avLst/>
          </a:prstGeom>
          <a:noFill/>
        </p:spPr>
      </p:pic>
      <p:pic>
        <p:nvPicPr>
          <p:cNvPr id="14" name="Picture 14" descr="remax logo"/>
          <p:cNvPicPr>
            <a:picLocks noChangeAspect="1" noChangeArrowheads="1"/>
          </p:cNvPicPr>
          <p:nvPr/>
        </p:nvPicPr>
        <p:blipFill>
          <a:blip r:embed="rId3" cstate="print"/>
          <a:srcRect/>
          <a:stretch>
            <a:fillRect/>
          </a:stretch>
        </p:blipFill>
        <p:spPr bwMode="auto">
          <a:xfrm>
            <a:off x="3411538" y="4672013"/>
            <a:ext cx="506747" cy="590277"/>
          </a:xfrm>
          <a:prstGeom prst="rect">
            <a:avLst/>
          </a:prstGeom>
          <a:noFill/>
        </p:spPr>
      </p:pic>
      <p:pic>
        <p:nvPicPr>
          <p:cNvPr id="15" name="Picture 15" descr="remax logo"/>
          <p:cNvPicPr>
            <a:picLocks noChangeAspect="1" noChangeArrowheads="1"/>
          </p:cNvPicPr>
          <p:nvPr/>
        </p:nvPicPr>
        <p:blipFill>
          <a:blip r:embed="rId3" cstate="print"/>
          <a:srcRect/>
          <a:stretch>
            <a:fillRect/>
          </a:stretch>
        </p:blipFill>
        <p:spPr bwMode="auto">
          <a:xfrm>
            <a:off x="2546350" y="4672013"/>
            <a:ext cx="506748" cy="590277"/>
          </a:xfrm>
          <a:prstGeom prst="rect">
            <a:avLst/>
          </a:prstGeom>
          <a:noFill/>
        </p:spPr>
      </p:pic>
      <p:pic>
        <p:nvPicPr>
          <p:cNvPr id="16" name="Picture 16" descr="remax logo"/>
          <p:cNvPicPr>
            <a:picLocks noChangeAspect="1" noChangeArrowheads="1"/>
          </p:cNvPicPr>
          <p:nvPr/>
        </p:nvPicPr>
        <p:blipFill>
          <a:blip r:embed="rId3" cstate="print"/>
          <a:srcRect/>
          <a:stretch>
            <a:fillRect/>
          </a:stretch>
        </p:blipFill>
        <p:spPr bwMode="auto">
          <a:xfrm>
            <a:off x="2116138" y="4672013"/>
            <a:ext cx="506747" cy="590277"/>
          </a:xfrm>
          <a:prstGeom prst="rect">
            <a:avLst/>
          </a:prstGeom>
          <a:noFill/>
        </p:spPr>
      </p:pic>
      <p:pic>
        <p:nvPicPr>
          <p:cNvPr id="17" name="Picture 17" descr="remax logo"/>
          <p:cNvPicPr>
            <a:picLocks noChangeAspect="1" noChangeArrowheads="1"/>
          </p:cNvPicPr>
          <p:nvPr/>
        </p:nvPicPr>
        <p:blipFill>
          <a:blip r:embed="rId3" cstate="print"/>
          <a:srcRect/>
          <a:stretch>
            <a:fillRect/>
          </a:stretch>
        </p:blipFill>
        <p:spPr bwMode="auto">
          <a:xfrm>
            <a:off x="2489200" y="3527425"/>
            <a:ext cx="506748" cy="590277"/>
          </a:xfrm>
          <a:prstGeom prst="rect">
            <a:avLst/>
          </a:prstGeom>
          <a:noFill/>
        </p:spPr>
      </p:pic>
      <p:pic>
        <p:nvPicPr>
          <p:cNvPr id="18" name="Picture 18" descr="remax logo"/>
          <p:cNvPicPr>
            <a:picLocks noChangeAspect="1" noChangeArrowheads="1"/>
          </p:cNvPicPr>
          <p:nvPr/>
        </p:nvPicPr>
        <p:blipFill>
          <a:blip r:embed="rId3" cstate="print"/>
          <a:srcRect/>
          <a:stretch>
            <a:fillRect/>
          </a:stretch>
        </p:blipFill>
        <p:spPr bwMode="auto">
          <a:xfrm>
            <a:off x="2027238" y="4024313"/>
            <a:ext cx="506747" cy="590277"/>
          </a:xfrm>
          <a:prstGeom prst="rect">
            <a:avLst/>
          </a:prstGeom>
          <a:noFill/>
        </p:spPr>
      </p:pic>
      <p:pic>
        <p:nvPicPr>
          <p:cNvPr id="19" name="Picture 19" descr="remax logo"/>
          <p:cNvPicPr>
            <a:picLocks noChangeAspect="1" noChangeArrowheads="1"/>
          </p:cNvPicPr>
          <p:nvPr/>
        </p:nvPicPr>
        <p:blipFill>
          <a:blip r:embed="rId3" cstate="print"/>
          <a:srcRect/>
          <a:stretch>
            <a:fillRect/>
          </a:stretch>
        </p:blipFill>
        <p:spPr bwMode="auto">
          <a:xfrm>
            <a:off x="2495550" y="4095750"/>
            <a:ext cx="506748" cy="590277"/>
          </a:xfrm>
          <a:prstGeom prst="rect">
            <a:avLst/>
          </a:prstGeom>
          <a:noFill/>
        </p:spPr>
      </p:pic>
      <p:sp>
        <p:nvSpPr>
          <p:cNvPr id="20" name="AutoShape 20"/>
          <p:cNvSpPr>
            <a:spLocks noChangeArrowheads="1"/>
          </p:cNvSpPr>
          <p:nvPr/>
        </p:nvSpPr>
        <p:spPr bwMode="auto">
          <a:xfrm>
            <a:off x="1957388" y="1541463"/>
            <a:ext cx="1111202" cy="1355039"/>
          </a:xfrm>
          <a:prstGeom prst="flowChartExtract">
            <a:avLst/>
          </a:prstGeom>
          <a:solidFill>
            <a:schemeClr val="tx2"/>
          </a:solidFill>
          <a:ln w="9525" algn="ctr">
            <a:solidFill>
              <a:schemeClr val="tx1"/>
            </a:solidFill>
            <a:miter lim="800000"/>
            <a:headEnd/>
            <a:tailEnd/>
          </a:ln>
          <a:effectLst/>
        </p:spPr>
        <p:txBody>
          <a:bodyPr wrap="none" anchor="ctr"/>
          <a:lstStyle/>
          <a:p>
            <a:endParaRPr lang="tr-TR"/>
          </a:p>
        </p:txBody>
      </p:sp>
      <p:sp>
        <p:nvSpPr>
          <p:cNvPr id="21" name="Text Box 21"/>
          <p:cNvSpPr txBox="1">
            <a:spLocks noChangeArrowheads="1"/>
          </p:cNvSpPr>
          <p:nvPr/>
        </p:nvSpPr>
        <p:spPr bwMode="auto">
          <a:xfrm>
            <a:off x="141286" y="684213"/>
            <a:ext cx="1478687" cy="369332"/>
          </a:xfrm>
          <a:prstGeom prst="rect">
            <a:avLst/>
          </a:prstGeom>
          <a:noFill/>
          <a:ln w="9525" algn="ctr">
            <a:noFill/>
            <a:miter lim="800000"/>
            <a:headEnd/>
            <a:tailEnd/>
          </a:ln>
          <a:effectLst/>
        </p:spPr>
        <p:txBody>
          <a:bodyPr wrap="square">
            <a:spAutoFit/>
          </a:bodyPr>
          <a:lstStyle/>
          <a:p>
            <a:pPr>
              <a:spcBef>
                <a:spcPct val="50000"/>
              </a:spcBef>
            </a:pPr>
            <a:r>
              <a:rPr lang="tr-TR" b="1">
                <a:solidFill>
                  <a:srgbClr val="FF0000"/>
                </a:solidFill>
              </a:rPr>
              <a:t>Zaman</a:t>
            </a:r>
          </a:p>
        </p:txBody>
      </p:sp>
      <p:sp>
        <p:nvSpPr>
          <p:cNvPr id="22" name="Text Box 22"/>
          <p:cNvSpPr txBox="1">
            <a:spLocks noChangeArrowheads="1"/>
          </p:cNvSpPr>
          <p:nvPr/>
        </p:nvSpPr>
        <p:spPr bwMode="auto">
          <a:xfrm>
            <a:off x="5370513" y="5405438"/>
            <a:ext cx="1032456" cy="369332"/>
          </a:xfrm>
          <a:prstGeom prst="rect">
            <a:avLst/>
          </a:prstGeom>
          <a:noFill/>
          <a:ln w="9525" algn="ctr">
            <a:noFill/>
            <a:miter lim="800000"/>
            <a:headEnd/>
            <a:tailEnd/>
          </a:ln>
          <a:effectLst/>
        </p:spPr>
        <p:txBody>
          <a:bodyPr wrap="square">
            <a:spAutoFit/>
          </a:bodyPr>
          <a:lstStyle/>
          <a:p>
            <a:pPr>
              <a:spcBef>
                <a:spcPct val="50000"/>
              </a:spcBef>
            </a:pPr>
            <a:r>
              <a:rPr lang="tr-TR" b="1" dirty="0">
                <a:solidFill>
                  <a:srgbClr val="FF0000"/>
                </a:solidFill>
              </a:rPr>
              <a:t>Fiyat</a:t>
            </a:r>
          </a:p>
        </p:txBody>
      </p:sp>
      <p:sp>
        <p:nvSpPr>
          <p:cNvPr id="23" name="Text Box 23"/>
          <p:cNvSpPr txBox="1">
            <a:spLocks noChangeArrowheads="1"/>
          </p:cNvSpPr>
          <p:nvPr/>
        </p:nvSpPr>
        <p:spPr bwMode="auto">
          <a:xfrm>
            <a:off x="266699" y="293687"/>
            <a:ext cx="6858001" cy="492443"/>
          </a:xfrm>
          <a:prstGeom prst="rect">
            <a:avLst/>
          </a:prstGeom>
          <a:noFill/>
          <a:ln w="9525" algn="ctr">
            <a:noFill/>
            <a:miter lim="800000"/>
            <a:headEnd/>
            <a:tailEnd/>
          </a:ln>
          <a:effectLst/>
        </p:spPr>
        <p:txBody>
          <a:bodyPr wrap="square">
            <a:spAutoFit/>
          </a:bodyPr>
          <a:lstStyle/>
          <a:p>
            <a:pPr algn="ctr">
              <a:spcBef>
                <a:spcPct val="50000"/>
              </a:spcBef>
            </a:pPr>
            <a:r>
              <a:rPr lang="tr-TR" sz="2600" b="1" dirty="0">
                <a:solidFill>
                  <a:srgbClr val="FF0000"/>
                </a:solidFill>
              </a:rPr>
              <a:t>FİYAT / SÜRE / ALICI ADAYLARI GRAFİĞİ</a:t>
            </a:r>
          </a:p>
        </p:txBody>
      </p:sp>
      <p:sp>
        <p:nvSpPr>
          <p:cNvPr id="24" name="Text Box 24"/>
          <p:cNvSpPr txBox="1">
            <a:spLocks noChangeArrowheads="1"/>
          </p:cNvSpPr>
          <p:nvPr/>
        </p:nvSpPr>
        <p:spPr bwMode="auto">
          <a:xfrm>
            <a:off x="546100" y="5918200"/>
            <a:ext cx="6429224" cy="369332"/>
          </a:xfrm>
          <a:prstGeom prst="rect">
            <a:avLst/>
          </a:prstGeom>
          <a:noFill/>
          <a:ln w="9525" algn="ctr">
            <a:noFill/>
            <a:miter lim="800000"/>
            <a:headEnd/>
            <a:tailEnd/>
          </a:ln>
          <a:effectLst/>
        </p:spPr>
        <p:txBody>
          <a:bodyPr wrap="square">
            <a:spAutoFit/>
          </a:bodyPr>
          <a:lstStyle/>
          <a:p>
            <a:pPr algn="l">
              <a:spcBef>
                <a:spcPct val="50000"/>
              </a:spcBef>
            </a:pPr>
            <a:r>
              <a:rPr lang="tr-TR" dirty="0"/>
              <a:t>Yanlış Fiyat, Yanlış Alıcı Adaylarını Çeker</a:t>
            </a:r>
          </a:p>
        </p:txBody>
      </p:sp>
      <p:sp>
        <p:nvSpPr>
          <p:cNvPr id="25" name="Text Box 25"/>
          <p:cNvSpPr txBox="1">
            <a:spLocks noChangeArrowheads="1"/>
          </p:cNvSpPr>
          <p:nvPr/>
        </p:nvSpPr>
        <p:spPr bwMode="auto">
          <a:xfrm>
            <a:off x="208242" y="6413500"/>
            <a:ext cx="7351433" cy="1538883"/>
          </a:xfrm>
          <a:prstGeom prst="rect">
            <a:avLst/>
          </a:prstGeom>
          <a:noFill/>
          <a:ln w="9525" algn="ctr">
            <a:noFill/>
            <a:miter lim="800000"/>
            <a:headEnd/>
            <a:tailEnd/>
          </a:ln>
          <a:effectLst/>
        </p:spPr>
        <p:txBody>
          <a:bodyPr wrap="square">
            <a:spAutoFit/>
          </a:bodyPr>
          <a:lstStyle/>
          <a:p>
            <a:pPr algn="l">
              <a:spcBef>
                <a:spcPct val="50000"/>
              </a:spcBef>
            </a:pPr>
            <a:r>
              <a:rPr lang="tr-TR" sz="2200" b="1" dirty="0"/>
              <a:t>Değerli </a:t>
            </a:r>
            <a:r>
              <a:rPr lang="tr-TR" sz="2200" b="1" dirty="0" smtClean="0"/>
              <a:t>Müşterim,</a:t>
            </a:r>
            <a:endParaRPr lang="tr-TR" sz="2200" b="1" dirty="0"/>
          </a:p>
          <a:p>
            <a:pPr algn="l">
              <a:spcBef>
                <a:spcPct val="50000"/>
              </a:spcBef>
            </a:pPr>
            <a:r>
              <a:rPr lang="tr-TR" dirty="0"/>
              <a:t>Mülkünüzün doğru fiyat bedeli Rakip Pazar Analizi sonuçlarına göre yukarıda verilen fiyat aralığında belirlenmiştir.</a:t>
            </a:r>
          </a:p>
          <a:p>
            <a:pPr algn="l">
              <a:spcBef>
                <a:spcPct val="50000"/>
              </a:spcBef>
            </a:pPr>
            <a:r>
              <a:rPr lang="tr-TR" dirty="0"/>
              <a:t>Onayınıza </a:t>
            </a:r>
            <a:r>
              <a:rPr lang="tr-TR" dirty="0" smtClean="0"/>
              <a:t>sunarım.</a:t>
            </a:r>
            <a:endParaRPr lang="tr-TR" dirty="0"/>
          </a:p>
        </p:txBody>
      </p:sp>
      <p:sp>
        <p:nvSpPr>
          <p:cNvPr id="26" name="Line 26"/>
          <p:cNvSpPr>
            <a:spLocks noChangeShapeType="1"/>
          </p:cNvSpPr>
          <p:nvPr/>
        </p:nvSpPr>
        <p:spPr bwMode="auto">
          <a:xfrm>
            <a:off x="4219575" y="5468937"/>
            <a:ext cx="1030706" cy="45719"/>
          </a:xfrm>
          <a:prstGeom prst="line">
            <a:avLst/>
          </a:prstGeom>
          <a:noFill/>
          <a:ln w="38100">
            <a:solidFill>
              <a:schemeClr val="tx1"/>
            </a:solidFill>
            <a:prstDash val="dash"/>
            <a:round/>
            <a:headEnd/>
            <a:tailEnd type="triangle" w="med" len="med"/>
          </a:ln>
          <a:effectLst/>
        </p:spPr>
        <p:txBody>
          <a:bodyPr/>
          <a:lstStyle/>
          <a:p>
            <a:endParaRPr lang="tr-TR"/>
          </a:p>
        </p:txBody>
      </p:sp>
      <p:sp>
        <p:nvSpPr>
          <p:cNvPr id="27" name="Text Box 27"/>
          <p:cNvSpPr txBox="1">
            <a:spLocks noChangeArrowheads="1"/>
          </p:cNvSpPr>
          <p:nvPr/>
        </p:nvSpPr>
        <p:spPr bwMode="auto">
          <a:xfrm>
            <a:off x="4867275" y="5106987"/>
            <a:ext cx="1903918" cy="400110"/>
          </a:xfrm>
          <a:prstGeom prst="rect">
            <a:avLst/>
          </a:prstGeom>
          <a:noFill/>
          <a:ln w="9525" algn="ctr">
            <a:noFill/>
            <a:miter lim="800000"/>
            <a:headEnd/>
            <a:tailEnd/>
          </a:ln>
          <a:effectLst/>
        </p:spPr>
        <p:txBody>
          <a:bodyPr wrap="square">
            <a:spAutoFit/>
          </a:bodyPr>
          <a:lstStyle/>
          <a:p>
            <a:pPr algn="l">
              <a:spcBef>
                <a:spcPct val="50000"/>
              </a:spcBef>
            </a:pPr>
            <a:r>
              <a:rPr lang="tr-TR" sz="2000" b="1" u="sng" dirty="0" smtClean="0">
                <a:solidFill>
                  <a:srgbClr val="FF0000"/>
                </a:solidFill>
              </a:rPr>
              <a:t>………………….TL</a:t>
            </a:r>
            <a:endParaRPr lang="tr-TR" sz="2000" b="1" u="sng" dirty="0">
              <a:solidFill>
                <a:srgbClr val="FF0000"/>
              </a:solidFill>
            </a:endParaRPr>
          </a:p>
        </p:txBody>
      </p:sp>
      <p:sp>
        <p:nvSpPr>
          <p:cNvPr id="28" name="Line 28"/>
          <p:cNvSpPr>
            <a:spLocks noChangeShapeType="1"/>
          </p:cNvSpPr>
          <p:nvPr/>
        </p:nvSpPr>
        <p:spPr bwMode="auto">
          <a:xfrm>
            <a:off x="3690938" y="3959224"/>
            <a:ext cx="1903918" cy="45719"/>
          </a:xfrm>
          <a:prstGeom prst="line">
            <a:avLst/>
          </a:prstGeom>
          <a:noFill/>
          <a:ln w="38100">
            <a:solidFill>
              <a:schemeClr val="tx1"/>
            </a:solidFill>
            <a:prstDash val="dash"/>
            <a:round/>
            <a:headEnd/>
            <a:tailEnd type="triangle" w="med" len="med"/>
          </a:ln>
          <a:effectLst/>
        </p:spPr>
        <p:txBody>
          <a:bodyPr/>
          <a:lstStyle/>
          <a:p>
            <a:endParaRPr lang="tr-TR"/>
          </a:p>
        </p:txBody>
      </p:sp>
      <p:sp>
        <p:nvSpPr>
          <p:cNvPr id="29" name="Line 29"/>
          <p:cNvSpPr>
            <a:spLocks noChangeShapeType="1"/>
          </p:cNvSpPr>
          <p:nvPr/>
        </p:nvSpPr>
        <p:spPr bwMode="auto">
          <a:xfrm>
            <a:off x="3295650" y="3024187"/>
            <a:ext cx="2301152" cy="45719"/>
          </a:xfrm>
          <a:prstGeom prst="line">
            <a:avLst/>
          </a:prstGeom>
          <a:noFill/>
          <a:ln w="38100">
            <a:solidFill>
              <a:schemeClr val="tx1"/>
            </a:solidFill>
            <a:prstDash val="dash"/>
            <a:round/>
            <a:headEnd/>
            <a:tailEnd type="triangle" w="med" len="med"/>
          </a:ln>
          <a:effectLst/>
        </p:spPr>
        <p:txBody>
          <a:bodyPr/>
          <a:lstStyle/>
          <a:p>
            <a:endParaRPr lang="tr-TR"/>
          </a:p>
        </p:txBody>
      </p:sp>
      <p:sp>
        <p:nvSpPr>
          <p:cNvPr id="30" name="Text Box 30"/>
          <p:cNvSpPr txBox="1">
            <a:spLocks noChangeArrowheads="1"/>
          </p:cNvSpPr>
          <p:nvPr/>
        </p:nvSpPr>
        <p:spPr bwMode="auto">
          <a:xfrm>
            <a:off x="4795838" y="2663824"/>
            <a:ext cx="1903918" cy="400110"/>
          </a:xfrm>
          <a:prstGeom prst="rect">
            <a:avLst/>
          </a:prstGeom>
          <a:noFill/>
          <a:ln w="9525" algn="ctr">
            <a:noFill/>
            <a:miter lim="800000"/>
            <a:headEnd/>
            <a:tailEnd/>
          </a:ln>
          <a:effectLst/>
        </p:spPr>
        <p:txBody>
          <a:bodyPr wrap="square">
            <a:spAutoFit/>
          </a:bodyPr>
          <a:lstStyle/>
          <a:p>
            <a:pPr algn="l">
              <a:spcBef>
                <a:spcPct val="50000"/>
              </a:spcBef>
            </a:pPr>
            <a:r>
              <a:rPr lang="tr-TR" sz="2000" b="1" u="sng" dirty="0" smtClean="0">
                <a:solidFill>
                  <a:srgbClr val="FF0000"/>
                </a:solidFill>
              </a:rPr>
              <a:t>…………………TL</a:t>
            </a:r>
            <a:endParaRPr lang="tr-TR" sz="2000" b="1" u="sng" dirty="0">
              <a:solidFill>
                <a:srgbClr val="FF0000"/>
              </a:solidFill>
            </a:endParaRPr>
          </a:p>
        </p:txBody>
      </p:sp>
      <p:sp>
        <p:nvSpPr>
          <p:cNvPr id="31" name="Text Box 31"/>
          <p:cNvSpPr txBox="1">
            <a:spLocks noChangeArrowheads="1"/>
          </p:cNvSpPr>
          <p:nvPr/>
        </p:nvSpPr>
        <p:spPr bwMode="auto">
          <a:xfrm>
            <a:off x="4794249" y="3600449"/>
            <a:ext cx="1905695" cy="400110"/>
          </a:xfrm>
          <a:prstGeom prst="rect">
            <a:avLst/>
          </a:prstGeom>
          <a:noFill/>
          <a:ln w="9525" algn="ctr">
            <a:noFill/>
            <a:miter lim="800000"/>
            <a:headEnd/>
            <a:tailEnd/>
          </a:ln>
          <a:effectLst/>
        </p:spPr>
        <p:txBody>
          <a:bodyPr wrap="square">
            <a:spAutoFit/>
          </a:bodyPr>
          <a:lstStyle/>
          <a:p>
            <a:pPr algn="l">
              <a:spcBef>
                <a:spcPct val="50000"/>
              </a:spcBef>
            </a:pPr>
            <a:r>
              <a:rPr lang="tr-TR" sz="2000" b="1" u="sng" dirty="0" smtClean="0">
                <a:solidFill>
                  <a:srgbClr val="FF0000"/>
                </a:solidFill>
              </a:rPr>
              <a:t>………………….TL</a:t>
            </a:r>
            <a:endParaRPr lang="tr-TR" sz="2000" b="1" u="sng" dirty="0">
              <a:solidFill>
                <a:srgbClr val="FF0000"/>
              </a:solidFill>
            </a:endParaRPr>
          </a:p>
        </p:txBody>
      </p:sp>
      <p:sp>
        <p:nvSpPr>
          <p:cNvPr id="32" name="Line 32"/>
          <p:cNvSpPr>
            <a:spLocks noChangeShapeType="1"/>
          </p:cNvSpPr>
          <p:nvPr/>
        </p:nvSpPr>
        <p:spPr bwMode="auto">
          <a:xfrm flipV="1">
            <a:off x="4435474" y="3167062"/>
            <a:ext cx="45719" cy="2273866"/>
          </a:xfrm>
          <a:prstGeom prst="line">
            <a:avLst/>
          </a:prstGeom>
          <a:noFill/>
          <a:ln w="22225">
            <a:solidFill>
              <a:schemeClr val="tx1"/>
            </a:solidFill>
            <a:round/>
            <a:headEnd type="triangle" w="med" len="med"/>
            <a:tailEnd type="triangle" w="med" len="med"/>
          </a:ln>
          <a:effectLst/>
        </p:spPr>
        <p:txBody>
          <a:bodyPr/>
          <a:lstStyle/>
          <a:p>
            <a:endParaRPr lang="tr-TR"/>
          </a:p>
        </p:txBody>
      </p:sp>
      <p:sp>
        <p:nvSpPr>
          <p:cNvPr id="33" name="Line 33"/>
          <p:cNvSpPr>
            <a:spLocks noChangeShapeType="1"/>
          </p:cNvSpPr>
          <p:nvPr/>
        </p:nvSpPr>
        <p:spPr bwMode="auto">
          <a:xfrm flipV="1">
            <a:off x="4578349" y="4032250"/>
            <a:ext cx="45719" cy="1262228"/>
          </a:xfrm>
          <a:prstGeom prst="line">
            <a:avLst/>
          </a:prstGeom>
          <a:noFill/>
          <a:ln w="22225">
            <a:solidFill>
              <a:schemeClr val="tx1"/>
            </a:solidFill>
            <a:round/>
            <a:headEnd type="triangle" w="med" len="med"/>
            <a:tailEnd type="triangle" w="med" len="med"/>
          </a:ln>
          <a:effectLst/>
        </p:spPr>
        <p:txBody>
          <a:bodyPr/>
          <a:lstStyle/>
          <a:p>
            <a:endParaRPr lang="tr-TR"/>
          </a:p>
        </p:txBody>
      </p:sp>
      <p:sp>
        <p:nvSpPr>
          <p:cNvPr id="34" name="Line 34"/>
          <p:cNvSpPr>
            <a:spLocks noChangeShapeType="1"/>
          </p:cNvSpPr>
          <p:nvPr/>
        </p:nvSpPr>
        <p:spPr bwMode="auto">
          <a:xfrm>
            <a:off x="4264025" y="3532187"/>
            <a:ext cx="1903918" cy="45719"/>
          </a:xfrm>
          <a:prstGeom prst="line">
            <a:avLst/>
          </a:prstGeom>
          <a:noFill/>
          <a:ln w="9525">
            <a:solidFill>
              <a:schemeClr val="tx1"/>
            </a:solidFill>
            <a:round/>
            <a:headEnd/>
            <a:tailEnd type="triangle" w="med" len="med"/>
          </a:ln>
          <a:effectLst/>
        </p:spPr>
        <p:txBody>
          <a:bodyPr/>
          <a:lstStyle/>
          <a:p>
            <a:endParaRPr lang="tr-TR"/>
          </a:p>
        </p:txBody>
      </p:sp>
      <p:sp>
        <p:nvSpPr>
          <p:cNvPr id="35" name="Text Box 35"/>
          <p:cNvSpPr txBox="1">
            <a:spLocks noChangeArrowheads="1"/>
          </p:cNvSpPr>
          <p:nvPr/>
        </p:nvSpPr>
        <p:spPr bwMode="auto">
          <a:xfrm>
            <a:off x="6349999" y="2735262"/>
            <a:ext cx="1000957" cy="969496"/>
          </a:xfrm>
          <a:prstGeom prst="rect">
            <a:avLst/>
          </a:prstGeom>
          <a:noFill/>
          <a:ln w="9525" algn="ctr">
            <a:noFill/>
            <a:miter lim="800000"/>
            <a:headEnd/>
            <a:tailEnd/>
          </a:ln>
          <a:effectLst/>
        </p:spPr>
        <p:txBody>
          <a:bodyPr wrap="square">
            <a:spAutoFit/>
          </a:bodyPr>
          <a:lstStyle/>
          <a:p>
            <a:pPr algn="l">
              <a:spcBef>
                <a:spcPct val="50000"/>
              </a:spcBef>
            </a:pPr>
            <a:r>
              <a:rPr lang="tr-TR" sz="1900" dirty="0"/>
              <a:t>Doğru Fiyat Aralığı</a:t>
            </a:r>
          </a:p>
        </p:txBody>
      </p:sp>
      <p:sp>
        <p:nvSpPr>
          <p:cNvPr id="36" name="Line 36"/>
          <p:cNvSpPr>
            <a:spLocks noChangeShapeType="1"/>
          </p:cNvSpPr>
          <p:nvPr/>
        </p:nvSpPr>
        <p:spPr bwMode="auto">
          <a:xfrm>
            <a:off x="2609850" y="1339849"/>
            <a:ext cx="2934624" cy="45719"/>
          </a:xfrm>
          <a:prstGeom prst="line">
            <a:avLst/>
          </a:prstGeom>
          <a:noFill/>
          <a:ln w="38100">
            <a:solidFill>
              <a:schemeClr val="tx1"/>
            </a:solidFill>
            <a:prstDash val="dash"/>
            <a:round/>
            <a:headEnd/>
            <a:tailEnd type="triangle" w="med" len="med"/>
          </a:ln>
          <a:effectLst/>
        </p:spPr>
        <p:txBody>
          <a:bodyPr/>
          <a:lstStyle/>
          <a:p>
            <a:endParaRPr lang="tr-TR"/>
          </a:p>
        </p:txBody>
      </p:sp>
      <p:sp>
        <p:nvSpPr>
          <p:cNvPr id="37" name="Text Box 37"/>
          <p:cNvSpPr txBox="1">
            <a:spLocks noChangeArrowheads="1"/>
          </p:cNvSpPr>
          <p:nvPr/>
        </p:nvSpPr>
        <p:spPr bwMode="auto">
          <a:xfrm>
            <a:off x="4794249" y="927099"/>
            <a:ext cx="1905695" cy="400110"/>
          </a:xfrm>
          <a:prstGeom prst="rect">
            <a:avLst/>
          </a:prstGeom>
          <a:noFill/>
          <a:ln w="9525" algn="ctr">
            <a:noFill/>
            <a:miter lim="800000"/>
            <a:headEnd/>
            <a:tailEnd/>
          </a:ln>
          <a:effectLst/>
        </p:spPr>
        <p:txBody>
          <a:bodyPr wrap="square">
            <a:spAutoFit/>
          </a:bodyPr>
          <a:lstStyle/>
          <a:p>
            <a:pPr algn="l">
              <a:spcBef>
                <a:spcPct val="50000"/>
              </a:spcBef>
            </a:pPr>
            <a:r>
              <a:rPr lang="tr-TR" sz="2000" b="1" u="sng" dirty="0" smtClean="0">
                <a:solidFill>
                  <a:srgbClr val="FF0000"/>
                </a:solidFill>
              </a:rPr>
              <a:t>………………….TL</a:t>
            </a:r>
            <a:endParaRPr lang="tr-TR" sz="2000" b="1" u="sng" dirty="0">
              <a:solidFill>
                <a:srgbClr val="FF0000"/>
              </a:solidFill>
            </a:endParaRPr>
          </a:p>
        </p:txBody>
      </p:sp>
      <p:sp>
        <p:nvSpPr>
          <p:cNvPr id="38" name="Text Box 38"/>
          <p:cNvSpPr txBox="1">
            <a:spLocks noChangeArrowheads="1"/>
          </p:cNvSpPr>
          <p:nvPr/>
        </p:nvSpPr>
        <p:spPr bwMode="auto">
          <a:xfrm>
            <a:off x="3498849" y="1403350"/>
            <a:ext cx="3968829" cy="369332"/>
          </a:xfrm>
          <a:prstGeom prst="rect">
            <a:avLst/>
          </a:prstGeom>
          <a:noFill/>
          <a:ln w="9525" algn="ctr">
            <a:noFill/>
            <a:miter lim="800000"/>
            <a:headEnd/>
            <a:tailEnd/>
          </a:ln>
          <a:effectLst/>
        </p:spPr>
        <p:txBody>
          <a:bodyPr wrap="square">
            <a:spAutoFit/>
          </a:bodyPr>
          <a:lstStyle/>
          <a:p>
            <a:pPr>
              <a:spcBef>
                <a:spcPct val="50000"/>
              </a:spcBef>
            </a:pPr>
            <a:r>
              <a:rPr lang="tr-TR" dirty="0"/>
              <a:t>Uzun Vadeli Fiyat Aralığı</a:t>
            </a:r>
          </a:p>
        </p:txBody>
      </p:sp>
      <p:graphicFrame>
        <p:nvGraphicFramePr>
          <p:cNvPr id="39" name="Group 39"/>
          <p:cNvGraphicFramePr>
            <a:graphicFrameLocks noGrp="1"/>
          </p:cNvGraphicFramePr>
          <p:nvPr/>
        </p:nvGraphicFramePr>
        <p:xfrm>
          <a:off x="547688" y="2087563"/>
          <a:ext cx="1665928" cy="677148"/>
        </p:xfrm>
        <a:graphic>
          <a:graphicData uri="http://schemas.openxmlformats.org/drawingml/2006/table">
            <a:tbl>
              <a:tblPr/>
              <a:tblGrid>
                <a:gridCol w="1665928"/>
              </a:tblGrid>
              <a:tr h="6771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1600" b="0" i="0" u="none" strike="noStrike" cap="none" normalizeH="0" baseline="0" dirty="0" smtClean="0">
                          <a:ln>
                            <a:noFill/>
                          </a:ln>
                          <a:solidFill>
                            <a:schemeClr val="tx1"/>
                          </a:solidFill>
                          <a:effectLst/>
                          <a:latin typeface="Arial" pitchFamily="34" charset="0"/>
                        </a:rPr>
                        <a:t>Potansiyel Müşteri Sayısı</a:t>
                      </a:r>
                    </a:p>
                  </a:txBody>
                  <a:tcP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0" name="Line 45"/>
          <p:cNvSpPr>
            <a:spLocks noChangeShapeType="1"/>
          </p:cNvSpPr>
          <p:nvPr/>
        </p:nvSpPr>
        <p:spPr bwMode="auto">
          <a:xfrm>
            <a:off x="1193799" y="2663825"/>
            <a:ext cx="1191699" cy="1095168"/>
          </a:xfrm>
          <a:prstGeom prst="line">
            <a:avLst/>
          </a:prstGeom>
          <a:noFill/>
          <a:ln w="38100">
            <a:solidFill>
              <a:schemeClr val="tx1"/>
            </a:solidFill>
            <a:round/>
            <a:headEnd/>
            <a:tailEnd type="triangle" w="med" len="med"/>
          </a:ln>
          <a:effectLst/>
        </p:spPr>
        <p:txBody>
          <a:bodyPr/>
          <a:lstStyle/>
          <a:p>
            <a:endParaRPr lang="tr-TR"/>
          </a:p>
        </p:txBody>
      </p:sp>
      <p:sp>
        <p:nvSpPr>
          <p:cNvPr id="41" name="Text Box 46"/>
          <p:cNvSpPr txBox="1">
            <a:spLocks noChangeArrowheads="1"/>
          </p:cNvSpPr>
          <p:nvPr/>
        </p:nvSpPr>
        <p:spPr bwMode="auto">
          <a:xfrm>
            <a:off x="4651374" y="4241800"/>
            <a:ext cx="2589889" cy="369332"/>
          </a:xfrm>
          <a:prstGeom prst="rect">
            <a:avLst/>
          </a:prstGeom>
          <a:noFill/>
          <a:ln w="9525" algn="ctr">
            <a:noFill/>
            <a:miter lim="800000"/>
            <a:headEnd/>
            <a:tailEnd/>
          </a:ln>
          <a:effectLst/>
        </p:spPr>
        <p:txBody>
          <a:bodyPr wrap="square">
            <a:spAutoFit/>
          </a:bodyPr>
          <a:lstStyle/>
          <a:p>
            <a:pPr algn="l">
              <a:spcBef>
                <a:spcPct val="50000"/>
              </a:spcBef>
            </a:pPr>
            <a:r>
              <a:rPr lang="tr-TR"/>
              <a:t>Potansiyel Teklifler</a:t>
            </a:r>
          </a:p>
        </p:txBody>
      </p:sp>
      <p:sp>
        <p:nvSpPr>
          <p:cNvPr id="42" name="AutoShape 47"/>
          <p:cNvSpPr>
            <a:spLocks noChangeArrowheads="1"/>
          </p:cNvSpPr>
          <p:nvPr/>
        </p:nvSpPr>
        <p:spPr bwMode="auto">
          <a:xfrm rot="10800000">
            <a:off x="619124" y="1258887"/>
            <a:ext cx="3809587" cy="4211757"/>
          </a:xfrm>
          <a:prstGeom prst="triangle">
            <a:avLst>
              <a:gd name="adj" fmla="val 50000"/>
            </a:avLst>
          </a:prstGeom>
          <a:noFill/>
          <a:ln w="50800" algn="ctr">
            <a:solidFill>
              <a:srgbClr val="FF0000"/>
            </a:solidFill>
            <a:miter lim="800000"/>
            <a:headEnd/>
            <a:tailEnd/>
          </a:ln>
          <a:effectLst/>
        </p:spPr>
        <p:txBody>
          <a:bodyPr rot="10800000" wrap="none" anchor="ctr"/>
          <a:lstStyle/>
          <a:p>
            <a:endParaRPr lang="tr-TR"/>
          </a:p>
        </p:txBody>
      </p:sp>
      <p:sp>
        <p:nvSpPr>
          <p:cNvPr id="43" name="Line 48"/>
          <p:cNvSpPr>
            <a:spLocks noChangeShapeType="1"/>
          </p:cNvSpPr>
          <p:nvPr/>
        </p:nvSpPr>
        <p:spPr bwMode="auto">
          <a:xfrm>
            <a:off x="619125" y="3382962"/>
            <a:ext cx="4126323" cy="45719"/>
          </a:xfrm>
          <a:prstGeom prst="line">
            <a:avLst/>
          </a:prstGeom>
          <a:noFill/>
          <a:ln w="50800">
            <a:solidFill>
              <a:srgbClr val="FF0000"/>
            </a:solidFill>
            <a:round/>
            <a:headEnd/>
            <a:tailEnd type="triangle" w="med" len="med"/>
          </a:ln>
          <a:effectLst/>
        </p:spPr>
        <p:txBody>
          <a:bodyPr/>
          <a:lstStyle/>
          <a:p>
            <a:endParaRPr lang="tr-TR"/>
          </a:p>
        </p:txBody>
      </p:sp>
      <p:sp>
        <p:nvSpPr>
          <p:cNvPr id="45" name="Rectangle 50"/>
          <p:cNvSpPr>
            <a:spLocks noChangeArrowheads="1"/>
          </p:cNvSpPr>
          <p:nvPr/>
        </p:nvSpPr>
        <p:spPr bwMode="auto">
          <a:xfrm>
            <a:off x="115888" y="107950"/>
            <a:ext cx="7302436"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46" name="Text Box 51"/>
          <p:cNvSpPr txBox="1">
            <a:spLocks noChangeArrowheads="1"/>
          </p:cNvSpPr>
          <p:nvPr/>
        </p:nvSpPr>
        <p:spPr bwMode="auto">
          <a:xfrm>
            <a:off x="619124" y="2925762"/>
            <a:ext cx="4206819" cy="461665"/>
          </a:xfrm>
          <a:prstGeom prst="rect">
            <a:avLst/>
          </a:prstGeom>
          <a:noFill/>
          <a:ln w="9525" algn="ctr">
            <a:noFill/>
            <a:miter lim="800000"/>
            <a:headEnd/>
            <a:tailEnd/>
          </a:ln>
          <a:effectLst/>
        </p:spPr>
        <p:txBody>
          <a:bodyPr wrap="square">
            <a:spAutoFit/>
          </a:bodyPr>
          <a:lstStyle/>
          <a:p>
            <a:pPr>
              <a:spcBef>
                <a:spcPct val="50000"/>
              </a:spcBef>
            </a:pPr>
            <a:r>
              <a:rPr lang="tr-TR" sz="2400" b="1" dirty="0">
                <a:solidFill>
                  <a:schemeClr val="accent2"/>
                </a:solidFill>
              </a:rPr>
              <a:t>Satılabilir Gerçek fiyat</a:t>
            </a:r>
          </a:p>
        </p:txBody>
      </p:sp>
      <p:sp>
        <p:nvSpPr>
          <p:cNvPr id="47" name="Text Box 52"/>
          <p:cNvSpPr txBox="1">
            <a:spLocks noChangeArrowheads="1"/>
          </p:cNvSpPr>
          <p:nvPr/>
        </p:nvSpPr>
        <p:spPr bwMode="auto">
          <a:xfrm>
            <a:off x="4867274" y="5940424"/>
            <a:ext cx="1905669" cy="400110"/>
          </a:xfrm>
          <a:prstGeom prst="rect">
            <a:avLst/>
          </a:prstGeom>
          <a:noFill/>
          <a:ln w="9525" algn="ctr">
            <a:noFill/>
            <a:miter lim="800000"/>
            <a:headEnd/>
            <a:tailEnd/>
          </a:ln>
          <a:effectLst/>
        </p:spPr>
        <p:txBody>
          <a:bodyPr wrap="square">
            <a:spAutoFit/>
          </a:bodyPr>
          <a:lstStyle/>
          <a:p>
            <a:pPr algn="l">
              <a:spcBef>
                <a:spcPct val="50000"/>
              </a:spcBef>
            </a:pPr>
            <a:r>
              <a:rPr lang="tr-TR" sz="2000" b="1" u="sng" dirty="0" smtClean="0">
                <a:solidFill>
                  <a:srgbClr val="FF0000"/>
                </a:solidFill>
              </a:rPr>
              <a:t>…………………..TL</a:t>
            </a:r>
            <a:endParaRPr lang="tr-TR" sz="2000" b="1" u="sng" dirty="0">
              <a:solidFill>
                <a:srgbClr val="FF0000"/>
              </a:solidFill>
            </a:endParaRPr>
          </a:p>
        </p:txBody>
      </p:sp>
      <p:sp>
        <p:nvSpPr>
          <p:cNvPr id="48" name="Line 53"/>
          <p:cNvSpPr>
            <a:spLocks noChangeShapeType="1"/>
          </p:cNvSpPr>
          <p:nvPr/>
        </p:nvSpPr>
        <p:spPr bwMode="auto">
          <a:xfrm>
            <a:off x="5227637" y="5578475"/>
            <a:ext cx="45719" cy="506748"/>
          </a:xfrm>
          <a:prstGeom prst="line">
            <a:avLst/>
          </a:prstGeom>
          <a:noFill/>
          <a:ln w="57150">
            <a:solidFill>
              <a:srgbClr val="FF0000"/>
            </a:solidFill>
            <a:round/>
            <a:headEnd/>
            <a:tailEnd type="triangle" w="med" len="med"/>
          </a:ln>
          <a:effectLst/>
        </p:spPr>
        <p:txBody>
          <a:bodyPr/>
          <a:lstStyle/>
          <a:p>
            <a:endParaRPr lang="tr-TR"/>
          </a:p>
        </p:txBody>
      </p:sp>
      <p:sp>
        <p:nvSpPr>
          <p:cNvPr id="49" name="Rectangle 23"/>
          <p:cNvSpPr>
            <a:spLocks noChangeArrowheads="1"/>
          </p:cNvSpPr>
          <p:nvPr/>
        </p:nvSpPr>
        <p:spPr bwMode="auto">
          <a:xfrm>
            <a:off x="214289" y="9975850"/>
            <a:ext cx="7113445" cy="238527"/>
          </a:xfrm>
          <a:prstGeom prst="rect">
            <a:avLst/>
          </a:prstGeom>
          <a:solidFill>
            <a:srgbClr val="000099"/>
          </a:solidFill>
          <a:ln w="9525">
            <a:noFill/>
            <a:miter lim="800000"/>
            <a:headEnd/>
            <a:tailEnd/>
          </a:ln>
        </p:spPr>
        <p:txBody>
          <a:bodyPr wrap="square" anchor="ctr">
            <a:spAutoFit/>
          </a:bodyPr>
          <a:lstStyle/>
          <a:p>
            <a:r>
              <a:rPr lang="tr-TR" sz="950" b="1" i="1" dirty="0" err="1" smtClean="0">
                <a:solidFill>
                  <a:schemeClr val="bg1"/>
                </a:solidFill>
                <a:latin typeface="Trebuchet MS" pitchFamily="34" charset="0"/>
                <a:cs typeface="Arial" charset="0"/>
              </a:rPr>
              <a:t>Abc</a:t>
            </a:r>
            <a:r>
              <a:rPr lang="tr-TR" sz="950" b="1" i="1" dirty="0" smtClean="0">
                <a:solidFill>
                  <a:schemeClr val="bg1"/>
                </a:solidFill>
                <a:latin typeface="Trebuchet MS" pitchFamily="34" charset="0"/>
                <a:cs typeface="Arial" charset="0"/>
              </a:rPr>
              <a:t> Gayrimenkul </a:t>
            </a:r>
            <a:r>
              <a:rPr lang="tr-TR" sz="950" b="1" i="1" dirty="0">
                <a:solidFill>
                  <a:schemeClr val="bg1"/>
                </a:solidFill>
                <a:latin typeface="Trebuchet MS" pitchFamily="34" charset="0"/>
                <a:cs typeface="Arial" charset="0"/>
              </a:rPr>
              <a:t>Danışmanlık Ltd. Şti.</a:t>
            </a:r>
            <a:r>
              <a:rPr lang="tr-TR" sz="950" i="1" dirty="0">
                <a:solidFill>
                  <a:schemeClr val="bg1"/>
                </a:solidFill>
                <a:latin typeface="Trebuchet MS" pitchFamily="34" charset="0"/>
                <a:cs typeface="Arial" charset="0"/>
              </a:rPr>
              <a:t> </a:t>
            </a:r>
            <a:r>
              <a:rPr lang="tr-TR" sz="950" i="1" dirty="0" smtClean="0">
                <a:solidFill>
                  <a:schemeClr val="bg1"/>
                </a:solidFill>
                <a:latin typeface="Trebuchet MS" pitchFamily="34" charset="0"/>
                <a:cs typeface="Arial" charset="0"/>
              </a:rPr>
              <a:t>Bağdat Caddesi Santral Apt. No:292/2 Caddebostan </a:t>
            </a:r>
            <a:r>
              <a:rPr lang="tr-TR" sz="950" i="1" dirty="0">
                <a:solidFill>
                  <a:schemeClr val="bg1"/>
                </a:solidFill>
                <a:latin typeface="Trebuchet MS" pitchFamily="34" charset="0"/>
                <a:cs typeface="Arial" charset="0"/>
              </a:rPr>
              <a:t>Tel: </a:t>
            </a:r>
            <a:r>
              <a:rPr lang="tr-TR" sz="950" i="1" dirty="0" smtClean="0">
                <a:solidFill>
                  <a:schemeClr val="bg1"/>
                </a:solidFill>
                <a:latin typeface="Trebuchet MS" pitchFamily="34" charset="0"/>
                <a:cs typeface="Arial" charset="0"/>
              </a:rPr>
              <a:t>0216 355 70 60</a:t>
            </a:r>
            <a:endParaRPr lang="tr-TR" sz="950" i="1" dirty="0">
              <a:solidFill>
                <a:schemeClr val="bg1"/>
              </a:solidFill>
              <a:latin typeface="Trebuchet MS" pitchFamily="34" charset="0"/>
              <a:cs typeface="Arial" charset="0"/>
            </a:endParaRPr>
          </a:p>
        </p:txBody>
      </p:sp>
      <p:pic>
        <p:nvPicPr>
          <p:cNvPr id="2050" name="Picture 2" descr="C:\Users\ibrahim\Desktop\resim\imza.jpg"/>
          <p:cNvPicPr>
            <a:picLocks noChangeAspect="1" noChangeArrowheads="1"/>
          </p:cNvPicPr>
          <p:nvPr/>
        </p:nvPicPr>
        <p:blipFill>
          <a:blip r:embed="rId4"/>
          <a:srcRect/>
          <a:stretch>
            <a:fillRect/>
          </a:stretch>
        </p:blipFill>
        <p:spPr bwMode="auto">
          <a:xfrm>
            <a:off x="246063" y="8316913"/>
            <a:ext cx="3295650" cy="10668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9" name="Dikdörtgen 13"/>
          <p:cNvSpPr/>
          <p:nvPr/>
        </p:nvSpPr>
        <p:spPr>
          <a:xfrm>
            <a:off x="3219450" y="9264649"/>
            <a:ext cx="3941763" cy="830997"/>
          </a:xfrm>
          <a:prstGeom prst="rect">
            <a:avLst/>
          </a:prstGeom>
        </p:spPr>
        <p:txBody>
          <a:bodyPr wrap="square">
            <a:spAutoFit/>
          </a:bodyPr>
          <a:lstStyle/>
          <a:p>
            <a:pPr algn="r"/>
            <a:r>
              <a:rPr lang="tr-TR" sz="1200" dirty="0" smtClean="0">
                <a:solidFill>
                  <a:schemeClr val="bg2">
                    <a:lumMod val="25000"/>
                  </a:schemeClr>
                </a:solidFill>
                <a:latin typeface="Verdana" pitchFamily="34" charset="0"/>
                <a:ea typeface="Verdana" pitchFamily="34" charset="0"/>
                <a:cs typeface="Verdana" pitchFamily="34" charset="0"/>
              </a:rPr>
              <a:t>Bağdat Caddesi Santral Apartmanı No: 292/2</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Caddebostan-Kadıköy/İSTANBUL</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a:solidFill>
                  <a:schemeClr val="bg2">
                    <a:lumMod val="25000"/>
                  </a:schemeClr>
                </a:solidFill>
                <a:latin typeface="Verdana" pitchFamily="34" charset="0"/>
                <a:ea typeface="Verdana" pitchFamily="34" charset="0"/>
                <a:cs typeface="Verdana" pitchFamily="34" charset="0"/>
              </a:rPr>
              <a:t>TEL: </a:t>
            </a:r>
            <a:r>
              <a:rPr lang="tr-TR" sz="1200" dirty="0" smtClean="0">
                <a:solidFill>
                  <a:schemeClr val="bg2">
                    <a:lumMod val="25000"/>
                  </a:schemeClr>
                </a:solidFill>
                <a:latin typeface="Verdana" pitchFamily="34" charset="0"/>
                <a:ea typeface="Verdana" pitchFamily="34" charset="0"/>
                <a:cs typeface="Verdana" pitchFamily="34" charset="0"/>
              </a:rPr>
              <a:t>0216 355 70 60  </a:t>
            </a:r>
            <a:r>
              <a:rPr lang="tr-TR" sz="1200" dirty="0">
                <a:solidFill>
                  <a:schemeClr val="bg2">
                    <a:lumMod val="25000"/>
                  </a:schemeClr>
                </a:solidFill>
                <a:latin typeface="Verdana" pitchFamily="34" charset="0"/>
                <a:ea typeface="Verdana" pitchFamily="34" charset="0"/>
                <a:cs typeface="Verdana" pitchFamily="34" charset="0"/>
              </a:rPr>
              <a:t>- FAKS: </a:t>
            </a:r>
            <a:r>
              <a:rPr lang="tr-TR" sz="1200" dirty="0" smtClean="0">
                <a:solidFill>
                  <a:schemeClr val="bg2">
                    <a:lumMod val="25000"/>
                  </a:schemeClr>
                </a:solidFill>
                <a:latin typeface="Verdana" pitchFamily="34" charset="0"/>
                <a:ea typeface="Verdana" pitchFamily="34" charset="0"/>
                <a:cs typeface="Verdana" pitchFamily="34" charset="0"/>
              </a:rPr>
              <a:t>0216 355 70 66</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www.</a:t>
            </a:r>
            <a:r>
              <a:rPr lang="tr-TR" sz="1200" dirty="0" err="1" smtClean="0">
                <a:solidFill>
                  <a:schemeClr val="bg2">
                    <a:lumMod val="25000"/>
                  </a:schemeClr>
                </a:solidFill>
                <a:latin typeface="Verdana" pitchFamily="34" charset="0"/>
                <a:ea typeface="Verdana" pitchFamily="34" charset="0"/>
                <a:cs typeface="Verdana" pitchFamily="34" charset="0"/>
              </a:rPr>
              <a:t>remaxcadde</a:t>
            </a:r>
            <a:r>
              <a:rPr lang="tr-TR" sz="1200" dirty="0" smtClean="0">
                <a:solidFill>
                  <a:schemeClr val="bg2">
                    <a:lumMod val="25000"/>
                  </a:schemeClr>
                </a:solidFill>
                <a:latin typeface="Verdana" pitchFamily="34" charset="0"/>
                <a:ea typeface="Verdana" pitchFamily="34" charset="0"/>
                <a:cs typeface="Verdana" pitchFamily="34" charset="0"/>
              </a:rPr>
              <a:t>.com</a:t>
            </a:r>
            <a:endParaRPr lang="tr-TR" sz="1200" dirty="0">
              <a:solidFill>
                <a:schemeClr val="bg2">
                  <a:lumMod val="25000"/>
                </a:schemeClr>
              </a:solidFill>
              <a:latin typeface="Verdana" pitchFamily="34" charset="0"/>
              <a:ea typeface="Verdana" pitchFamily="34" charset="0"/>
              <a:cs typeface="Verdana" pitchFamily="34" charset="0"/>
            </a:endParaRPr>
          </a:p>
        </p:txBody>
      </p:sp>
      <p:sp>
        <p:nvSpPr>
          <p:cNvPr id="20" name="Metin kutusu 5"/>
          <p:cNvSpPr txBox="1"/>
          <p:nvPr/>
        </p:nvSpPr>
        <p:spPr>
          <a:xfrm>
            <a:off x="3042565" y="9031585"/>
            <a:ext cx="4246675" cy="276999"/>
          </a:xfrm>
          <a:prstGeom prst="rect">
            <a:avLst/>
          </a:prstGeom>
          <a:noFill/>
        </p:spPr>
        <p:txBody>
          <a:bodyPr wrap="none" rtlCol="0">
            <a:spAutoFit/>
          </a:bodyPr>
          <a:lstStyle/>
          <a:p>
            <a:r>
              <a:rPr lang="tr-TR" sz="1200" b="1" dirty="0" err="1" smtClean="0">
                <a:solidFill>
                  <a:schemeClr val="accent5">
                    <a:lumMod val="75000"/>
                  </a:schemeClr>
                </a:solidFill>
                <a:latin typeface="Verdana" pitchFamily="34" charset="0"/>
                <a:ea typeface="Verdana" pitchFamily="34" charset="0"/>
                <a:cs typeface="Verdana" pitchFamily="34" charset="0"/>
              </a:rPr>
              <a:t>Abc</a:t>
            </a:r>
            <a:r>
              <a:rPr lang="tr-TR" sz="1200" b="1" dirty="0" smtClean="0">
                <a:solidFill>
                  <a:schemeClr val="accent5">
                    <a:lumMod val="75000"/>
                  </a:schemeClr>
                </a:solidFill>
                <a:latin typeface="Verdana" pitchFamily="34" charset="0"/>
                <a:ea typeface="Verdana" pitchFamily="34" charset="0"/>
                <a:cs typeface="Verdana" pitchFamily="34" charset="0"/>
              </a:rPr>
              <a:t> Gayrimenkul Danışmanlık </a:t>
            </a:r>
            <a:r>
              <a:rPr lang="tr-TR" sz="1200" b="1" dirty="0" err="1" smtClean="0">
                <a:solidFill>
                  <a:schemeClr val="accent5">
                    <a:lumMod val="75000"/>
                  </a:schemeClr>
                </a:solidFill>
                <a:latin typeface="Verdana" pitchFamily="34" charset="0"/>
                <a:ea typeface="Verdana" pitchFamily="34" charset="0"/>
                <a:cs typeface="Verdana" pitchFamily="34" charset="0"/>
              </a:rPr>
              <a:t>İnş</a:t>
            </a:r>
            <a:r>
              <a:rPr lang="tr-TR" sz="1200" b="1" dirty="0" smtClean="0">
                <a:solidFill>
                  <a:schemeClr val="accent5">
                    <a:lumMod val="75000"/>
                  </a:schemeClr>
                </a:solidFill>
                <a:latin typeface="Verdana" pitchFamily="34" charset="0"/>
                <a:ea typeface="Verdana" pitchFamily="34" charset="0"/>
                <a:cs typeface="Verdana" pitchFamily="34" charset="0"/>
              </a:rPr>
              <a:t>. Tic. Ltd. Şti.</a:t>
            </a:r>
            <a:endParaRPr lang="tr-TR" sz="1200" b="1" dirty="0">
              <a:solidFill>
                <a:schemeClr val="accent5">
                  <a:lumMod val="75000"/>
                </a:schemeClr>
              </a:solidFill>
              <a:latin typeface="Verdana" pitchFamily="34" charset="0"/>
              <a:ea typeface="Verdana" pitchFamily="34" charset="0"/>
              <a:cs typeface="Verdana" pitchFamily="34" charset="0"/>
            </a:endParaRPr>
          </a:p>
        </p:txBody>
      </p:sp>
      <p:pic>
        <p:nvPicPr>
          <p:cNvPr id="21" name="Picture 2" descr="C:\Users\ibrahim\Desktop\resim\remaxyazi1.png"/>
          <p:cNvPicPr>
            <a:picLocks noChangeAspect="1" noChangeArrowheads="1"/>
          </p:cNvPicPr>
          <p:nvPr/>
        </p:nvPicPr>
        <p:blipFill>
          <a:blip r:embed="rId3" cstate="print"/>
          <a:srcRect/>
          <a:stretch>
            <a:fillRect/>
          </a:stretch>
        </p:blipFill>
        <p:spPr bwMode="auto">
          <a:xfrm>
            <a:off x="4237601" y="8640764"/>
            <a:ext cx="1851836" cy="350836"/>
          </a:xfrm>
          <a:prstGeom prst="rect">
            <a:avLst/>
          </a:prstGeom>
          <a:noFill/>
        </p:spPr>
      </p:pic>
      <p:pic>
        <p:nvPicPr>
          <p:cNvPr id="22" name="Picture 5" descr="C:\Users\ibrahim\Desktop\resim\ofisyazi1.png"/>
          <p:cNvPicPr>
            <a:picLocks noChangeAspect="1" noChangeArrowheads="1"/>
          </p:cNvPicPr>
          <p:nvPr/>
        </p:nvPicPr>
        <p:blipFill>
          <a:blip r:embed="rId4"/>
          <a:srcRect/>
          <a:stretch>
            <a:fillRect/>
          </a:stretch>
        </p:blipFill>
        <p:spPr bwMode="auto">
          <a:xfrm>
            <a:off x="5866096" y="8511896"/>
            <a:ext cx="1414947" cy="578316"/>
          </a:xfrm>
          <a:prstGeom prst="rect">
            <a:avLst/>
          </a:prstGeom>
          <a:noFill/>
        </p:spPr>
      </p:pic>
      <p:pic>
        <p:nvPicPr>
          <p:cNvPr id="23" name="Picture 13"/>
          <p:cNvPicPr>
            <a:picLocks noChangeAspect="1" noChangeArrowheads="1"/>
          </p:cNvPicPr>
          <p:nvPr/>
        </p:nvPicPr>
        <p:blipFill>
          <a:blip r:embed="rId5"/>
          <a:srcRect/>
          <a:stretch>
            <a:fillRect/>
          </a:stretch>
        </p:blipFill>
        <p:spPr bwMode="auto">
          <a:xfrm>
            <a:off x="320605" y="7494104"/>
            <a:ext cx="6815691" cy="2569505"/>
          </a:xfrm>
          <a:prstGeom prst="rect">
            <a:avLst/>
          </a:prstGeom>
          <a:noFill/>
          <a:ln w="9525">
            <a:noFill/>
            <a:miter lim="800000"/>
            <a:headEnd/>
            <a:tailEnd/>
          </a:ln>
          <a:effectLst/>
        </p:spPr>
      </p:pic>
      <p:sp>
        <p:nvSpPr>
          <p:cNvPr id="24" name="Dikdörtgen 13"/>
          <p:cNvSpPr/>
          <p:nvPr/>
        </p:nvSpPr>
        <p:spPr>
          <a:xfrm>
            <a:off x="3124864" y="9094021"/>
            <a:ext cx="3941763" cy="830997"/>
          </a:xfrm>
          <a:prstGeom prst="rect">
            <a:avLst/>
          </a:prstGeom>
        </p:spPr>
        <p:txBody>
          <a:bodyPr wrap="square">
            <a:spAutoFit/>
          </a:bodyPr>
          <a:lstStyle/>
          <a:p>
            <a:pPr algn="r"/>
            <a:r>
              <a:rPr lang="tr-TR" sz="1200" dirty="0" smtClean="0">
                <a:solidFill>
                  <a:schemeClr val="bg2">
                    <a:lumMod val="25000"/>
                  </a:schemeClr>
                </a:solidFill>
                <a:latin typeface="Verdana" pitchFamily="34" charset="0"/>
                <a:ea typeface="Verdana" pitchFamily="34" charset="0"/>
                <a:cs typeface="Verdana" pitchFamily="34" charset="0"/>
              </a:rPr>
              <a:t>Bağdat Caddesi Santral Apartmanı No: 292/2</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Caddebostan-Kadıköy/İSTANBUL</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a:solidFill>
                  <a:schemeClr val="bg2">
                    <a:lumMod val="25000"/>
                  </a:schemeClr>
                </a:solidFill>
                <a:latin typeface="Verdana" pitchFamily="34" charset="0"/>
                <a:ea typeface="Verdana" pitchFamily="34" charset="0"/>
                <a:cs typeface="Verdana" pitchFamily="34" charset="0"/>
              </a:rPr>
              <a:t>TEL: </a:t>
            </a:r>
            <a:r>
              <a:rPr lang="tr-TR" sz="1200" dirty="0" smtClean="0">
                <a:solidFill>
                  <a:schemeClr val="bg2">
                    <a:lumMod val="25000"/>
                  </a:schemeClr>
                </a:solidFill>
                <a:latin typeface="Verdana" pitchFamily="34" charset="0"/>
                <a:ea typeface="Verdana" pitchFamily="34" charset="0"/>
                <a:cs typeface="Verdana" pitchFamily="34" charset="0"/>
              </a:rPr>
              <a:t>0216 355 70 60  </a:t>
            </a:r>
            <a:r>
              <a:rPr lang="tr-TR" sz="1200" dirty="0">
                <a:solidFill>
                  <a:schemeClr val="bg2">
                    <a:lumMod val="25000"/>
                  </a:schemeClr>
                </a:solidFill>
                <a:latin typeface="Verdana" pitchFamily="34" charset="0"/>
                <a:ea typeface="Verdana" pitchFamily="34" charset="0"/>
                <a:cs typeface="Verdana" pitchFamily="34" charset="0"/>
              </a:rPr>
              <a:t>- FAKS: </a:t>
            </a:r>
            <a:r>
              <a:rPr lang="tr-TR" sz="1200" dirty="0" smtClean="0">
                <a:solidFill>
                  <a:schemeClr val="bg2">
                    <a:lumMod val="25000"/>
                  </a:schemeClr>
                </a:solidFill>
                <a:latin typeface="Verdana" pitchFamily="34" charset="0"/>
                <a:ea typeface="Verdana" pitchFamily="34" charset="0"/>
                <a:cs typeface="Verdana" pitchFamily="34" charset="0"/>
              </a:rPr>
              <a:t>0216 355 70 66</a:t>
            </a:r>
            <a:endParaRPr lang="tr-TR" sz="1200" dirty="0">
              <a:solidFill>
                <a:schemeClr val="bg2">
                  <a:lumMod val="25000"/>
                </a:schemeClr>
              </a:solidFill>
              <a:latin typeface="Verdana" pitchFamily="34" charset="0"/>
              <a:ea typeface="Verdana" pitchFamily="34" charset="0"/>
              <a:cs typeface="Verdana" pitchFamily="34" charset="0"/>
            </a:endParaRPr>
          </a:p>
          <a:p>
            <a:pPr algn="r"/>
            <a:r>
              <a:rPr lang="tr-TR" sz="1200" dirty="0" smtClean="0">
                <a:solidFill>
                  <a:schemeClr val="bg2">
                    <a:lumMod val="25000"/>
                  </a:schemeClr>
                </a:solidFill>
                <a:latin typeface="Verdana" pitchFamily="34" charset="0"/>
                <a:ea typeface="Verdana" pitchFamily="34" charset="0"/>
                <a:cs typeface="Verdana" pitchFamily="34" charset="0"/>
              </a:rPr>
              <a:t>www.</a:t>
            </a:r>
            <a:r>
              <a:rPr lang="tr-TR" sz="1200" dirty="0" err="1" smtClean="0">
                <a:solidFill>
                  <a:schemeClr val="bg2">
                    <a:lumMod val="25000"/>
                  </a:schemeClr>
                </a:solidFill>
                <a:latin typeface="Verdana" pitchFamily="34" charset="0"/>
                <a:ea typeface="Verdana" pitchFamily="34" charset="0"/>
                <a:cs typeface="Verdana" pitchFamily="34" charset="0"/>
              </a:rPr>
              <a:t>remaxcadde</a:t>
            </a:r>
            <a:r>
              <a:rPr lang="tr-TR" sz="1200" dirty="0" smtClean="0">
                <a:solidFill>
                  <a:schemeClr val="bg2">
                    <a:lumMod val="25000"/>
                  </a:schemeClr>
                </a:solidFill>
                <a:latin typeface="Verdana" pitchFamily="34" charset="0"/>
                <a:ea typeface="Verdana" pitchFamily="34" charset="0"/>
                <a:cs typeface="Verdana" pitchFamily="34" charset="0"/>
              </a:rPr>
              <a:t>.com</a:t>
            </a:r>
            <a:endParaRPr lang="tr-TR" sz="1200" dirty="0">
              <a:solidFill>
                <a:schemeClr val="bg2">
                  <a:lumMod val="25000"/>
                </a:schemeClr>
              </a:solidFill>
              <a:latin typeface="Verdana" pitchFamily="34" charset="0"/>
              <a:ea typeface="Verdana" pitchFamily="34" charset="0"/>
              <a:cs typeface="Verdana" pitchFamily="34" charset="0"/>
            </a:endParaRPr>
          </a:p>
        </p:txBody>
      </p:sp>
      <p:sp>
        <p:nvSpPr>
          <p:cNvPr id="25" name="Metin kutusu 5"/>
          <p:cNvSpPr txBox="1"/>
          <p:nvPr/>
        </p:nvSpPr>
        <p:spPr>
          <a:xfrm>
            <a:off x="2808833" y="8860957"/>
            <a:ext cx="4246675" cy="276999"/>
          </a:xfrm>
          <a:prstGeom prst="rect">
            <a:avLst/>
          </a:prstGeom>
          <a:noFill/>
        </p:spPr>
        <p:txBody>
          <a:bodyPr wrap="none" rtlCol="0">
            <a:spAutoFit/>
          </a:bodyPr>
          <a:lstStyle/>
          <a:p>
            <a:r>
              <a:rPr lang="tr-TR" sz="1200" b="1" dirty="0" err="1" smtClean="0">
                <a:solidFill>
                  <a:schemeClr val="accent5">
                    <a:lumMod val="75000"/>
                  </a:schemeClr>
                </a:solidFill>
                <a:latin typeface="Verdana" pitchFamily="34" charset="0"/>
                <a:ea typeface="Verdana" pitchFamily="34" charset="0"/>
                <a:cs typeface="Verdana" pitchFamily="34" charset="0"/>
              </a:rPr>
              <a:t>Abc</a:t>
            </a:r>
            <a:r>
              <a:rPr lang="tr-TR" sz="1200" b="1" dirty="0" smtClean="0">
                <a:solidFill>
                  <a:schemeClr val="accent5">
                    <a:lumMod val="75000"/>
                  </a:schemeClr>
                </a:solidFill>
                <a:latin typeface="Verdana" pitchFamily="34" charset="0"/>
                <a:ea typeface="Verdana" pitchFamily="34" charset="0"/>
                <a:cs typeface="Verdana" pitchFamily="34" charset="0"/>
              </a:rPr>
              <a:t> Gayrimenkul Danışmanlık </a:t>
            </a:r>
            <a:r>
              <a:rPr lang="tr-TR" sz="1200" b="1" dirty="0" err="1" smtClean="0">
                <a:solidFill>
                  <a:schemeClr val="accent5">
                    <a:lumMod val="75000"/>
                  </a:schemeClr>
                </a:solidFill>
                <a:latin typeface="Verdana" pitchFamily="34" charset="0"/>
                <a:ea typeface="Verdana" pitchFamily="34" charset="0"/>
                <a:cs typeface="Verdana" pitchFamily="34" charset="0"/>
              </a:rPr>
              <a:t>İnş</a:t>
            </a:r>
            <a:r>
              <a:rPr lang="tr-TR" sz="1200" b="1" dirty="0" smtClean="0">
                <a:solidFill>
                  <a:schemeClr val="accent5">
                    <a:lumMod val="75000"/>
                  </a:schemeClr>
                </a:solidFill>
                <a:latin typeface="Verdana" pitchFamily="34" charset="0"/>
                <a:ea typeface="Verdana" pitchFamily="34" charset="0"/>
                <a:cs typeface="Verdana" pitchFamily="34" charset="0"/>
              </a:rPr>
              <a:t>. Tic. Ltd. Şti.</a:t>
            </a:r>
            <a:endParaRPr lang="tr-TR" sz="1200" b="1" dirty="0">
              <a:solidFill>
                <a:schemeClr val="accent5">
                  <a:lumMod val="75000"/>
                </a:schemeClr>
              </a:solidFill>
              <a:latin typeface="Verdana" pitchFamily="34" charset="0"/>
              <a:ea typeface="Verdana" pitchFamily="34" charset="0"/>
              <a:cs typeface="Verdana" pitchFamily="34" charset="0"/>
            </a:endParaRPr>
          </a:p>
        </p:txBody>
      </p:sp>
      <p:pic>
        <p:nvPicPr>
          <p:cNvPr id="26" name="Picture 5" descr="C:\Users\ibrahim\Desktop\resim\ofisyazi1.png"/>
          <p:cNvPicPr>
            <a:picLocks noChangeAspect="1" noChangeArrowheads="1"/>
          </p:cNvPicPr>
          <p:nvPr/>
        </p:nvPicPr>
        <p:blipFill>
          <a:blip r:embed="rId4"/>
          <a:srcRect/>
          <a:stretch>
            <a:fillRect/>
          </a:stretch>
        </p:blipFill>
        <p:spPr bwMode="auto">
          <a:xfrm>
            <a:off x="5731754" y="8341268"/>
            <a:ext cx="1414947" cy="578316"/>
          </a:xfrm>
          <a:prstGeom prst="rect">
            <a:avLst/>
          </a:prstGeom>
          <a:noFill/>
        </p:spPr>
      </p:pic>
      <p:pic>
        <p:nvPicPr>
          <p:cNvPr id="27" name="Picture 2" descr="C:\Users\ibrahim\Desktop\resim\remaxyazi1.png"/>
          <p:cNvPicPr>
            <a:picLocks noChangeAspect="1" noChangeArrowheads="1"/>
          </p:cNvPicPr>
          <p:nvPr/>
        </p:nvPicPr>
        <p:blipFill>
          <a:blip r:embed="rId3" cstate="print"/>
          <a:srcRect/>
          <a:stretch>
            <a:fillRect/>
          </a:stretch>
        </p:blipFill>
        <p:spPr bwMode="auto">
          <a:xfrm>
            <a:off x="4103259" y="8470136"/>
            <a:ext cx="1851836" cy="350836"/>
          </a:xfrm>
          <a:prstGeom prst="rect">
            <a:avLst/>
          </a:prstGeom>
          <a:noFill/>
        </p:spPr>
      </p:pic>
      <p:pic>
        <p:nvPicPr>
          <p:cNvPr id="28" name="Picture 6" descr="C:\Users\ibrahim\Desktop\resim\cadde dıs resim.jpg"/>
          <p:cNvPicPr>
            <a:picLocks noChangeAspect="1" noChangeArrowheads="1"/>
          </p:cNvPicPr>
          <p:nvPr/>
        </p:nvPicPr>
        <p:blipFill>
          <a:blip r:embed="rId6" cstate="print"/>
          <a:srcRect/>
          <a:stretch>
            <a:fillRect/>
          </a:stretch>
        </p:blipFill>
        <p:spPr bwMode="auto">
          <a:xfrm>
            <a:off x="719208" y="3600451"/>
            <a:ext cx="6102349" cy="3935066"/>
          </a:xfrm>
          <a:prstGeom prst="rect">
            <a:avLst/>
          </a:prstGeom>
          <a:noFill/>
        </p:spPr>
      </p:pic>
      <p:pic>
        <p:nvPicPr>
          <p:cNvPr id="29" name="Picture 15"/>
          <p:cNvPicPr>
            <a:picLocks noChangeAspect="1" noChangeArrowheads="1"/>
          </p:cNvPicPr>
          <p:nvPr/>
        </p:nvPicPr>
        <p:blipFill>
          <a:blip r:embed="rId7"/>
          <a:srcRect/>
          <a:stretch>
            <a:fillRect/>
          </a:stretch>
        </p:blipFill>
        <p:spPr bwMode="auto">
          <a:xfrm>
            <a:off x="340899" y="422136"/>
            <a:ext cx="6815276" cy="3226729"/>
          </a:xfrm>
          <a:prstGeom prst="rect">
            <a:avLst/>
          </a:prstGeom>
          <a:noFill/>
          <a:ln w="9525">
            <a:noFill/>
            <a:miter lim="800000"/>
            <a:headEnd/>
            <a:tailEnd/>
          </a:ln>
          <a:effectLst/>
        </p:spPr>
      </p:pic>
      <p:pic>
        <p:nvPicPr>
          <p:cNvPr id="30" name="Picture 2" descr="C:\Users\ibrahim\Desktop\resim\daire1.png"/>
          <p:cNvPicPr>
            <a:picLocks noChangeAspect="1" noChangeArrowheads="1"/>
          </p:cNvPicPr>
          <p:nvPr/>
        </p:nvPicPr>
        <p:blipFill>
          <a:blip r:embed="rId8"/>
          <a:srcRect/>
          <a:stretch>
            <a:fillRect/>
          </a:stretch>
        </p:blipFill>
        <p:spPr bwMode="auto">
          <a:xfrm>
            <a:off x="622014" y="7700104"/>
            <a:ext cx="1930686" cy="1647146"/>
          </a:xfrm>
          <a:prstGeom prst="rect">
            <a:avLst/>
          </a:prstGeom>
          <a:noFill/>
        </p:spPr>
      </p:pic>
      <p:pic>
        <p:nvPicPr>
          <p:cNvPr id="31" name="Picture 3" descr="C:\Users\ibrahim\Desktop\resim\logopng.png"/>
          <p:cNvPicPr>
            <a:picLocks noChangeAspect="1" noChangeArrowheads="1"/>
          </p:cNvPicPr>
          <p:nvPr/>
        </p:nvPicPr>
        <p:blipFill>
          <a:blip r:embed="rId9"/>
          <a:srcRect/>
          <a:stretch>
            <a:fillRect/>
          </a:stretch>
        </p:blipFill>
        <p:spPr bwMode="auto">
          <a:xfrm>
            <a:off x="474525" y="7526214"/>
            <a:ext cx="2289450" cy="2599088"/>
          </a:xfrm>
          <a:prstGeom prst="rect">
            <a:avLst/>
          </a:prstGeom>
          <a:noFill/>
        </p:spPr>
      </p:pic>
      <p:pic>
        <p:nvPicPr>
          <p:cNvPr id="32" name="Picture 2" descr="C:\Users\ibrahim\Desktop\resim\33.png"/>
          <p:cNvPicPr>
            <a:picLocks noChangeAspect="1" noChangeArrowheads="1"/>
          </p:cNvPicPr>
          <p:nvPr/>
        </p:nvPicPr>
        <p:blipFill>
          <a:blip r:embed="rId10" cstate="print"/>
          <a:srcRect/>
          <a:stretch>
            <a:fillRect/>
          </a:stretch>
        </p:blipFill>
        <p:spPr bwMode="auto">
          <a:xfrm>
            <a:off x="2937615" y="256890"/>
            <a:ext cx="2235099" cy="3338853"/>
          </a:xfrm>
          <a:prstGeom prst="rect">
            <a:avLst/>
          </a:prstGeom>
          <a:noFill/>
        </p:spPr>
      </p:pic>
    </p:spTree>
    <p:extLst>
      <p:ext uri="{BB962C8B-B14F-4D97-AF65-F5344CB8AC3E}">
        <p14:creationId xmlns:p14="http://schemas.microsoft.com/office/powerpoint/2010/main" xmlns="" val="27869186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E2E92"/>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10" y="8451528"/>
            <a:ext cx="7559055" cy="2240285"/>
          </a:xfrm>
          <a:prstGeom prst="rect">
            <a:avLst/>
          </a:prstGeom>
        </p:spPr>
      </p:pic>
      <p:sp>
        <p:nvSpPr>
          <p:cNvPr id="6" name="Dikdörtgen 5"/>
          <p:cNvSpPr/>
          <p:nvPr/>
        </p:nvSpPr>
        <p:spPr>
          <a:xfrm>
            <a:off x="1104901" y="3219450"/>
            <a:ext cx="5543549" cy="3108543"/>
          </a:xfrm>
          <a:prstGeom prst="rect">
            <a:avLst/>
          </a:prstGeom>
        </p:spPr>
        <p:txBody>
          <a:bodyPr wrap="square">
            <a:spAutoFit/>
          </a:bodyPr>
          <a:lstStyle/>
          <a:p>
            <a:r>
              <a:rPr lang="tr-TR" sz="1400" dirty="0" smtClean="0">
                <a:solidFill>
                  <a:schemeClr val="bg1"/>
                </a:solidFill>
              </a:rPr>
              <a:t>Sayın  Aykut-Şerife DOĞAN</a:t>
            </a:r>
          </a:p>
          <a:p>
            <a:endParaRPr lang="tr-TR" sz="1400" dirty="0" smtClean="0">
              <a:solidFill>
                <a:schemeClr val="bg1"/>
              </a:solidFill>
            </a:endParaRPr>
          </a:p>
          <a:p>
            <a:r>
              <a:rPr lang="tr-TR" sz="1400" dirty="0" smtClean="0">
                <a:solidFill>
                  <a:schemeClr val="bg1"/>
                </a:solidFill>
              </a:rPr>
              <a:t>	Öncelikle sizi tanımaktan dolayı mutluluk duyduğumu belirtmek isterim. Sizinle yaptığım görüşme doğrultusunda </a:t>
            </a:r>
            <a:r>
              <a:rPr lang="tr-TR" sz="1400" dirty="0" err="1" smtClean="0">
                <a:solidFill>
                  <a:schemeClr val="bg1"/>
                </a:solidFill>
              </a:rPr>
              <a:t>Akkurt</a:t>
            </a:r>
            <a:r>
              <a:rPr lang="tr-TR" sz="1400" dirty="0" smtClean="0">
                <a:solidFill>
                  <a:schemeClr val="bg1"/>
                </a:solidFill>
              </a:rPr>
              <a:t>  Sokak İrem Apartmanı  No:20 Daire 13 </a:t>
            </a:r>
            <a:r>
              <a:rPr lang="tr-TR" sz="1400" dirty="0" err="1" smtClean="0">
                <a:solidFill>
                  <a:schemeClr val="bg1"/>
                </a:solidFill>
              </a:rPr>
              <a:t>Suadiye</a:t>
            </a:r>
            <a:r>
              <a:rPr lang="tr-TR" sz="1400" dirty="0" smtClean="0">
                <a:solidFill>
                  <a:schemeClr val="bg1"/>
                </a:solidFill>
              </a:rPr>
              <a:t>/ Kadıköy/İSTANBUL  adresindeki mülkünüz ile ilgili yaptığım ekspertiz çalışmasını dosya halinde sunmak istedim. Dosyada mülkünüz ile ilgili yaptığım çalışmanın satış sürecinde size fikir vereceğini, karar vermeniz gereken tutarın daha sağlıklı olmasında size yardımcı olacağını düşünüyorum. Hazırladığım dosya ile mülkünüzün satışına katkı saylayabilirsem sevinirim.</a:t>
            </a:r>
          </a:p>
          <a:p>
            <a:r>
              <a:rPr lang="tr-TR" sz="1400" dirty="0" smtClean="0">
                <a:solidFill>
                  <a:schemeClr val="bg1"/>
                </a:solidFill>
              </a:rPr>
              <a:t>	Ayrıca bir profesyonel olarak sizinle çalışmaktan ve size hizmet vermekten dolayı memnun olduğumu belirtmek isterim.</a:t>
            </a:r>
          </a:p>
          <a:p>
            <a:endParaRPr lang="tr-TR" sz="1400" dirty="0" smtClean="0">
              <a:solidFill>
                <a:schemeClr val="bg1"/>
              </a:solidFill>
            </a:endParaRPr>
          </a:p>
          <a:p>
            <a:r>
              <a:rPr lang="tr-TR" sz="1400" dirty="0" smtClean="0">
                <a:solidFill>
                  <a:schemeClr val="bg1"/>
                </a:solidFill>
              </a:rPr>
              <a:t>Saygılarımla,</a:t>
            </a:r>
            <a:endParaRPr lang="tr-TR" sz="1400" dirty="0">
              <a:solidFill>
                <a:schemeClr val="bg1"/>
              </a:solidFill>
            </a:endParaRPr>
          </a:p>
        </p:txBody>
      </p:sp>
      <p:sp>
        <p:nvSpPr>
          <p:cNvPr id="9" name="Dikdörtgen 8"/>
          <p:cNvSpPr/>
          <p:nvPr/>
        </p:nvSpPr>
        <p:spPr>
          <a:xfrm>
            <a:off x="971550" y="2828925"/>
            <a:ext cx="5943599" cy="6994525"/>
          </a:xfrm>
          <a:prstGeom prst="rect">
            <a:avLst/>
          </a:prstGeom>
          <a:noFill/>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3" name="Picture 2" descr="C:\Users\ibrahim\Desktop\resim\33.png"/>
          <p:cNvPicPr>
            <a:picLocks noChangeAspect="1" noChangeArrowheads="1"/>
          </p:cNvPicPr>
          <p:nvPr/>
        </p:nvPicPr>
        <p:blipFill>
          <a:blip r:embed="rId3" cstate="print"/>
          <a:srcRect/>
          <a:stretch>
            <a:fillRect/>
          </a:stretch>
        </p:blipFill>
        <p:spPr bwMode="auto">
          <a:xfrm>
            <a:off x="5638800" y="133350"/>
            <a:ext cx="1543050" cy="2305050"/>
          </a:xfrm>
          <a:prstGeom prst="rect">
            <a:avLst/>
          </a:prstGeom>
          <a:noFill/>
        </p:spPr>
      </p:pic>
      <p:pic>
        <p:nvPicPr>
          <p:cNvPr id="14" name="Picture 2" descr="C:\Users\ibrahim\Desktop\resim\daire1.png"/>
          <p:cNvPicPr>
            <a:picLocks noChangeAspect="1" noChangeArrowheads="1"/>
          </p:cNvPicPr>
          <p:nvPr/>
        </p:nvPicPr>
        <p:blipFill>
          <a:blip r:embed="rId4"/>
          <a:srcRect/>
          <a:stretch>
            <a:fillRect/>
          </a:stretch>
        </p:blipFill>
        <p:spPr bwMode="auto">
          <a:xfrm>
            <a:off x="542925" y="247649"/>
            <a:ext cx="1800225" cy="1433511"/>
          </a:xfrm>
          <a:prstGeom prst="rect">
            <a:avLst/>
          </a:prstGeom>
          <a:noFill/>
        </p:spPr>
      </p:pic>
      <p:pic>
        <p:nvPicPr>
          <p:cNvPr id="15" name="Picture 3" descr="C:\Users\ibrahim\Desktop\resim\logopng.png"/>
          <p:cNvPicPr>
            <a:picLocks noChangeAspect="1" noChangeArrowheads="1"/>
          </p:cNvPicPr>
          <p:nvPr/>
        </p:nvPicPr>
        <p:blipFill>
          <a:blip r:embed="rId5"/>
          <a:srcRect/>
          <a:stretch>
            <a:fillRect/>
          </a:stretch>
        </p:blipFill>
        <p:spPr bwMode="auto">
          <a:xfrm>
            <a:off x="398462" y="0"/>
            <a:ext cx="2164685" cy="2457450"/>
          </a:xfrm>
          <a:prstGeom prst="rect">
            <a:avLst/>
          </a:prstGeom>
          <a:noFill/>
        </p:spPr>
      </p:pic>
      <p:pic>
        <p:nvPicPr>
          <p:cNvPr id="16" name="Picture 5" descr="C:\Users\ibrahim\Desktop\resim\ofisyazi1.png"/>
          <p:cNvPicPr>
            <a:picLocks noChangeAspect="1" noChangeArrowheads="1"/>
          </p:cNvPicPr>
          <p:nvPr/>
        </p:nvPicPr>
        <p:blipFill>
          <a:blip r:embed="rId6"/>
          <a:srcRect/>
          <a:stretch>
            <a:fillRect/>
          </a:stretch>
        </p:blipFill>
        <p:spPr bwMode="auto">
          <a:xfrm>
            <a:off x="2012950" y="1600200"/>
            <a:ext cx="1864360" cy="762000"/>
          </a:xfrm>
          <a:prstGeom prst="rect">
            <a:avLst/>
          </a:prstGeom>
          <a:noFill/>
        </p:spPr>
      </p:pic>
      <p:pic>
        <p:nvPicPr>
          <p:cNvPr id="1026" name="Picture 2" descr="C:\Users\ibrahim\Desktop\resim\imza.jpg"/>
          <p:cNvPicPr>
            <a:picLocks noChangeAspect="1" noChangeArrowheads="1"/>
          </p:cNvPicPr>
          <p:nvPr/>
        </p:nvPicPr>
        <p:blipFill>
          <a:blip r:embed="rId7"/>
          <a:srcRect/>
          <a:stretch>
            <a:fillRect/>
          </a:stretch>
        </p:blipFill>
        <p:spPr bwMode="auto">
          <a:xfrm>
            <a:off x="1084263" y="7021513"/>
            <a:ext cx="3295650" cy="1066800"/>
          </a:xfrm>
          <a:prstGeom prst="rect">
            <a:avLst/>
          </a:prstGeom>
          <a:noFill/>
        </p:spPr>
      </p:pic>
    </p:spTree>
    <p:extLst>
      <p:ext uri="{BB962C8B-B14F-4D97-AF65-F5344CB8AC3E}">
        <p14:creationId xmlns:p14="http://schemas.microsoft.com/office/powerpoint/2010/main" xmlns="" val="1640593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pic>
        <p:nvPicPr>
          <p:cNvPr id="2" name="Picture 2" descr="C:\Users\ibrahim\Desktop\resim\RESİMSİZİMZA1.jpg"/>
          <p:cNvPicPr>
            <a:picLocks noChangeAspect="1" noChangeArrowheads="1"/>
          </p:cNvPicPr>
          <p:nvPr/>
        </p:nvPicPr>
        <p:blipFill>
          <a:blip r:embed="rId3"/>
          <a:srcRect/>
          <a:stretch>
            <a:fillRect/>
          </a:stretch>
        </p:blipFill>
        <p:spPr bwMode="auto">
          <a:xfrm>
            <a:off x="2381249" y="234950"/>
            <a:ext cx="3745945" cy="1346200"/>
          </a:xfrm>
          <a:prstGeom prst="rect">
            <a:avLst/>
          </a:prstGeom>
          <a:noFill/>
        </p:spPr>
      </p:pic>
      <p:sp>
        <p:nvSpPr>
          <p:cNvPr id="18"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5"/>
          <p:cNvSpPr>
            <a:spLocks noChangeArrowheads="1"/>
          </p:cNvSpPr>
          <p:nvPr/>
        </p:nvSpPr>
        <p:spPr bwMode="auto">
          <a:xfrm>
            <a:off x="115888" y="107950"/>
            <a:ext cx="7302436"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9" name="Rectangle 23"/>
          <p:cNvSpPr>
            <a:spLocks noChangeArrowheads="1"/>
          </p:cNvSpPr>
          <p:nvPr/>
        </p:nvSpPr>
        <p:spPr bwMode="auto">
          <a:xfrm>
            <a:off x="214289" y="10109200"/>
            <a:ext cx="7113445" cy="238527"/>
          </a:xfrm>
          <a:prstGeom prst="rect">
            <a:avLst/>
          </a:prstGeom>
          <a:solidFill>
            <a:srgbClr val="000099"/>
          </a:solidFill>
          <a:ln w="9525">
            <a:noFill/>
            <a:miter lim="800000"/>
            <a:headEnd/>
            <a:tailEnd/>
          </a:ln>
        </p:spPr>
        <p:txBody>
          <a:bodyPr wrap="square" anchor="ctr">
            <a:spAutoFit/>
          </a:bodyPr>
          <a:lstStyle/>
          <a:p>
            <a:r>
              <a:rPr lang="tr-TR" sz="950" b="1" i="1" dirty="0" err="1" smtClean="0">
                <a:solidFill>
                  <a:schemeClr val="bg1"/>
                </a:solidFill>
                <a:latin typeface="Trebuchet MS" pitchFamily="34" charset="0"/>
                <a:cs typeface="Arial" charset="0"/>
              </a:rPr>
              <a:t>Abc</a:t>
            </a:r>
            <a:r>
              <a:rPr lang="tr-TR" sz="950" b="1" i="1" dirty="0" smtClean="0">
                <a:solidFill>
                  <a:schemeClr val="bg1"/>
                </a:solidFill>
                <a:latin typeface="Trebuchet MS" pitchFamily="34" charset="0"/>
                <a:cs typeface="Arial" charset="0"/>
              </a:rPr>
              <a:t> Gayrimenkul </a:t>
            </a:r>
            <a:r>
              <a:rPr lang="tr-TR" sz="950" b="1" i="1" dirty="0">
                <a:solidFill>
                  <a:schemeClr val="bg1"/>
                </a:solidFill>
                <a:latin typeface="Trebuchet MS" pitchFamily="34" charset="0"/>
                <a:cs typeface="Arial" charset="0"/>
              </a:rPr>
              <a:t>Danışmanlık Ltd. Şti.</a:t>
            </a:r>
            <a:r>
              <a:rPr lang="tr-TR" sz="950" i="1" dirty="0">
                <a:solidFill>
                  <a:schemeClr val="bg1"/>
                </a:solidFill>
                <a:latin typeface="Trebuchet MS" pitchFamily="34" charset="0"/>
                <a:cs typeface="Arial" charset="0"/>
              </a:rPr>
              <a:t> </a:t>
            </a:r>
            <a:r>
              <a:rPr lang="tr-TR" sz="950" i="1" dirty="0" smtClean="0">
                <a:solidFill>
                  <a:schemeClr val="bg1"/>
                </a:solidFill>
                <a:latin typeface="Trebuchet MS" pitchFamily="34" charset="0"/>
                <a:cs typeface="Arial" charset="0"/>
              </a:rPr>
              <a:t>Bağdat Caddesi Santral Apt. No:292/2 Caddebostan </a:t>
            </a:r>
            <a:r>
              <a:rPr lang="tr-TR" sz="950" i="1" dirty="0">
                <a:solidFill>
                  <a:schemeClr val="bg1"/>
                </a:solidFill>
                <a:latin typeface="Trebuchet MS" pitchFamily="34" charset="0"/>
                <a:cs typeface="Arial" charset="0"/>
              </a:rPr>
              <a:t>Tel: </a:t>
            </a:r>
            <a:r>
              <a:rPr lang="tr-TR" sz="950" i="1" dirty="0" smtClean="0">
                <a:solidFill>
                  <a:schemeClr val="bg1"/>
                </a:solidFill>
                <a:latin typeface="Trebuchet MS" pitchFamily="34" charset="0"/>
                <a:cs typeface="Arial" charset="0"/>
              </a:rPr>
              <a:t>0216 355 70 60</a:t>
            </a:r>
            <a:endParaRPr lang="tr-TR" sz="950" i="1" dirty="0">
              <a:solidFill>
                <a:schemeClr val="bg1"/>
              </a:solidFill>
              <a:latin typeface="Trebuchet MS" pitchFamily="34" charset="0"/>
              <a:cs typeface="Arial" charset="0"/>
            </a:endParaRPr>
          </a:p>
        </p:txBody>
      </p:sp>
      <p:cxnSp>
        <p:nvCxnSpPr>
          <p:cNvPr id="10" name="9 Düz Bağlayıcı"/>
          <p:cNvCxnSpPr/>
          <p:nvPr/>
        </p:nvCxnSpPr>
        <p:spPr>
          <a:xfrm>
            <a:off x="188640" y="1939330"/>
            <a:ext cx="7143794" cy="1588"/>
          </a:xfrm>
          <a:prstGeom prst="line">
            <a:avLst/>
          </a:prstGeom>
        </p:spPr>
        <p:style>
          <a:lnRef idx="1">
            <a:schemeClr val="dk1"/>
          </a:lnRef>
          <a:fillRef idx="0">
            <a:schemeClr val="dk1"/>
          </a:fillRef>
          <a:effectRef idx="0">
            <a:schemeClr val="dk1"/>
          </a:effectRef>
          <a:fontRef idx="minor">
            <a:schemeClr val="tx1"/>
          </a:fontRef>
        </p:style>
      </p:cxnSp>
      <p:pic>
        <p:nvPicPr>
          <p:cNvPr id="11" name="Picture 3" descr="C:\Users\ibrahim\Desktop\resim\1.jpg"/>
          <p:cNvPicPr>
            <a:picLocks noChangeAspect="1" noChangeArrowheads="1"/>
          </p:cNvPicPr>
          <p:nvPr/>
        </p:nvPicPr>
        <p:blipFill>
          <a:blip r:embed="rId4" cstate="print"/>
          <a:srcRect/>
          <a:stretch>
            <a:fillRect/>
          </a:stretch>
        </p:blipFill>
        <p:spPr bwMode="auto">
          <a:xfrm>
            <a:off x="6115695" y="142845"/>
            <a:ext cx="1174257" cy="1754137"/>
          </a:xfrm>
          <a:prstGeom prst="rect">
            <a:avLst/>
          </a:prstGeom>
          <a:noFill/>
        </p:spPr>
      </p:pic>
      <p:pic>
        <p:nvPicPr>
          <p:cNvPr id="17" name="Picture 3" descr="C:\Users\ibrahim\Desktop\resim\logopng.png"/>
          <p:cNvPicPr>
            <a:picLocks noChangeAspect="1" noChangeArrowheads="1"/>
          </p:cNvPicPr>
          <p:nvPr/>
        </p:nvPicPr>
        <p:blipFill>
          <a:blip r:embed="rId5"/>
          <a:srcRect/>
          <a:stretch>
            <a:fillRect/>
          </a:stretch>
        </p:blipFill>
        <p:spPr bwMode="auto">
          <a:xfrm>
            <a:off x="217488" y="200026"/>
            <a:ext cx="1116012" cy="1266948"/>
          </a:xfrm>
          <a:prstGeom prst="rect">
            <a:avLst/>
          </a:prstGeom>
          <a:noFill/>
        </p:spPr>
      </p:pic>
      <p:sp>
        <p:nvSpPr>
          <p:cNvPr id="20" name="Metin kutusu 5"/>
          <p:cNvSpPr txBox="1"/>
          <p:nvPr/>
        </p:nvSpPr>
        <p:spPr>
          <a:xfrm>
            <a:off x="1394740" y="1078210"/>
            <a:ext cx="1119217" cy="523220"/>
          </a:xfrm>
          <a:prstGeom prst="rect">
            <a:avLst/>
          </a:prstGeom>
          <a:noFill/>
        </p:spPr>
        <p:txBody>
          <a:bodyPr wrap="none" rtlCol="0">
            <a:spAutoFit/>
          </a:bodyPr>
          <a:lstStyle/>
          <a:p>
            <a:r>
              <a:rPr lang="tr-TR" sz="2800" b="1" dirty="0" smtClean="0">
                <a:solidFill>
                  <a:schemeClr val="accent5">
                    <a:lumMod val="75000"/>
                  </a:schemeClr>
                </a:solidFill>
              </a:rPr>
              <a:t>Cadde</a:t>
            </a:r>
            <a:endParaRPr lang="tr-TR" sz="2800" b="1" dirty="0">
              <a:solidFill>
                <a:schemeClr val="accent5">
                  <a:lumMod val="75000"/>
                </a:schemeClr>
              </a:solidFill>
            </a:endParaRPr>
          </a:p>
        </p:txBody>
      </p:sp>
      <p:pic>
        <p:nvPicPr>
          <p:cNvPr id="21" name="Picture 3" descr="C:\Users\ibrahim\Desktop\resim\remax.jpg"/>
          <p:cNvPicPr>
            <a:picLocks noChangeAspect="1" noChangeArrowheads="1"/>
          </p:cNvPicPr>
          <p:nvPr/>
        </p:nvPicPr>
        <p:blipFill>
          <a:blip r:embed="rId6" cstate="print"/>
          <a:srcRect/>
          <a:stretch>
            <a:fillRect/>
          </a:stretch>
        </p:blipFill>
        <p:spPr bwMode="auto">
          <a:xfrm>
            <a:off x="1103313" y="963612"/>
            <a:ext cx="1296987" cy="245718"/>
          </a:xfrm>
          <a:prstGeom prst="rect">
            <a:avLst/>
          </a:prstGeom>
          <a:noFill/>
        </p:spPr>
      </p:pic>
      <p:sp>
        <p:nvSpPr>
          <p:cNvPr id="22" name="Metin kutusu 5"/>
          <p:cNvSpPr txBox="1"/>
          <p:nvPr/>
        </p:nvSpPr>
        <p:spPr>
          <a:xfrm>
            <a:off x="232690" y="1504950"/>
            <a:ext cx="3634460" cy="307777"/>
          </a:xfrm>
          <a:prstGeom prst="rect">
            <a:avLst/>
          </a:prstGeom>
          <a:noFill/>
        </p:spPr>
        <p:txBody>
          <a:bodyPr wrap="square" rtlCol="0">
            <a:spAutoFit/>
          </a:bodyPr>
          <a:lstStyle/>
          <a:p>
            <a:r>
              <a:rPr lang="tr-TR" sz="1400" b="1" dirty="0" err="1" smtClean="0">
                <a:solidFill>
                  <a:schemeClr val="accent5">
                    <a:lumMod val="75000"/>
                  </a:schemeClr>
                </a:solidFill>
              </a:rPr>
              <a:t>Abc</a:t>
            </a:r>
            <a:r>
              <a:rPr lang="tr-TR" sz="1400" b="1" dirty="0" smtClean="0">
                <a:solidFill>
                  <a:schemeClr val="accent5">
                    <a:lumMod val="75000"/>
                  </a:schemeClr>
                </a:solidFill>
              </a:rPr>
              <a:t> Gayrimenkul Danışmanlık </a:t>
            </a:r>
            <a:r>
              <a:rPr lang="tr-TR" sz="1400" b="1" dirty="0" err="1" smtClean="0">
                <a:solidFill>
                  <a:schemeClr val="accent5">
                    <a:lumMod val="75000"/>
                  </a:schemeClr>
                </a:solidFill>
              </a:rPr>
              <a:t>İnş</a:t>
            </a:r>
            <a:r>
              <a:rPr lang="tr-TR" sz="1400" b="1" dirty="0" smtClean="0">
                <a:solidFill>
                  <a:schemeClr val="accent5">
                    <a:lumMod val="75000"/>
                  </a:schemeClr>
                </a:solidFill>
              </a:rPr>
              <a:t>. Tic. Ltd. Şti.</a:t>
            </a:r>
            <a:endParaRPr lang="tr-TR" sz="1400" b="1" dirty="0">
              <a:solidFill>
                <a:schemeClr val="accent5">
                  <a:lumMod val="75000"/>
                </a:schemeClr>
              </a:solidFill>
            </a:endParaRPr>
          </a:p>
        </p:txBody>
      </p:sp>
      <p:sp>
        <p:nvSpPr>
          <p:cNvPr id="23" name="Text Box 30"/>
          <p:cNvSpPr txBox="1">
            <a:spLocks noChangeArrowheads="1"/>
          </p:cNvSpPr>
          <p:nvPr/>
        </p:nvSpPr>
        <p:spPr bwMode="auto">
          <a:xfrm>
            <a:off x="566716" y="5967416"/>
            <a:ext cx="6286544" cy="369332"/>
          </a:xfrm>
          <a:prstGeom prst="rect">
            <a:avLst/>
          </a:prstGeom>
          <a:noFill/>
          <a:ln w="9525" algn="ctr">
            <a:noFill/>
            <a:miter lim="800000"/>
            <a:headEnd/>
            <a:tailEnd/>
          </a:ln>
          <a:effectLst/>
        </p:spPr>
        <p:txBody>
          <a:bodyPr wrap="square">
            <a:spAutoFit/>
          </a:bodyPr>
          <a:lstStyle/>
          <a:p>
            <a:pPr algn="ctr">
              <a:spcBef>
                <a:spcPct val="50000"/>
              </a:spcBef>
            </a:pPr>
            <a:r>
              <a:rPr lang="tr-TR" b="1" dirty="0" smtClean="0">
                <a:solidFill>
                  <a:srgbClr val="FF0000"/>
                </a:solidFill>
                <a:latin typeface="Verdana" pitchFamily="34" charset="0"/>
                <a:ea typeface="Verdana" pitchFamily="34" charset="0"/>
                <a:cs typeface="Verdana" pitchFamily="34" charset="0"/>
              </a:rPr>
              <a:t>SUADİYE AKKURT SOKAKTA SATILIK DAİRE</a:t>
            </a:r>
            <a:endParaRPr lang="tr-TR" b="1" dirty="0">
              <a:solidFill>
                <a:srgbClr val="FF0000"/>
              </a:solidFill>
              <a:latin typeface="Verdana" pitchFamily="34" charset="0"/>
              <a:ea typeface="Verdana" pitchFamily="34" charset="0"/>
              <a:cs typeface="Verdana" pitchFamily="34" charset="0"/>
            </a:endParaRPr>
          </a:p>
        </p:txBody>
      </p:sp>
      <p:sp>
        <p:nvSpPr>
          <p:cNvPr id="24" name="Rectangle 31"/>
          <p:cNvSpPr>
            <a:spLocks noChangeArrowheads="1"/>
          </p:cNvSpPr>
          <p:nvPr/>
        </p:nvSpPr>
        <p:spPr bwMode="auto">
          <a:xfrm>
            <a:off x="352402" y="6396044"/>
            <a:ext cx="3571900" cy="2092881"/>
          </a:xfrm>
          <a:prstGeom prst="rect">
            <a:avLst/>
          </a:prstGeom>
          <a:noFill/>
          <a:ln w="9525" algn="ctr">
            <a:noFill/>
            <a:miter lim="800000"/>
            <a:headEnd/>
            <a:tailEnd/>
          </a:ln>
          <a:effectLst/>
        </p:spPr>
        <p:txBody>
          <a:bodyPr wrap="square">
            <a:spAutoFit/>
          </a:bodyPr>
          <a:lstStyle/>
          <a:p>
            <a:pPr algn="l"/>
            <a:r>
              <a:rPr lang="tr-TR" sz="1300" dirty="0">
                <a:latin typeface="Verdana" pitchFamily="34" charset="0"/>
                <a:ea typeface="Verdana" pitchFamily="34" charset="0"/>
                <a:cs typeface="Verdana" pitchFamily="34" charset="0"/>
              </a:rPr>
              <a:t>Oda Sayısı</a:t>
            </a:r>
            <a:r>
              <a:rPr lang="tr-TR" sz="1300">
                <a:latin typeface="Verdana" pitchFamily="34" charset="0"/>
                <a:ea typeface="Verdana" pitchFamily="34" charset="0"/>
                <a:cs typeface="Verdana" pitchFamily="34" charset="0"/>
              </a:rPr>
              <a:t>	</a:t>
            </a:r>
            <a:r>
              <a:rPr lang="tr-TR" sz="1300" smtClean="0">
                <a:latin typeface="Verdana" pitchFamily="34" charset="0"/>
                <a:ea typeface="Verdana" pitchFamily="34" charset="0"/>
                <a:cs typeface="Verdana" pitchFamily="34" charset="0"/>
              </a:rPr>
              <a:t>	: </a:t>
            </a:r>
            <a:r>
              <a:rPr lang="tr-TR" sz="1300" b="1" dirty="0">
                <a:solidFill>
                  <a:srgbClr val="FF0000"/>
                </a:solidFill>
                <a:latin typeface="Verdana" pitchFamily="34" charset="0"/>
                <a:ea typeface="Verdana" pitchFamily="34" charset="0"/>
                <a:cs typeface="Verdana" pitchFamily="34" charset="0"/>
              </a:rPr>
              <a:t>3</a:t>
            </a:r>
            <a:r>
              <a:rPr lang="tr-TR" sz="1300" b="1" dirty="0" smtClean="0">
                <a:solidFill>
                  <a:srgbClr val="FF0000"/>
                </a:solidFill>
                <a:latin typeface="Verdana" pitchFamily="34" charset="0"/>
                <a:ea typeface="Verdana" pitchFamily="34" charset="0"/>
                <a:cs typeface="Verdana" pitchFamily="34" charset="0"/>
              </a:rPr>
              <a:t>+1</a:t>
            </a:r>
            <a:r>
              <a:rPr lang="tr-TR" sz="1300" dirty="0" smtClean="0">
                <a:latin typeface="Verdana" pitchFamily="34" charset="0"/>
                <a:ea typeface="Verdana" pitchFamily="34" charset="0"/>
                <a:cs typeface="Verdana" pitchFamily="34" charset="0"/>
              </a:rPr>
              <a:t>    </a:t>
            </a:r>
            <a:r>
              <a:rPr lang="tr-TR" sz="1300" b="1" dirty="0" smtClean="0">
                <a:latin typeface="Verdana" pitchFamily="34" charset="0"/>
                <a:ea typeface="Verdana" pitchFamily="34" charset="0"/>
                <a:cs typeface="Verdana" pitchFamily="34" charset="0"/>
              </a:rPr>
              <a:t>                   </a:t>
            </a:r>
            <a:endParaRPr lang="tr-TR" sz="1300" b="1" dirty="0">
              <a:latin typeface="Verdana" pitchFamily="34" charset="0"/>
              <a:ea typeface="Verdana" pitchFamily="34" charset="0"/>
              <a:cs typeface="Verdana" pitchFamily="34" charset="0"/>
            </a:endParaRPr>
          </a:p>
          <a:p>
            <a:pPr algn="l"/>
            <a:r>
              <a:rPr lang="tr-TR" sz="1300" dirty="0">
                <a:latin typeface="Verdana" pitchFamily="34" charset="0"/>
                <a:ea typeface="Verdana" pitchFamily="34" charset="0"/>
                <a:cs typeface="Verdana" pitchFamily="34" charset="0"/>
              </a:rPr>
              <a:t>Banyo Sayısı	</a:t>
            </a:r>
            <a:r>
              <a:rPr lang="tr-TR" sz="1300" dirty="0" smtClean="0">
                <a:latin typeface="Verdana" pitchFamily="34" charset="0"/>
                <a:ea typeface="Verdana" pitchFamily="34" charset="0"/>
                <a:cs typeface="Verdana" pitchFamily="34" charset="0"/>
              </a:rPr>
              <a:t>: </a:t>
            </a:r>
            <a:r>
              <a:rPr lang="tr-TR" sz="1300" b="1" dirty="0" smtClean="0">
                <a:solidFill>
                  <a:srgbClr val="FF0000"/>
                </a:solidFill>
                <a:latin typeface="Verdana" pitchFamily="34" charset="0"/>
                <a:ea typeface="Verdana" pitchFamily="34" charset="0"/>
                <a:cs typeface="Verdana" pitchFamily="34" charset="0"/>
              </a:rPr>
              <a:t>2</a:t>
            </a:r>
            <a:endParaRPr lang="tr-TR" sz="1300" b="1" dirty="0">
              <a:solidFill>
                <a:srgbClr val="FF0000"/>
              </a:solidFill>
              <a:latin typeface="Verdana" pitchFamily="34" charset="0"/>
              <a:ea typeface="Verdana" pitchFamily="34" charset="0"/>
              <a:cs typeface="Verdana" pitchFamily="34" charset="0"/>
            </a:endParaRPr>
          </a:p>
          <a:p>
            <a:pPr algn="l"/>
            <a:r>
              <a:rPr lang="tr-TR" sz="1300" dirty="0" err="1">
                <a:latin typeface="Verdana" pitchFamily="34" charset="0"/>
                <a:ea typeface="Verdana" pitchFamily="34" charset="0"/>
                <a:cs typeface="Verdana" pitchFamily="34" charset="0"/>
              </a:rPr>
              <a:t>Wc</a:t>
            </a:r>
            <a:r>
              <a:rPr lang="tr-TR" sz="1300" dirty="0">
                <a:latin typeface="Verdana" pitchFamily="34" charset="0"/>
                <a:ea typeface="Verdana" pitchFamily="34" charset="0"/>
                <a:cs typeface="Verdana" pitchFamily="34" charset="0"/>
              </a:rPr>
              <a:t>		: </a:t>
            </a:r>
            <a:r>
              <a:rPr lang="tr-TR" sz="1300" b="1" dirty="0">
                <a:solidFill>
                  <a:srgbClr val="FF0000"/>
                </a:solidFill>
                <a:latin typeface="Verdana" pitchFamily="34" charset="0"/>
                <a:ea typeface="Verdana" pitchFamily="34" charset="0"/>
                <a:cs typeface="Verdana" pitchFamily="34" charset="0"/>
              </a:rPr>
              <a:t>2</a:t>
            </a:r>
          </a:p>
          <a:p>
            <a:pPr algn="l"/>
            <a:r>
              <a:rPr lang="tr-TR" sz="1300" dirty="0">
                <a:latin typeface="Verdana" pitchFamily="34" charset="0"/>
                <a:ea typeface="Verdana" pitchFamily="34" charset="0"/>
                <a:cs typeface="Verdana" pitchFamily="34" charset="0"/>
              </a:rPr>
              <a:t>Kat </a:t>
            </a:r>
            <a:r>
              <a:rPr lang="tr-TR" sz="1300" dirty="0" smtClean="0">
                <a:latin typeface="Verdana" pitchFamily="34" charset="0"/>
                <a:ea typeface="Verdana" pitchFamily="34" charset="0"/>
                <a:cs typeface="Verdana" pitchFamily="34" charset="0"/>
              </a:rPr>
              <a:t>Sayısı</a:t>
            </a:r>
            <a:r>
              <a:rPr lang="tr-TR" sz="1300" dirty="0">
                <a:latin typeface="Verdana" pitchFamily="34" charset="0"/>
                <a:ea typeface="Verdana" pitchFamily="34" charset="0"/>
                <a:cs typeface="Verdana" pitchFamily="34" charset="0"/>
              </a:rPr>
              <a:t>		: </a:t>
            </a:r>
            <a:r>
              <a:rPr lang="tr-TR" sz="1300" b="1" dirty="0" smtClean="0">
                <a:solidFill>
                  <a:srgbClr val="FF0000"/>
                </a:solidFill>
                <a:latin typeface="Verdana" pitchFamily="34" charset="0"/>
                <a:ea typeface="Verdana" pitchFamily="34" charset="0"/>
                <a:cs typeface="Verdana" pitchFamily="34" charset="0"/>
              </a:rPr>
              <a:t>6</a:t>
            </a:r>
            <a:r>
              <a:rPr lang="tr-TR" sz="1300" b="1" dirty="0" smtClean="0">
                <a:latin typeface="Verdana" pitchFamily="34" charset="0"/>
                <a:ea typeface="Verdana" pitchFamily="34" charset="0"/>
                <a:cs typeface="Verdana" pitchFamily="34" charset="0"/>
              </a:rPr>
              <a:t>                   </a:t>
            </a:r>
            <a:endParaRPr lang="tr-TR" sz="1300" b="1" dirty="0">
              <a:latin typeface="Verdana" pitchFamily="34" charset="0"/>
              <a:ea typeface="Verdana" pitchFamily="34" charset="0"/>
              <a:cs typeface="Verdana" pitchFamily="34" charset="0"/>
            </a:endParaRPr>
          </a:p>
          <a:p>
            <a:pPr algn="l"/>
            <a:r>
              <a:rPr lang="tr-TR" sz="1300" dirty="0">
                <a:latin typeface="Verdana" pitchFamily="34" charset="0"/>
                <a:ea typeface="Verdana" pitchFamily="34" charset="0"/>
                <a:cs typeface="Verdana" pitchFamily="34" charset="0"/>
              </a:rPr>
              <a:t>Bulunduğu Kat	: </a:t>
            </a:r>
            <a:r>
              <a:rPr lang="tr-TR" sz="1300" b="1" dirty="0" smtClean="0">
                <a:solidFill>
                  <a:srgbClr val="FF0000"/>
                </a:solidFill>
                <a:latin typeface="Verdana" pitchFamily="34" charset="0"/>
                <a:ea typeface="Verdana" pitchFamily="34" charset="0"/>
                <a:cs typeface="Verdana" pitchFamily="34" charset="0"/>
              </a:rPr>
              <a:t>5</a:t>
            </a:r>
            <a:r>
              <a:rPr lang="tr-TR" sz="1300" b="1" dirty="0" smtClean="0">
                <a:latin typeface="Verdana" pitchFamily="34" charset="0"/>
                <a:ea typeface="Verdana" pitchFamily="34" charset="0"/>
                <a:cs typeface="Verdana" pitchFamily="34" charset="0"/>
              </a:rPr>
              <a:t>                                         </a:t>
            </a:r>
            <a:endParaRPr lang="tr-TR" sz="1300" b="1" dirty="0">
              <a:latin typeface="Verdana" pitchFamily="34" charset="0"/>
              <a:ea typeface="Verdana" pitchFamily="34" charset="0"/>
              <a:cs typeface="Verdana" pitchFamily="34" charset="0"/>
            </a:endParaRPr>
          </a:p>
          <a:p>
            <a:pPr algn="l"/>
            <a:r>
              <a:rPr lang="tr-TR" sz="1300" dirty="0">
                <a:latin typeface="Verdana" pitchFamily="34" charset="0"/>
                <a:ea typeface="Verdana" pitchFamily="34" charset="0"/>
                <a:cs typeface="Verdana" pitchFamily="34" charset="0"/>
              </a:rPr>
              <a:t>Bina Yapım yılı	: </a:t>
            </a:r>
            <a:r>
              <a:rPr lang="tr-TR" sz="1300" b="1" dirty="0" smtClean="0">
                <a:solidFill>
                  <a:srgbClr val="FF0000"/>
                </a:solidFill>
                <a:latin typeface="Verdana" pitchFamily="34" charset="0"/>
                <a:ea typeface="Verdana" pitchFamily="34" charset="0"/>
                <a:cs typeface="Verdana" pitchFamily="34" charset="0"/>
              </a:rPr>
              <a:t>2015 Yapımı</a:t>
            </a:r>
            <a:r>
              <a:rPr lang="tr-TR" sz="1300" b="1" dirty="0" smtClean="0">
                <a:latin typeface="Verdana" pitchFamily="34" charset="0"/>
                <a:ea typeface="Verdana" pitchFamily="34" charset="0"/>
                <a:cs typeface="Verdana" pitchFamily="34" charset="0"/>
              </a:rPr>
              <a:t>                              </a:t>
            </a:r>
            <a:endParaRPr lang="tr-TR" sz="1300" b="1" dirty="0">
              <a:latin typeface="Verdana" pitchFamily="34" charset="0"/>
              <a:ea typeface="Verdana" pitchFamily="34" charset="0"/>
              <a:cs typeface="Verdana" pitchFamily="34" charset="0"/>
            </a:endParaRPr>
          </a:p>
          <a:p>
            <a:pPr algn="l"/>
            <a:r>
              <a:rPr lang="tr-TR" sz="1300" dirty="0">
                <a:latin typeface="Verdana" pitchFamily="34" charset="0"/>
                <a:ea typeface="Verdana" pitchFamily="34" charset="0"/>
                <a:cs typeface="Verdana" pitchFamily="34" charset="0"/>
              </a:rPr>
              <a:t>Brüt M2		: </a:t>
            </a:r>
            <a:r>
              <a:rPr lang="tr-TR" sz="1300" b="1" dirty="0" smtClean="0">
                <a:solidFill>
                  <a:srgbClr val="FF0000"/>
                </a:solidFill>
                <a:latin typeface="Verdana" pitchFamily="34" charset="0"/>
                <a:ea typeface="Verdana" pitchFamily="34" charset="0"/>
                <a:cs typeface="Verdana" pitchFamily="34" charset="0"/>
              </a:rPr>
              <a:t>115 </a:t>
            </a:r>
            <a:r>
              <a:rPr lang="tr-TR" sz="1300" b="1" dirty="0">
                <a:solidFill>
                  <a:srgbClr val="FF0000"/>
                </a:solidFill>
                <a:latin typeface="Verdana" pitchFamily="34" charset="0"/>
                <a:ea typeface="Verdana" pitchFamily="34" charset="0"/>
                <a:cs typeface="Verdana" pitchFamily="34" charset="0"/>
              </a:rPr>
              <a:t>m2</a:t>
            </a:r>
            <a:r>
              <a:rPr lang="tr-TR" sz="1300" b="1" dirty="0">
                <a:latin typeface="Verdana" pitchFamily="34" charset="0"/>
                <a:ea typeface="Verdana" pitchFamily="34" charset="0"/>
                <a:cs typeface="Verdana" pitchFamily="34" charset="0"/>
              </a:rPr>
              <a:t>               </a:t>
            </a:r>
          </a:p>
          <a:p>
            <a:pPr algn="l"/>
            <a:r>
              <a:rPr lang="tr-TR" sz="1300" dirty="0">
                <a:latin typeface="Verdana" pitchFamily="34" charset="0"/>
                <a:ea typeface="Verdana" pitchFamily="34" charset="0"/>
                <a:cs typeface="Verdana" pitchFamily="34" charset="0"/>
              </a:rPr>
              <a:t>Kullanım Dur</a:t>
            </a:r>
            <a:r>
              <a:rPr lang="tr-TR" sz="1300" dirty="0" smtClean="0">
                <a:latin typeface="Verdana" pitchFamily="34" charset="0"/>
                <a:ea typeface="Verdana" pitchFamily="34" charset="0"/>
                <a:cs typeface="Verdana" pitchFamily="34" charset="0"/>
              </a:rPr>
              <a:t>.	: </a:t>
            </a:r>
            <a:r>
              <a:rPr lang="tr-TR" sz="1300" b="1" dirty="0" err="1" smtClean="0">
                <a:solidFill>
                  <a:srgbClr val="FF0000"/>
                </a:solidFill>
                <a:latin typeface="Verdana" pitchFamily="34" charset="0"/>
                <a:ea typeface="Verdana" pitchFamily="34" charset="0"/>
                <a:cs typeface="Verdana" pitchFamily="34" charset="0"/>
              </a:rPr>
              <a:t>Sahbi</a:t>
            </a:r>
            <a:r>
              <a:rPr lang="tr-TR" sz="1300" b="1" dirty="0" smtClean="0">
                <a:solidFill>
                  <a:srgbClr val="FF0000"/>
                </a:solidFill>
                <a:latin typeface="Verdana" pitchFamily="34" charset="0"/>
                <a:ea typeface="Verdana" pitchFamily="34" charset="0"/>
                <a:cs typeface="Verdana" pitchFamily="34" charset="0"/>
              </a:rPr>
              <a:t> 0turuyor</a:t>
            </a:r>
            <a:r>
              <a:rPr lang="tr-TR" sz="1300" b="1" dirty="0" smtClean="0">
                <a:latin typeface="Verdana" pitchFamily="34" charset="0"/>
                <a:ea typeface="Verdana" pitchFamily="34" charset="0"/>
                <a:cs typeface="Verdana" pitchFamily="34" charset="0"/>
              </a:rPr>
              <a:t>                 </a:t>
            </a:r>
            <a:endParaRPr lang="tr-TR" sz="1300" b="1" dirty="0">
              <a:latin typeface="Verdana" pitchFamily="34" charset="0"/>
              <a:ea typeface="Verdana" pitchFamily="34" charset="0"/>
              <a:cs typeface="Verdana" pitchFamily="34" charset="0"/>
            </a:endParaRPr>
          </a:p>
          <a:p>
            <a:pPr algn="l"/>
            <a:r>
              <a:rPr lang="tr-TR" sz="1300" dirty="0">
                <a:latin typeface="Verdana" pitchFamily="34" charset="0"/>
                <a:ea typeface="Verdana" pitchFamily="34" charset="0"/>
                <a:cs typeface="Verdana" pitchFamily="34" charset="0"/>
              </a:rPr>
              <a:t>Isınma		: </a:t>
            </a:r>
            <a:r>
              <a:rPr lang="tr-TR" sz="1300" b="1" dirty="0" smtClean="0">
                <a:solidFill>
                  <a:srgbClr val="FF0000"/>
                </a:solidFill>
                <a:latin typeface="Verdana" pitchFamily="34" charset="0"/>
                <a:ea typeface="Verdana" pitchFamily="34" charset="0"/>
                <a:cs typeface="Verdana" pitchFamily="34" charset="0"/>
              </a:rPr>
              <a:t>D.gaz Kombi </a:t>
            </a:r>
            <a:endParaRPr lang="tr-TR" sz="1300" b="1" dirty="0">
              <a:solidFill>
                <a:srgbClr val="FF0000"/>
              </a:solidFill>
              <a:latin typeface="Verdana" pitchFamily="34" charset="0"/>
              <a:ea typeface="Verdana" pitchFamily="34" charset="0"/>
              <a:cs typeface="Verdana" pitchFamily="34" charset="0"/>
            </a:endParaRPr>
          </a:p>
          <a:p>
            <a:pPr algn="l"/>
            <a:r>
              <a:rPr lang="tr-TR" sz="1300" dirty="0">
                <a:latin typeface="Verdana" pitchFamily="34" charset="0"/>
                <a:ea typeface="Verdana" pitchFamily="34" charset="0"/>
                <a:cs typeface="Verdana" pitchFamily="34" charset="0"/>
              </a:rPr>
              <a:t>Mülkiyet Durumu	: </a:t>
            </a:r>
            <a:r>
              <a:rPr lang="tr-TR" sz="1300" b="1" dirty="0">
                <a:solidFill>
                  <a:srgbClr val="FF0000"/>
                </a:solidFill>
                <a:latin typeface="Verdana" pitchFamily="34" charset="0"/>
                <a:ea typeface="Verdana" pitchFamily="34" charset="0"/>
                <a:cs typeface="Verdana" pitchFamily="34" charset="0"/>
              </a:rPr>
              <a:t>Krediye uygun</a:t>
            </a:r>
          </a:p>
        </p:txBody>
      </p:sp>
      <p:sp>
        <p:nvSpPr>
          <p:cNvPr id="25" name="Text Box 33"/>
          <p:cNvSpPr txBox="1">
            <a:spLocks noChangeArrowheads="1"/>
          </p:cNvSpPr>
          <p:nvPr/>
        </p:nvSpPr>
        <p:spPr bwMode="auto">
          <a:xfrm>
            <a:off x="3852864" y="6324606"/>
            <a:ext cx="3000396" cy="3131627"/>
          </a:xfrm>
          <a:prstGeom prst="rect">
            <a:avLst/>
          </a:prstGeom>
          <a:noFill/>
          <a:ln w="9525" algn="ctr">
            <a:noFill/>
            <a:miter lim="800000"/>
            <a:headEnd/>
            <a:tailEnd/>
          </a:ln>
          <a:effectLst/>
        </p:spPr>
        <p:txBody>
          <a:bodyPr wrap="square">
            <a:spAutoFit/>
          </a:bodyPr>
          <a:lstStyle/>
          <a:p>
            <a:pPr algn="l">
              <a:spcBef>
                <a:spcPct val="50000"/>
              </a:spcBef>
            </a:pPr>
            <a:r>
              <a:rPr lang="tr-TR" sz="1400" b="1" dirty="0">
                <a:solidFill>
                  <a:srgbClr val="FF0000"/>
                </a:solidFill>
                <a:hlinkClick r:id="rId7"/>
              </a:rPr>
              <a:t>İstanbul</a:t>
            </a:r>
            <a:r>
              <a:rPr lang="tr-TR" sz="1400" b="1" dirty="0">
                <a:solidFill>
                  <a:srgbClr val="FF0000"/>
                </a:solidFill>
              </a:rPr>
              <a:t> / </a:t>
            </a:r>
            <a:r>
              <a:rPr lang="tr-TR" sz="1400" b="1" dirty="0">
                <a:solidFill>
                  <a:srgbClr val="FF0000"/>
                </a:solidFill>
                <a:hlinkClick r:id="rId8"/>
              </a:rPr>
              <a:t>Kadıköy</a:t>
            </a:r>
            <a:r>
              <a:rPr lang="tr-TR" sz="1400" b="1" dirty="0">
                <a:solidFill>
                  <a:srgbClr val="FF0000"/>
                </a:solidFill>
              </a:rPr>
              <a:t> / </a:t>
            </a:r>
            <a:r>
              <a:rPr lang="tr-TR" sz="1400" b="1" dirty="0" err="1" smtClean="0">
                <a:solidFill>
                  <a:srgbClr val="FF0000"/>
                </a:solidFill>
                <a:hlinkClick r:id="rId9"/>
              </a:rPr>
              <a:t>Suadiye</a:t>
            </a:r>
            <a:r>
              <a:rPr lang="tr-TR" sz="1400" b="1" dirty="0" smtClean="0">
                <a:solidFill>
                  <a:srgbClr val="FF0000"/>
                </a:solidFill>
                <a:hlinkClick r:id="rId9"/>
              </a:rPr>
              <a:t> </a:t>
            </a:r>
            <a:r>
              <a:rPr lang="tr-TR" sz="1400" b="1" dirty="0">
                <a:solidFill>
                  <a:srgbClr val="FF0000"/>
                </a:solidFill>
                <a:hlinkClick r:id="rId9"/>
              </a:rPr>
              <a:t>Mah</a:t>
            </a:r>
            <a:r>
              <a:rPr lang="tr-TR" sz="1400" b="1" dirty="0" smtClean="0">
                <a:solidFill>
                  <a:srgbClr val="FF0000"/>
                </a:solidFill>
                <a:hlinkClick r:id="rId9"/>
              </a:rPr>
              <a:t>.</a:t>
            </a:r>
            <a:endParaRPr lang="tr-TR" sz="1400" b="1" dirty="0" smtClean="0">
              <a:solidFill>
                <a:srgbClr val="FF0000"/>
              </a:solidFill>
            </a:endParaRPr>
          </a:p>
          <a:p>
            <a:pPr algn="l">
              <a:spcBef>
                <a:spcPct val="50000"/>
              </a:spcBef>
            </a:pPr>
            <a:endParaRPr lang="tr-TR" sz="500" b="1" dirty="0">
              <a:solidFill>
                <a:srgbClr val="FF0000"/>
              </a:solidFill>
            </a:endParaRPr>
          </a:p>
          <a:p>
            <a:pPr algn="l"/>
            <a:r>
              <a:rPr lang="tr-TR" sz="1400" dirty="0" smtClean="0">
                <a:latin typeface="Verdana" pitchFamily="34" charset="0"/>
                <a:ea typeface="Verdana" pitchFamily="34" charset="0"/>
                <a:cs typeface="Verdana" pitchFamily="34" charset="0"/>
              </a:rPr>
              <a:t>Çelik kapılı, iç kapılar lake, odalar ve salon masif parke, ıslak zeminler seramik, duvarlar saten boyalı, kartonpiyerli, camlar  </a:t>
            </a:r>
            <a:r>
              <a:rPr lang="tr-TR" sz="1400" dirty="0" err="1" smtClean="0">
                <a:latin typeface="Verdana" pitchFamily="34" charset="0"/>
                <a:ea typeface="Verdana" pitchFamily="34" charset="0"/>
                <a:cs typeface="Verdana" pitchFamily="34" charset="0"/>
              </a:rPr>
              <a:t>pimapen</a:t>
            </a:r>
            <a:r>
              <a:rPr lang="tr-TR" sz="1400" dirty="0" smtClean="0">
                <a:latin typeface="Verdana" pitchFamily="34" charset="0"/>
                <a:ea typeface="Verdana" pitchFamily="34" charset="0"/>
                <a:cs typeface="Verdana" pitchFamily="34" charset="0"/>
              </a:rPr>
              <a:t>  çift cam,  </a:t>
            </a:r>
            <a:r>
              <a:rPr lang="tr-TR" sz="1400" dirty="0" err="1" smtClean="0">
                <a:latin typeface="Verdana" pitchFamily="34" charset="0"/>
                <a:ea typeface="Verdana" pitchFamily="34" charset="0"/>
                <a:cs typeface="Verdana" pitchFamily="34" charset="0"/>
              </a:rPr>
              <a:t>elektikli</a:t>
            </a:r>
            <a:r>
              <a:rPr lang="tr-TR" sz="1400" dirty="0" smtClean="0">
                <a:latin typeface="Verdana" pitchFamily="34" charset="0"/>
                <a:ea typeface="Verdana" pitchFamily="34" charset="0"/>
                <a:cs typeface="Verdana" pitchFamily="34" charset="0"/>
              </a:rPr>
              <a:t> panjur, </a:t>
            </a:r>
            <a:r>
              <a:rPr lang="tr-TR" sz="1400" dirty="0" err="1" smtClean="0">
                <a:latin typeface="Verdana" pitchFamily="34" charset="0"/>
                <a:ea typeface="Verdana" pitchFamily="34" charset="0"/>
                <a:cs typeface="Verdana" pitchFamily="34" charset="0"/>
              </a:rPr>
              <a:t>Lineadecor</a:t>
            </a:r>
            <a:r>
              <a:rPr lang="tr-TR" sz="1400" dirty="0" smtClean="0">
                <a:latin typeface="Verdana" pitchFamily="34" charset="0"/>
                <a:ea typeface="Verdana" pitchFamily="34" charset="0"/>
                <a:cs typeface="Verdana" pitchFamily="34" charset="0"/>
              </a:rPr>
              <a:t> mutfak, Ankastre fırın ve ocak,  görüntülü </a:t>
            </a:r>
            <a:r>
              <a:rPr lang="tr-TR" sz="1400" dirty="0" err="1" smtClean="0">
                <a:latin typeface="Verdana" pitchFamily="34" charset="0"/>
                <a:ea typeface="Verdana" pitchFamily="34" charset="0"/>
                <a:cs typeface="Verdana" pitchFamily="34" charset="0"/>
              </a:rPr>
              <a:t>diafon</a:t>
            </a:r>
            <a:r>
              <a:rPr lang="tr-TR" sz="1400" dirty="0" smtClean="0">
                <a:latin typeface="Verdana" pitchFamily="34" charset="0"/>
                <a:ea typeface="Verdana" pitchFamily="34" charset="0"/>
                <a:cs typeface="Verdana" pitchFamily="34" charset="0"/>
              </a:rPr>
              <a:t> asansör, kapalı otopark, merdiven ve buzdolabı için Jeneratör olup katta iki daire</a:t>
            </a:r>
            <a:r>
              <a:rPr lang="tr-TR" sz="1400" dirty="0" smtClean="0"/>
              <a:t>….</a:t>
            </a:r>
            <a:endParaRPr lang="tr-TR" sz="1100" dirty="0"/>
          </a:p>
          <a:p>
            <a:pPr algn="l"/>
            <a:endParaRPr lang="tr-TR" sz="1100" dirty="0" smtClean="0"/>
          </a:p>
          <a:p>
            <a:pPr algn="l"/>
            <a:endParaRPr lang="tr-TR" sz="1100" dirty="0"/>
          </a:p>
        </p:txBody>
      </p:sp>
      <p:pic>
        <p:nvPicPr>
          <p:cNvPr id="26" name="Picture 2" descr="C:\Users\ibrahim\Desktop\akkurt sk. irem apt\20171115_152452.jpg"/>
          <p:cNvPicPr>
            <a:picLocks noChangeAspect="1" noChangeArrowheads="1"/>
          </p:cNvPicPr>
          <p:nvPr/>
        </p:nvPicPr>
        <p:blipFill>
          <a:blip r:embed="rId10" cstate="print"/>
          <a:srcRect/>
          <a:stretch>
            <a:fillRect/>
          </a:stretch>
        </p:blipFill>
        <p:spPr bwMode="auto">
          <a:xfrm>
            <a:off x="852468" y="2824144"/>
            <a:ext cx="1857388" cy="3057429"/>
          </a:xfrm>
          <a:prstGeom prst="rect">
            <a:avLst/>
          </a:prstGeom>
          <a:noFill/>
          <a:ln w="31750">
            <a:solidFill>
              <a:schemeClr val="tx1"/>
            </a:solidFill>
            <a:prstDash val="solid"/>
          </a:ln>
        </p:spPr>
      </p:pic>
      <p:pic>
        <p:nvPicPr>
          <p:cNvPr id="27" name="Picture 4" descr="C:\Users\ibrahim\Desktop\akkurt sk. irem apt\IMG-20171115-WA0028.jpg"/>
          <p:cNvPicPr>
            <a:picLocks noChangeAspect="1" noChangeArrowheads="1"/>
          </p:cNvPicPr>
          <p:nvPr/>
        </p:nvPicPr>
        <p:blipFill>
          <a:blip r:embed="rId11" cstate="print"/>
          <a:srcRect/>
          <a:stretch>
            <a:fillRect/>
          </a:stretch>
        </p:blipFill>
        <p:spPr bwMode="auto">
          <a:xfrm>
            <a:off x="4710120" y="2824144"/>
            <a:ext cx="1928802" cy="1500198"/>
          </a:xfrm>
          <a:prstGeom prst="rect">
            <a:avLst/>
          </a:prstGeom>
          <a:noFill/>
          <a:ln w="31750">
            <a:solidFill>
              <a:schemeClr val="tx1"/>
            </a:solidFill>
            <a:prstDash val="solid"/>
          </a:ln>
        </p:spPr>
      </p:pic>
      <p:pic>
        <p:nvPicPr>
          <p:cNvPr id="28" name="Picture 5" descr="C:\Users\ibrahim\Desktop\akkurt sk. irem apt\IMG-20171115-WA0034.jpg"/>
          <p:cNvPicPr>
            <a:picLocks noChangeAspect="1" noChangeArrowheads="1"/>
          </p:cNvPicPr>
          <p:nvPr/>
        </p:nvPicPr>
        <p:blipFill>
          <a:blip r:embed="rId12" cstate="print"/>
          <a:srcRect/>
          <a:stretch>
            <a:fillRect/>
          </a:stretch>
        </p:blipFill>
        <p:spPr bwMode="auto">
          <a:xfrm>
            <a:off x="2913136" y="2824143"/>
            <a:ext cx="1654108" cy="930435"/>
          </a:xfrm>
          <a:prstGeom prst="rect">
            <a:avLst/>
          </a:prstGeom>
          <a:noFill/>
          <a:ln w="31750">
            <a:solidFill>
              <a:schemeClr val="tx1"/>
            </a:solidFill>
            <a:prstDash val="solid"/>
          </a:ln>
        </p:spPr>
      </p:pic>
      <p:pic>
        <p:nvPicPr>
          <p:cNvPr id="29" name="Picture 6" descr="C:\Users\ibrahim\Desktop\akkurt sk. irem apt\IMG-20171115-WA0029.jpg"/>
          <p:cNvPicPr>
            <a:picLocks noChangeAspect="1" noChangeArrowheads="1"/>
          </p:cNvPicPr>
          <p:nvPr/>
        </p:nvPicPr>
        <p:blipFill>
          <a:blip r:embed="rId13" cstate="print"/>
          <a:srcRect/>
          <a:stretch>
            <a:fillRect/>
          </a:stretch>
        </p:blipFill>
        <p:spPr bwMode="auto">
          <a:xfrm>
            <a:off x="2924169" y="4967284"/>
            <a:ext cx="1651013" cy="928694"/>
          </a:xfrm>
          <a:prstGeom prst="rect">
            <a:avLst/>
          </a:prstGeom>
          <a:noFill/>
          <a:ln w="31750">
            <a:solidFill>
              <a:schemeClr val="tx1"/>
            </a:solidFill>
            <a:prstDash val="solid"/>
          </a:ln>
        </p:spPr>
      </p:pic>
      <p:pic>
        <p:nvPicPr>
          <p:cNvPr id="30" name="Picture 7" descr="C:\Users\ibrahim\Desktop\akkurt sk. irem apt\IMG-20171115-WA0038.jpg"/>
          <p:cNvPicPr>
            <a:picLocks noChangeAspect="1" noChangeArrowheads="1"/>
          </p:cNvPicPr>
          <p:nvPr/>
        </p:nvPicPr>
        <p:blipFill>
          <a:blip r:embed="rId14" cstate="print"/>
          <a:srcRect/>
          <a:stretch>
            <a:fillRect/>
          </a:stretch>
        </p:blipFill>
        <p:spPr bwMode="auto">
          <a:xfrm>
            <a:off x="2924170" y="3895714"/>
            <a:ext cx="1651013" cy="928694"/>
          </a:xfrm>
          <a:prstGeom prst="rect">
            <a:avLst/>
          </a:prstGeom>
          <a:noFill/>
          <a:ln w="31750">
            <a:solidFill>
              <a:schemeClr val="tx1"/>
            </a:solidFill>
            <a:prstDash val="solid"/>
          </a:ln>
        </p:spPr>
      </p:pic>
      <p:pic>
        <p:nvPicPr>
          <p:cNvPr id="31" name="Picture 9" descr="C:\Users\ibrahim\Desktop\akkurt sk. irem apt\IMG-20171115-WA0041.jpg"/>
          <p:cNvPicPr>
            <a:picLocks noChangeAspect="1" noChangeArrowheads="1"/>
          </p:cNvPicPr>
          <p:nvPr/>
        </p:nvPicPr>
        <p:blipFill>
          <a:blip r:embed="rId15" cstate="print"/>
          <a:srcRect/>
          <a:stretch>
            <a:fillRect/>
          </a:stretch>
        </p:blipFill>
        <p:spPr bwMode="auto">
          <a:xfrm>
            <a:off x="4710119" y="4467218"/>
            <a:ext cx="1928827" cy="1428760"/>
          </a:xfrm>
          <a:prstGeom prst="rect">
            <a:avLst/>
          </a:prstGeom>
          <a:noFill/>
          <a:ln w="31750">
            <a:solidFill>
              <a:schemeClr val="tx1"/>
            </a:solidFill>
            <a:prstDash val="soli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pic>
        <p:nvPicPr>
          <p:cNvPr id="22" name="Picture 2" descr="C:\Users\ibrahim\Desktop\resim\RESİMSİZİMZA1.jpg"/>
          <p:cNvPicPr>
            <a:picLocks noChangeAspect="1" noChangeArrowheads="1"/>
          </p:cNvPicPr>
          <p:nvPr/>
        </p:nvPicPr>
        <p:blipFill>
          <a:blip r:embed="rId3"/>
          <a:srcRect/>
          <a:stretch>
            <a:fillRect/>
          </a:stretch>
        </p:blipFill>
        <p:spPr bwMode="auto">
          <a:xfrm>
            <a:off x="2381249" y="234950"/>
            <a:ext cx="3745945" cy="1346200"/>
          </a:xfrm>
          <a:prstGeom prst="rect">
            <a:avLst/>
          </a:prstGeom>
          <a:noFill/>
        </p:spPr>
      </p:pic>
      <p:sp>
        <p:nvSpPr>
          <p:cNvPr id="15"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5"/>
          <p:cNvSpPr>
            <a:spLocks noChangeArrowheads="1"/>
          </p:cNvSpPr>
          <p:nvPr/>
        </p:nvSpPr>
        <p:spPr bwMode="auto">
          <a:xfrm>
            <a:off x="115888" y="107950"/>
            <a:ext cx="7302436"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6" name="Rectangle 23"/>
          <p:cNvSpPr>
            <a:spLocks noChangeArrowheads="1"/>
          </p:cNvSpPr>
          <p:nvPr/>
        </p:nvSpPr>
        <p:spPr bwMode="auto">
          <a:xfrm>
            <a:off x="214289" y="10109200"/>
            <a:ext cx="7113445" cy="238527"/>
          </a:xfrm>
          <a:prstGeom prst="rect">
            <a:avLst/>
          </a:prstGeom>
          <a:solidFill>
            <a:srgbClr val="000099"/>
          </a:solidFill>
          <a:ln w="9525">
            <a:noFill/>
            <a:miter lim="800000"/>
            <a:headEnd/>
            <a:tailEnd/>
          </a:ln>
        </p:spPr>
        <p:txBody>
          <a:bodyPr wrap="square" anchor="ctr">
            <a:spAutoFit/>
          </a:bodyPr>
          <a:lstStyle/>
          <a:p>
            <a:r>
              <a:rPr lang="tr-TR" sz="950" b="1" i="1" dirty="0" err="1" smtClean="0">
                <a:solidFill>
                  <a:schemeClr val="bg1"/>
                </a:solidFill>
                <a:latin typeface="Trebuchet MS" pitchFamily="34" charset="0"/>
                <a:cs typeface="Arial" charset="0"/>
              </a:rPr>
              <a:t>Abc</a:t>
            </a:r>
            <a:r>
              <a:rPr lang="tr-TR" sz="950" b="1" i="1" dirty="0" smtClean="0">
                <a:solidFill>
                  <a:schemeClr val="bg1"/>
                </a:solidFill>
                <a:latin typeface="Trebuchet MS" pitchFamily="34" charset="0"/>
                <a:cs typeface="Arial" charset="0"/>
              </a:rPr>
              <a:t> Gayrimenkul </a:t>
            </a:r>
            <a:r>
              <a:rPr lang="tr-TR" sz="950" b="1" i="1" dirty="0">
                <a:solidFill>
                  <a:schemeClr val="bg1"/>
                </a:solidFill>
                <a:latin typeface="Trebuchet MS" pitchFamily="34" charset="0"/>
                <a:cs typeface="Arial" charset="0"/>
              </a:rPr>
              <a:t>Danışmanlık Ltd. Şti.</a:t>
            </a:r>
            <a:r>
              <a:rPr lang="tr-TR" sz="950" i="1" dirty="0">
                <a:solidFill>
                  <a:schemeClr val="bg1"/>
                </a:solidFill>
                <a:latin typeface="Trebuchet MS" pitchFamily="34" charset="0"/>
                <a:cs typeface="Arial" charset="0"/>
              </a:rPr>
              <a:t> </a:t>
            </a:r>
            <a:r>
              <a:rPr lang="tr-TR" sz="950" i="1" dirty="0" smtClean="0">
                <a:solidFill>
                  <a:schemeClr val="bg1"/>
                </a:solidFill>
                <a:latin typeface="Trebuchet MS" pitchFamily="34" charset="0"/>
                <a:cs typeface="Arial" charset="0"/>
              </a:rPr>
              <a:t>Bağdat Caddesi Santral Apt. No:292/2 Caddebostan </a:t>
            </a:r>
            <a:r>
              <a:rPr lang="tr-TR" sz="950" i="1" dirty="0">
                <a:solidFill>
                  <a:schemeClr val="bg1"/>
                </a:solidFill>
                <a:latin typeface="Trebuchet MS" pitchFamily="34" charset="0"/>
                <a:cs typeface="Arial" charset="0"/>
              </a:rPr>
              <a:t>Tel: </a:t>
            </a:r>
            <a:r>
              <a:rPr lang="tr-TR" sz="950" i="1" dirty="0" smtClean="0">
                <a:solidFill>
                  <a:schemeClr val="bg1"/>
                </a:solidFill>
                <a:latin typeface="Trebuchet MS" pitchFamily="34" charset="0"/>
                <a:cs typeface="Arial" charset="0"/>
              </a:rPr>
              <a:t>0216 355 70 60</a:t>
            </a:r>
            <a:endParaRPr lang="tr-TR" sz="950" i="1" dirty="0">
              <a:solidFill>
                <a:schemeClr val="bg1"/>
              </a:solidFill>
              <a:latin typeface="Trebuchet MS" pitchFamily="34" charset="0"/>
              <a:cs typeface="Arial" charset="0"/>
            </a:endParaRPr>
          </a:p>
        </p:txBody>
      </p:sp>
      <p:cxnSp>
        <p:nvCxnSpPr>
          <p:cNvPr id="13" name="12 Düz Bağlayıcı"/>
          <p:cNvCxnSpPr/>
          <p:nvPr/>
        </p:nvCxnSpPr>
        <p:spPr>
          <a:xfrm>
            <a:off x="188640" y="1939330"/>
            <a:ext cx="7143794" cy="1588"/>
          </a:xfrm>
          <a:prstGeom prst="line">
            <a:avLst/>
          </a:prstGeom>
        </p:spPr>
        <p:style>
          <a:lnRef idx="1">
            <a:schemeClr val="dk1"/>
          </a:lnRef>
          <a:fillRef idx="0">
            <a:schemeClr val="dk1"/>
          </a:fillRef>
          <a:effectRef idx="0">
            <a:schemeClr val="dk1"/>
          </a:effectRef>
          <a:fontRef idx="minor">
            <a:schemeClr val="tx1"/>
          </a:fontRef>
        </p:style>
      </p:cxnSp>
      <p:pic>
        <p:nvPicPr>
          <p:cNvPr id="14" name="Picture 3" descr="C:\Users\ibrahim\Desktop\resim\1.jpg"/>
          <p:cNvPicPr>
            <a:picLocks noChangeAspect="1" noChangeArrowheads="1"/>
          </p:cNvPicPr>
          <p:nvPr/>
        </p:nvPicPr>
        <p:blipFill>
          <a:blip r:embed="rId4" cstate="print"/>
          <a:srcRect/>
          <a:stretch>
            <a:fillRect/>
          </a:stretch>
        </p:blipFill>
        <p:spPr bwMode="auto">
          <a:xfrm>
            <a:off x="6077595" y="142845"/>
            <a:ext cx="1174257" cy="1754137"/>
          </a:xfrm>
          <a:prstGeom prst="rect">
            <a:avLst/>
          </a:prstGeom>
          <a:noFill/>
        </p:spPr>
      </p:pic>
      <p:pic>
        <p:nvPicPr>
          <p:cNvPr id="17" name="Picture 3" descr="C:\Users\ibrahim\Desktop\resim\logopng.png"/>
          <p:cNvPicPr>
            <a:picLocks noChangeAspect="1" noChangeArrowheads="1"/>
          </p:cNvPicPr>
          <p:nvPr/>
        </p:nvPicPr>
        <p:blipFill>
          <a:blip r:embed="rId5"/>
          <a:srcRect/>
          <a:stretch>
            <a:fillRect/>
          </a:stretch>
        </p:blipFill>
        <p:spPr bwMode="auto">
          <a:xfrm>
            <a:off x="217488" y="200026"/>
            <a:ext cx="1116012" cy="1266948"/>
          </a:xfrm>
          <a:prstGeom prst="rect">
            <a:avLst/>
          </a:prstGeom>
          <a:noFill/>
        </p:spPr>
      </p:pic>
      <p:sp>
        <p:nvSpPr>
          <p:cNvPr id="19" name="Metin kutusu 5"/>
          <p:cNvSpPr txBox="1"/>
          <p:nvPr/>
        </p:nvSpPr>
        <p:spPr>
          <a:xfrm>
            <a:off x="1394740" y="1078210"/>
            <a:ext cx="1119217" cy="523220"/>
          </a:xfrm>
          <a:prstGeom prst="rect">
            <a:avLst/>
          </a:prstGeom>
          <a:noFill/>
        </p:spPr>
        <p:txBody>
          <a:bodyPr wrap="none" rtlCol="0">
            <a:spAutoFit/>
          </a:bodyPr>
          <a:lstStyle/>
          <a:p>
            <a:r>
              <a:rPr lang="tr-TR" sz="2800" b="1" dirty="0" smtClean="0">
                <a:solidFill>
                  <a:schemeClr val="accent5">
                    <a:lumMod val="75000"/>
                  </a:schemeClr>
                </a:solidFill>
              </a:rPr>
              <a:t>Cadde</a:t>
            </a:r>
            <a:endParaRPr lang="tr-TR" sz="2800" b="1" dirty="0">
              <a:solidFill>
                <a:schemeClr val="accent5">
                  <a:lumMod val="75000"/>
                </a:schemeClr>
              </a:solidFill>
            </a:endParaRPr>
          </a:p>
        </p:txBody>
      </p:sp>
      <p:pic>
        <p:nvPicPr>
          <p:cNvPr id="20" name="Picture 3" descr="C:\Users\ibrahim\Desktop\resim\remax.jpg"/>
          <p:cNvPicPr>
            <a:picLocks noChangeAspect="1" noChangeArrowheads="1"/>
          </p:cNvPicPr>
          <p:nvPr/>
        </p:nvPicPr>
        <p:blipFill>
          <a:blip r:embed="rId6" cstate="print"/>
          <a:srcRect/>
          <a:stretch>
            <a:fillRect/>
          </a:stretch>
        </p:blipFill>
        <p:spPr bwMode="auto">
          <a:xfrm>
            <a:off x="1103313" y="963612"/>
            <a:ext cx="1296987" cy="245718"/>
          </a:xfrm>
          <a:prstGeom prst="rect">
            <a:avLst/>
          </a:prstGeom>
          <a:noFill/>
        </p:spPr>
      </p:pic>
      <p:sp>
        <p:nvSpPr>
          <p:cNvPr id="21" name="Metin kutusu 5"/>
          <p:cNvSpPr txBox="1"/>
          <p:nvPr/>
        </p:nvSpPr>
        <p:spPr>
          <a:xfrm>
            <a:off x="232690" y="1504950"/>
            <a:ext cx="3634460" cy="307777"/>
          </a:xfrm>
          <a:prstGeom prst="rect">
            <a:avLst/>
          </a:prstGeom>
          <a:noFill/>
        </p:spPr>
        <p:txBody>
          <a:bodyPr wrap="square" rtlCol="0">
            <a:spAutoFit/>
          </a:bodyPr>
          <a:lstStyle/>
          <a:p>
            <a:r>
              <a:rPr lang="tr-TR" sz="1400" b="1" dirty="0" err="1" smtClean="0">
                <a:solidFill>
                  <a:schemeClr val="accent5">
                    <a:lumMod val="75000"/>
                  </a:schemeClr>
                </a:solidFill>
              </a:rPr>
              <a:t>Abc</a:t>
            </a:r>
            <a:r>
              <a:rPr lang="tr-TR" sz="1400" b="1" dirty="0" smtClean="0">
                <a:solidFill>
                  <a:schemeClr val="accent5">
                    <a:lumMod val="75000"/>
                  </a:schemeClr>
                </a:solidFill>
              </a:rPr>
              <a:t> Gayrimenkul Danışmanlık </a:t>
            </a:r>
            <a:r>
              <a:rPr lang="tr-TR" sz="1400" b="1" dirty="0" err="1" smtClean="0">
                <a:solidFill>
                  <a:schemeClr val="accent5">
                    <a:lumMod val="75000"/>
                  </a:schemeClr>
                </a:solidFill>
              </a:rPr>
              <a:t>İnş</a:t>
            </a:r>
            <a:r>
              <a:rPr lang="tr-TR" sz="1400" b="1" dirty="0" smtClean="0">
                <a:solidFill>
                  <a:schemeClr val="accent5">
                    <a:lumMod val="75000"/>
                  </a:schemeClr>
                </a:solidFill>
              </a:rPr>
              <a:t>. Tic. Ltd. Şti.</a:t>
            </a:r>
            <a:endParaRPr lang="tr-TR" sz="1400" b="1" dirty="0">
              <a:solidFill>
                <a:schemeClr val="accent5">
                  <a:lumMod val="75000"/>
                </a:schemeClr>
              </a:solidFill>
            </a:endParaRPr>
          </a:p>
        </p:txBody>
      </p:sp>
      <p:pic>
        <p:nvPicPr>
          <p:cNvPr id="18" name="Picture 3" descr="C:\Users\ibrahim\Desktop\akkurt sk. irem apt\irem apt\sistemfotoları\katplanı.jpg"/>
          <p:cNvPicPr>
            <a:picLocks noChangeAspect="1" noChangeArrowheads="1"/>
          </p:cNvPicPr>
          <p:nvPr/>
        </p:nvPicPr>
        <p:blipFill>
          <a:blip r:embed="rId7"/>
          <a:srcRect/>
          <a:stretch>
            <a:fillRect/>
          </a:stretch>
        </p:blipFill>
        <p:spPr bwMode="auto">
          <a:xfrm>
            <a:off x="262061" y="3009900"/>
            <a:ext cx="7056986" cy="52260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5"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 name="Picture 2" descr="C:\Users\ibrahim\Desktop\resim\RESİMSİZİMZA1.jpg"/>
          <p:cNvPicPr>
            <a:picLocks noChangeAspect="1" noChangeArrowheads="1"/>
          </p:cNvPicPr>
          <p:nvPr/>
        </p:nvPicPr>
        <p:blipFill>
          <a:blip r:embed="rId3"/>
          <a:srcRect/>
          <a:stretch>
            <a:fillRect/>
          </a:stretch>
        </p:blipFill>
        <p:spPr bwMode="auto">
          <a:xfrm>
            <a:off x="2381249" y="234950"/>
            <a:ext cx="3745945" cy="1346200"/>
          </a:xfrm>
          <a:prstGeom prst="rect">
            <a:avLst/>
          </a:prstGeom>
          <a:noFill/>
        </p:spPr>
      </p:pic>
      <p:cxnSp>
        <p:nvCxnSpPr>
          <p:cNvPr id="11" name="10 Düz Bağlayıcı"/>
          <p:cNvCxnSpPr/>
          <p:nvPr/>
        </p:nvCxnSpPr>
        <p:spPr>
          <a:xfrm>
            <a:off x="188640" y="1939330"/>
            <a:ext cx="7143794" cy="1588"/>
          </a:xfrm>
          <a:prstGeom prst="line">
            <a:avLst/>
          </a:prstGeom>
        </p:spPr>
        <p:style>
          <a:lnRef idx="1">
            <a:schemeClr val="dk1"/>
          </a:lnRef>
          <a:fillRef idx="0">
            <a:schemeClr val="dk1"/>
          </a:fillRef>
          <a:effectRef idx="0">
            <a:schemeClr val="dk1"/>
          </a:effectRef>
          <a:fontRef idx="minor">
            <a:schemeClr val="tx1"/>
          </a:fontRef>
        </p:style>
      </p:cxnSp>
      <p:pic>
        <p:nvPicPr>
          <p:cNvPr id="12" name="Picture 3" descr="C:\Users\ibrahim\Desktop\resim\1.jpg"/>
          <p:cNvPicPr>
            <a:picLocks noChangeAspect="1" noChangeArrowheads="1"/>
          </p:cNvPicPr>
          <p:nvPr/>
        </p:nvPicPr>
        <p:blipFill>
          <a:blip r:embed="rId4" cstate="print"/>
          <a:srcRect/>
          <a:stretch>
            <a:fillRect/>
          </a:stretch>
        </p:blipFill>
        <p:spPr bwMode="auto">
          <a:xfrm>
            <a:off x="6077595" y="142845"/>
            <a:ext cx="1174257" cy="1754137"/>
          </a:xfrm>
          <a:prstGeom prst="rect">
            <a:avLst/>
          </a:prstGeom>
          <a:noFill/>
        </p:spPr>
      </p:pic>
      <p:pic>
        <p:nvPicPr>
          <p:cNvPr id="13" name="Picture 3" descr="C:\Users\ibrahim\Desktop\resim\logopng.png"/>
          <p:cNvPicPr>
            <a:picLocks noChangeAspect="1" noChangeArrowheads="1"/>
          </p:cNvPicPr>
          <p:nvPr/>
        </p:nvPicPr>
        <p:blipFill>
          <a:blip r:embed="rId5"/>
          <a:srcRect/>
          <a:stretch>
            <a:fillRect/>
          </a:stretch>
        </p:blipFill>
        <p:spPr bwMode="auto">
          <a:xfrm>
            <a:off x="217488" y="200026"/>
            <a:ext cx="1116012" cy="1266948"/>
          </a:xfrm>
          <a:prstGeom prst="rect">
            <a:avLst/>
          </a:prstGeom>
          <a:noFill/>
        </p:spPr>
      </p:pic>
      <p:sp>
        <p:nvSpPr>
          <p:cNvPr id="14" name="Metin kutusu 5"/>
          <p:cNvSpPr txBox="1"/>
          <p:nvPr/>
        </p:nvSpPr>
        <p:spPr>
          <a:xfrm>
            <a:off x="1394740" y="1078210"/>
            <a:ext cx="1119217" cy="523220"/>
          </a:xfrm>
          <a:prstGeom prst="rect">
            <a:avLst/>
          </a:prstGeom>
          <a:noFill/>
        </p:spPr>
        <p:txBody>
          <a:bodyPr wrap="none" rtlCol="0">
            <a:spAutoFit/>
          </a:bodyPr>
          <a:lstStyle/>
          <a:p>
            <a:r>
              <a:rPr lang="tr-TR" sz="2800" b="1" dirty="0" smtClean="0">
                <a:solidFill>
                  <a:schemeClr val="accent5">
                    <a:lumMod val="75000"/>
                  </a:schemeClr>
                </a:solidFill>
              </a:rPr>
              <a:t>Cadde</a:t>
            </a:r>
            <a:endParaRPr lang="tr-TR" sz="2800" b="1" dirty="0">
              <a:solidFill>
                <a:schemeClr val="accent5">
                  <a:lumMod val="75000"/>
                </a:schemeClr>
              </a:solidFill>
            </a:endParaRPr>
          </a:p>
        </p:txBody>
      </p:sp>
      <p:pic>
        <p:nvPicPr>
          <p:cNvPr id="15" name="Picture 3" descr="C:\Users\ibrahim\Desktop\resim\remax.jpg"/>
          <p:cNvPicPr>
            <a:picLocks noChangeAspect="1" noChangeArrowheads="1"/>
          </p:cNvPicPr>
          <p:nvPr/>
        </p:nvPicPr>
        <p:blipFill>
          <a:blip r:embed="rId6" cstate="print"/>
          <a:srcRect/>
          <a:stretch>
            <a:fillRect/>
          </a:stretch>
        </p:blipFill>
        <p:spPr bwMode="auto">
          <a:xfrm>
            <a:off x="1103313" y="963612"/>
            <a:ext cx="1296987" cy="245718"/>
          </a:xfrm>
          <a:prstGeom prst="rect">
            <a:avLst/>
          </a:prstGeom>
          <a:noFill/>
        </p:spPr>
      </p:pic>
      <p:sp>
        <p:nvSpPr>
          <p:cNvPr id="16" name="Metin kutusu 5"/>
          <p:cNvSpPr txBox="1"/>
          <p:nvPr/>
        </p:nvSpPr>
        <p:spPr>
          <a:xfrm>
            <a:off x="232690" y="1504950"/>
            <a:ext cx="3634460" cy="307777"/>
          </a:xfrm>
          <a:prstGeom prst="rect">
            <a:avLst/>
          </a:prstGeom>
          <a:noFill/>
        </p:spPr>
        <p:txBody>
          <a:bodyPr wrap="square" rtlCol="0">
            <a:spAutoFit/>
          </a:bodyPr>
          <a:lstStyle/>
          <a:p>
            <a:r>
              <a:rPr lang="tr-TR" sz="1400" b="1" dirty="0" err="1" smtClean="0">
                <a:solidFill>
                  <a:schemeClr val="accent5">
                    <a:lumMod val="75000"/>
                  </a:schemeClr>
                </a:solidFill>
              </a:rPr>
              <a:t>Abc</a:t>
            </a:r>
            <a:r>
              <a:rPr lang="tr-TR" sz="1400" b="1" dirty="0" smtClean="0">
                <a:solidFill>
                  <a:schemeClr val="accent5">
                    <a:lumMod val="75000"/>
                  </a:schemeClr>
                </a:solidFill>
              </a:rPr>
              <a:t> Gayrimenkul Danışmanlık </a:t>
            </a:r>
            <a:r>
              <a:rPr lang="tr-TR" sz="1400" b="1" dirty="0" err="1" smtClean="0">
                <a:solidFill>
                  <a:schemeClr val="accent5">
                    <a:lumMod val="75000"/>
                  </a:schemeClr>
                </a:solidFill>
              </a:rPr>
              <a:t>İnş</a:t>
            </a:r>
            <a:r>
              <a:rPr lang="tr-TR" sz="1400" b="1" dirty="0" smtClean="0">
                <a:solidFill>
                  <a:schemeClr val="accent5">
                    <a:lumMod val="75000"/>
                  </a:schemeClr>
                </a:solidFill>
              </a:rPr>
              <a:t>. Tic. Ltd. Şti.</a:t>
            </a:r>
            <a:endParaRPr lang="tr-TR" sz="1400" b="1" dirty="0">
              <a:solidFill>
                <a:schemeClr val="accent5">
                  <a:lumMod val="75000"/>
                </a:schemeClr>
              </a:solidFill>
            </a:endParaRPr>
          </a:p>
        </p:txBody>
      </p:sp>
      <p:sp>
        <p:nvSpPr>
          <p:cNvPr id="17" name="Rectangle 23"/>
          <p:cNvSpPr>
            <a:spLocks noChangeArrowheads="1"/>
          </p:cNvSpPr>
          <p:nvPr/>
        </p:nvSpPr>
        <p:spPr bwMode="auto">
          <a:xfrm>
            <a:off x="214289" y="10261600"/>
            <a:ext cx="7113445" cy="238527"/>
          </a:xfrm>
          <a:prstGeom prst="rect">
            <a:avLst/>
          </a:prstGeom>
          <a:solidFill>
            <a:srgbClr val="000099"/>
          </a:solidFill>
          <a:ln w="9525">
            <a:noFill/>
            <a:miter lim="800000"/>
            <a:headEnd/>
            <a:tailEnd/>
          </a:ln>
        </p:spPr>
        <p:txBody>
          <a:bodyPr wrap="square" anchor="ctr">
            <a:spAutoFit/>
          </a:bodyPr>
          <a:lstStyle/>
          <a:p>
            <a:r>
              <a:rPr lang="tr-TR" sz="950" b="1" i="1" dirty="0" err="1" smtClean="0">
                <a:solidFill>
                  <a:schemeClr val="bg1"/>
                </a:solidFill>
                <a:latin typeface="Trebuchet MS" pitchFamily="34" charset="0"/>
                <a:cs typeface="Arial" charset="0"/>
              </a:rPr>
              <a:t>Abc</a:t>
            </a:r>
            <a:r>
              <a:rPr lang="tr-TR" sz="950" b="1" i="1" dirty="0" smtClean="0">
                <a:solidFill>
                  <a:schemeClr val="bg1"/>
                </a:solidFill>
                <a:latin typeface="Trebuchet MS" pitchFamily="34" charset="0"/>
                <a:cs typeface="Arial" charset="0"/>
              </a:rPr>
              <a:t> Gayrimenkul </a:t>
            </a:r>
            <a:r>
              <a:rPr lang="tr-TR" sz="950" b="1" i="1" dirty="0">
                <a:solidFill>
                  <a:schemeClr val="bg1"/>
                </a:solidFill>
                <a:latin typeface="Trebuchet MS" pitchFamily="34" charset="0"/>
                <a:cs typeface="Arial" charset="0"/>
              </a:rPr>
              <a:t>Danışmanlık Ltd. Şti.</a:t>
            </a:r>
            <a:r>
              <a:rPr lang="tr-TR" sz="950" i="1" dirty="0">
                <a:solidFill>
                  <a:schemeClr val="bg1"/>
                </a:solidFill>
                <a:latin typeface="Trebuchet MS" pitchFamily="34" charset="0"/>
                <a:cs typeface="Arial" charset="0"/>
              </a:rPr>
              <a:t> </a:t>
            </a:r>
            <a:r>
              <a:rPr lang="tr-TR" sz="950" i="1" dirty="0" smtClean="0">
                <a:solidFill>
                  <a:schemeClr val="bg1"/>
                </a:solidFill>
                <a:latin typeface="Trebuchet MS" pitchFamily="34" charset="0"/>
                <a:cs typeface="Arial" charset="0"/>
              </a:rPr>
              <a:t>Bağdat Caddesi Santral Apt. No:292/2 Caddebostan </a:t>
            </a:r>
            <a:r>
              <a:rPr lang="tr-TR" sz="950" i="1" dirty="0">
                <a:solidFill>
                  <a:schemeClr val="bg1"/>
                </a:solidFill>
                <a:latin typeface="Trebuchet MS" pitchFamily="34" charset="0"/>
                <a:cs typeface="Arial" charset="0"/>
              </a:rPr>
              <a:t>Tel: </a:t>
            </a:r>
            <a:r>
              <a:rPr lang="tr-TR" sz="950" i="1" dirty="0" smtClean="0">
                <a:solidFill>
                  <a:schemeClr val="bg1"/>
                </a:solidFill>
                <a:latin typeface="Trebuchet MS" pitchFamily="34" charset="0"/>
                <a:cs typeface="Arial" charset="0"/>
              </a:rPr>
              <a:t>0216 355 70 60</a:t>
            </a:r>
            <a:endParaRPr lang="tr-TR" sz="950" i="1" dirty="0">
              <a:solidFill>
                <a:schemeClr val="bg1"/>
              </a:solidFill>
              <a:latin typeface="Trebuchet MS" pitchFamily="34" charset="0"/>
              <a:cs typeface="Arial" charset="0"/>
            </a:endParaRPr>
          </a:p>
        </p:txBody>
      </p:sp>
      <p:pic>
        <p:nvPicPr>
          <p:cNvPr id="2" name="Picture 2" descr="C:\Users\ibrahim\Desktop\AKKURT\LİSTE1.jpg"/>
          <p:cNvPicPr>
            <a:picLocks noChangeAspect="1" noChangeArrowheads="1"/>
          </p:cNvPicPr>
          <p:nvPr/>
        </p:nvPicPr>
        <p:blipFill>
          <a:blip r:embed="rId7"/>
          <a:srcRect/>
          <a:stretch>
            <a:fillRect/>
          </a:stretch>
        </p:blipFill>
        <p:spPr bwMode="auto">
          <a:xfrm>
            <a:off x="969963" y="2457449"/>
            <a:ext cx="5760657" cy="4354513"/>
          </a:xfrm>
          <a:prstGeom prst="rect">
            <a:avLst/>
          </a:prstGeom>
          <a:noFill/>
        </p:spPr>
      </p:pic>
      <p:pic>
        <p:nvPicPr>
          <p:cNvPr id="1027" name="Picture 3" descr="C:\Users\ibrahim\Desktop\AKKURT\LİSTE2.jpg"/>
          <p:cNvPicPr>
            <a:picLocks noChangeAspect="1" noChangeArrowheads="1"/>
          </p:cNvPicPr>
          <p:nvPr/>
        </p:nvPicPr>
        <p:blipFill>
          <a:blip r:embed="rId8"/>
          <a:srcRect/>
          <a:stretch>
            <a:fillRect/>
          </a:stretch>
        </p:blipFill>
        <p:spPr bwMode="auto">
          <a:xfrm>
            <a:off x="978705" y="6800850"/>
            <a:ext cx="5745945" cy="3373438"/>
          </a:xfrm>
          <a:prstGeom prst="rect">
            <a:avLst/>
          </a:prstGeom>
          <a:noFill/>
        </p:spPr>
      </p:pic>
      <p:sp>
        <p:nvSpPr>
          <p:cNvPr id="18" name="17 Metin kutusu"/>
          <p:cNvSpPr txBox="1"/>
          <p:nvPr/>
        </p:nvSpPr>
        <p:spPr>
          <a:xfrm>
            <a:off x="2476500" y="2057400"/>
            <a:ext cx="3143250" cy="369332"/>
          </a:xfrm>
          <a:prstGeom prst="rect">
            <a:avLst/>
          </a:prstGeom>
          <a:noFill/>
        </p:spPr>
        <p:txBody>
          <a:bodyPr wrap="square" rtlCol="0">
            <a:spAutoFit/>
          </a:bodyPr>
          <a:lstStyle/>
          <a:p>
            <a:r>
              <a:rPr lang="tr-TR" b="1" dirty="0" smtClean="0"/>
              <a:t>BÖLGEDE NELER MEVCUT</a:t>
            </a:r>
            <a:endParaRPr lang="tr-TR"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5"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050" name="Picture 2" descr="C:\Users\ibrahim\Desktop\AKKURT\ECZANE.jpg"/>
          <p:cNvPicPr>
            <a:picLocks noChangeAspect="1" noChangeArrowheads="1"/>
          </p:cNvPicPr>
          <p:nvPr/>
        </p:nvPicPr>
        <p:blipFill>
          <a:blip r:embed="rId3"/>
          <a:srcRect/>
          <a:stretch>
            <a:fillRect/>
          </a:stretch>
        </p:blipFill>
        <p:spPr bwMode="auto">
          <a:xfrm>
            <a:off x="895351" y="6190274"/>
            <a:ext cx="5562599" cy="4064976"/>
          </a:xfrm>
          <a:prstGeom prst="rect">
            <a:avLst/>
          </a:prstGeom>
          <a:noFill/>
        </p:spPr>
      </p:pic>
      <p:pic>
        <p:nvPicPr>
          <p:cNvPr id="2051" name="Picture 3" descr="C:\Users\ibrahim\Desktop\akkurt sk. irem apt\ekspertiz fotoları\eylence.jpg"/>
          <p:cNvPicPr>
            <a:picLocks noChangeAspect="1" noChangeArrowheads="1"/>
          </p:cNvPicPr>
          <p:nvPr/>
        </p:nvPicPr>
        <p:blipFill>
          <a:blip r:embed="rId4"/>
          <a:srcRect/>
          <a:stretch>
            <a:fillRect/>
          </a:stretch>
        </p:blipFill>
        <p:spPr bwMode="auto">
          <a:xfrm>
            <a:off x="895350" y="2038015"/>
            <a:ext cx="5562600" cy="4129422"/>
          </a:xfrm>
          <a:prstGeom prst="rect">
            <a:avLst/>
          </a:prstGeom>
          <a:noFill/>
        </p:spPr>
      </p:pic>
      <p:pic>
        <p:nvPicPr>
          <p:cNvPr id="6" name="Picture 2" descr="C:\Users\ibrahim\Desktop\resim\RESİMSİZİMZA1.jpg"/>
          <p:cNvPicPr>
            <a:picLocks noChangeAspect="1" noChangeArrowheads="1"/>
          </p:cNvPicPr>
          <p:nvPr/>
        </p:nvPicPr>
        <p:blipFill>
          <a:blip r:embed="rId5"/>
          <a:srcRect/>
          <a:stretch>
            <a:fillRect/>
          </a:stretch>
        </p:blipFill>
        <p:spPr bwMode="auto">
          <a:xfrm>
            <a:off x="2381249" y="234950"/>
            <a:ext cx="3745945" cy="1346200"/>
          </a:xfrm>
          <a:prstGeom prst="rect">
            <a:avLst/>
          </a:prstGeom>
          <a:noFill/>
        </p:spPr>
      </p:pic>
      <p:cxnSp>
        <p:nvCxnSpPr>
          <p:cNvPr id="7" name="6 Düz Bağlayıcı"/>
          <p:cNvCxnSpPr/>
          <p:nvPr/>
        </p:nvCxnSpPr>
        <p:spPr>
          <a:xfrm>
            <a:off x="188640" y="1939330"/>
            <a:ext cx="7143794" cy="1588"/>
          </a:xfrm>
          <a:prstGeom prst="line">
            <a:avLst/>
          </a:prstGeom>
        </p:spPr>
        <p:style>
          <a:lnRef idx="1">
            <a:schemeClr val="dk1"/>
          </a:lnRef>
          <a:fillRef idx="0">
            <a:schemeClr val="dk1"/>
          </a:fillRef>
          <a:effectRef idx="0">
            <a:schemeClr val="dk1"/>
          </a:effectRef>
          <a:fontRef idx="minor">
            <a:schemeClr val="tx1"/>
          </a:fontRef>
        </p:style>
      </p:cxnSp>
      <p:pic>
        <p:nvPicPr>
          <p:cNvPr id="8" name="Picture 3" descr="C:\Users\ibrahim\Desktop\resim\1.jpg"/>
          <p:cNvPicPr>
            <a:picLocks noChangeAspect="1" noChangeArrowheads="1"/>
          </p:cNvPicPr>
          <p:nvPr/>
        </p:nvPicPr>
        <p:blipFill>
          <a:blip r:embed="rId6" cstate="print"/>
          <a:srcRect/>
          <a:stretch>
            <a:fillRect/>
          </a:stretch>
        </p:blipFill>
        <p:spPr bwMode="auto">
          <a:xfrm>
            <a:off x="6077595" y="142845"/>
            <a:ext cx="1174257" cy="1754137"/>
          </a:xfrm>
          <a:prstGeom prst="rect">
            <a:avLst/>
          </a:prstGeom>
          <a:noFill/>
        </p:spPr>
      </p:pic>
      <p:pic>
        <p:nvPicPr>
          <p:cNvPr id="9" name="Picture 3" descr="C:\Users\ibrahim\Desktop\resim\logopng.png"/>
          <p:cNvPicPr>
            <a:picLocks noChangeAspect="1" noChangeArrowheads="1"/>
          </p:cNvPicPr>
          <p:nvPr/>
        </p:nvPicPr>
        <p:blipFill>
          <a:blip r:embed="rId7"/>
          <a:srcRect/>
          <a:stretch>
            <a:fillRect/>
          </a:stretch>
        </p:blipFill>
        <p:spPr bwMode="auto">
          <a:xfrm>
            <a:off x="217488" y="200026"/>
            <a:ext cx="1116012" cy="1266948"/>
          </a:xfrm>
          <a:prstGeom prst="rect">
            <a:avLst/>
          </a:prstGeom>
          <a:noFill/>
        </p:spPr>
      </p:pic>
      <p:sp>
        <p:nvSpPr>
          <p:cNvPr id="10" name="Metin kutusu 5"/>
          <p:cNvSpPr txBox="1"/>
          <p:nvPr/>
        </p:nvSpPr>
        <p:spPr>
          <a:xfrm>
            <a:off x="1394740" y="1078210"/>
            <a:ext cx="1119217" cy="523220"/>
          </a:xfrm>
          <a:prstGeom prst="rect">
            <a:avLst/>
          </a:prstGeom>
          <a:noFill/>
        </p:spPr>
        <p:txBody>
          <a:bodyPr wrap="none" rtlCol="0">
            <a:spAutoFit/>
          </a:bodyPr>
          <a:lstStyle/>
          <a:p>
            <a:r>
              <a:rPr lang="tr-TR" sz="2800" b="1" dirty="0" smtClean="0">
                <a:solidFill>
                  <a:schemeClr val="accent5">
                    <a:lumMod val="75000"/>
                  </a:schemeClr>
                </a:solidFill>
              </a:rPr>
              <a:t>Cadde</a:t>
            </a:r>
            <a:endParaRPr lang="tr-TR" sz="2800" b="1" dirty="0">
              <a:solidFill>
                <a:schemeClr val="accent5">
                  <a:lumMod val="75000"/>
                </a:schemeClr>
              </a:solidFill>
            </a:endParaRPr>
          </a:p>
        </p:txBody>
      </p:sp>
      <p:pic>
        <p:nvPicPr>
          <p:cNvPr id="11" name="Picture 3" descr="C:\Users\ibrahim\Desktop\resim\remax.jpg"/>
          <p:cNvPicPr>
            <a:picLocks noChangeAspect="1" noChangeArrowheads="1"/>
          </p:cNvPicPr>
          <p:nvPr/>
        </p:nvPicPr>
        <p:blipFill>
          <a:blip r:embed="rId8" cstate="print"/>
          <a:srcRect/>
          <a:stretch>
            <a:fillRect/>
          </a:stretch>
        </p:blipFill>
        <p:spPr bwMode="auto">
          <a:xfrm>
            <a:off x="1103313" y="963612"/>
            <a:ext cx="1296987" cy="245718"/>
          </a:xfrm>
          <a:prstGeom prst="rect">
            <a:avLst/>
          </a:prstGeom>
          <a:noFill/>
        </p:spPr>
      </p:pic>
      <p:sp>
        <p:nvSpPr>
          <p:cNvPr id="12" name="Metin kutusu 5"/>
          <p:cNvSpPr txBox="1"/>
          <p:nvPr/>
        </p:nvSpPr>
        <p:spPr>
          <a:xfrm>
            <a:off x="232690" y="1504950"/>
            <a:ext cx="3634460" cy="307777"/>
          </a:xfrm>
          <a:prstGeom prst="rect">
            <a:avLst/>
          </a:prstGeom>
          <a:noFill/>
        </p:spPr>
        <p:txBody>
          <a:bodyPr wrap="square" rtlCol="0">
            <a:spAutoFit/>
          </a:bodyPr>
          <a:lstStyle/>
          <a:p>
            <a:r>
              <a:rPr lang="tr-TR" sz="1400" b="1" dirty="0" err="1" smtClean="0">
                <a:solidFill>
                  <a:schemeClr val="accent5">
                    <a:lumMod val="75000"/>
                  </a:schemeClr>
                </a:solidFill>
              </a:rPr>
              <a:t>Abc</a:t>
            </a:r>
            <a:r>
              <a:rPr lang="tr-TR" sz="1400" b="1" dirty="0" smtClean="0">
                <a:solidFill>
                  <a:schemeClr val="accent5">
                    <a:lumMod val="75000"/>
                  </a:schemeClr>
                </a:solidFill>
              </a:rPr>
              <a:t> Gayrimenkul Danışmanlık </a:t>
            </a:r>
            <a:r>
              <a:rPr lang="tr-TR" sz="1400" b="1" dirty="0" err="1" smtClean="0">
                <a:solidFill>
                  <a:schemeClr val="accent5">
                    <a:lumMod val="75000"/>
                  </a:schemeClr>
                </a:solidFill>
              </a:rPr>
              <a:t>İnş</a:t>
            </a:r>
            <a:r>
              <a:rPr lang="tr-TR" sz="1400" b="1" dirty="0" smtClean="0">
                <a:solidFill>
                  <a:schemeClr val="accent5">
                    <a:lumMod val="75000"/>
                  </a:schemeClr>
                </a:solidFill>
              </a:rPr>
              <a:t>. Tic. Ltd. Şti.</a:t>
            </a:r>
            <a:endParaRPr lang="tr-TR" sz="1400" b="1" dirty="0">
              <a:solidFill>
                <a:schemeClr val="accent5">
                  <a:lumMod val="75000"/>
                </a:schemeClr>
              </a:solidFill>
            </a:endParaRPr>
          </a:p>
        </p:txBody>
      </p:sp>
      <p:sp>
        <p:nvSpPr>
          <p:cNvPr id="13" name="Rectangle 23"/>
          <p:cNvSpPr>
            <a:spLocks noChangeArrowheads="1"/>
          </p:cNvSpPr>
          <p:nvPr/>
        </p:nvSpPr>
        <p:spPr bwMode="auto">
          <a:xfrm>
            <a:off x="214289" y="10318750"/>
            <a:ext cx="7113445" cy="238527"/>
          </a:xfrm>
          <a:prstGeom prst="rect">
            <a:avLst/>
          </a:prstGeom>
          <a:solidFill>
            <a:srgbClr val="000099"/>
          </a:solidFill>
          <a:ln w="9525">
            <a:noFill/>
            <a:miter lim="800000"/>
            <a:headEnd/>
            <a:tailEnd/>
          </a:ln>
        </p:spPr>
        <p:txBody>
          <a:bodyPr wrap="square" anchor="ctr">
            <a:spAutoFit/>
          </a:bodyPr>
          <a:lstStyle/>
          <a:p>
            <a:r>
              <a:rPr lang="tr-TR" sz="950" b="1" i="1" dirty="0" err="1" smtClean="0">
                <a:solidFill>
                  <a:schemeClr val="bg1"/>
                </a:solidFill>
                <a:latin typeface="Trebuchet MS" pitchFamily="34" charset="0"/>
                <a:cs typeface="Arial" charset="0"/>
              </a:rPr>
              <a:t>Abc</a:t>
            </a:r>
            <a:r>
              <a:rPr lang="tr-TR" sz="950" b="1" i="1" dirty="0" smtClean="0">
                <a:solidFill>
                  <a:schemeClr val="bg1"/>
                </a:solidFill>
                <a:latin typeface="Trebuchet MS" pitchFamily="34" charset="0"/>
                <a:cs typeface="Arial" charset="0"/>
              </a:rPr>
              <a:t> Gayrimenkul </a:t>
            </a:r>
            <a:r>
              <a:rPr lang="tr-TR" sz="950" b="1" i="1" dirty="0">
                <a:solidFill>
                  <a:schemeClr val="bg1"/>
                </a:solidFill>
                <a:latin typeface="Trebuchet MS" pitchFamily="34" charset="0"/>
                <a:cs typeface="Arial" charset="0"/>
              </a:rPr>
              <a:t>Danışmanlık Ltd. Şti.</a:t>
            </a:r>
            <a:r>
              <a:rPr lang="tr-TR" sz="950" i="1" dirty="0">
                <a:solidFill>
                  <a:schemeClr val="bg1"/>
                </a:solidFill>
                <a:latin typeface="Trebuchet MS" pitchFamily="34" charset="0"/>
                <a:cs typeface="Arial" charset="0"/>
              </a:rPr>
              <a:t> </a:t>
            </a:r>
            <a:r>
              <a:rPr lang="tr-TR" sz="950" i="1" dirty="0" smtClean="0">
                <a:solidFill>
                  <a:schemeClr val="bg1"/>
                </a:solidFill>
                <a:latin typeface="Trebuchet MS" pitchFamily="34" charset="0"/>
                <a:cs typeface="Arial" charset="0"/>
              </a:rPr>
              <a:t>Bağdat Caddesi Santral Apt. No:292/2 Caddebostan </a:t>
            </a:r>
            <a:r>
              <a:rPr lang="tr-TR" sz="950" i="1" dirty="0">
                <a:solidFill>
                  <a:schemeClr val="bg1"/>
                </a:solidFill>
                <a:latin typeface="Trebuchet MS" pitchFamily="34" charset="0"/>
                <a:cs typeface="Arial" charset="0"/>
              </a:rPr>
              <a:t>Tel: </a:t>
            </a:r>
            <a:r>
              <a:rPr lang="tr-TR" sz="950" i="1" dirty="0" smtClean="0">
                <a:solidFill>
                  <a:schemeClr val="bg1"/>
                </a:solidFill>
                <a:latin typeface="Trebuchet MS" pitchFamily="34" charset="0"/>
                <a:cs typeface="Arial" charset="0"/>
              </a:rPr>
              <a:t>0216 355 70 60</a:t>
            </a:r>
            <a:endParaRPr lang="tr-TR" sz="950" i="1" dirty="0">
              <a:solidFill>
                <a:schemeClr val="bg1"/>
              </a:solidFill>
              <a:latin typeface="Trebuchet MS" pitchFamily="34" charset="0"/>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ibrahim\Desktop\AKKURT\NÜFUSDAGILIMI.jpg"/>
          <p:cNvPicPr>
            <a:picLocks noChangeAspect="1" noChangeArrowheads="1"/>
          </p:cNvPicPr>
          <p:nvPr/>
        </p:nvPicPr>
        <p:blipFill>
          <a:blip r:embed="rId2"/>
          <a:srcRect/>
          <a:stretch>
            <a:fillRect/>
          </a:stretch>
        </p:blipFill>
        <p:spPr bwMode="auto">
          <a:xfrm>
            <a:off x="265113" y="600365"/>
            <a:ext cx="3780966" cy="3468397"/>
          </a:xfrm>
          <a:prstGeom prst="rect">
            <a:avLst/>
          </a:prstGeom>
          <a:noFill/>
        </p:spPr>
      </p:pic>
      <p:sp>
        <p:nvSpPr>
          <p:cNvPr id="6" name="5 Metin kutusu"/>
          <p:cNvSpPr txBox="1"/>
          <p:nvPr/>
        </p:nvSpPr>
        <p:spPr>
          <a:xfrm>
            <a:off x="781049" y="114300"/>
            <a:ext cx="2557759" cy="369332"/>
          </a:xfrm>
          <a:prstGeom prst="rect">
            <a:avLst/>
          </a:prstGeom>
          <a:noFill/>
        </p:spPr>
        <p:txBody>
          <a:bodyPr wrap="square" rtlCol="0">
            <a:spAutoFit/>
          </a:bodyPr>
          <a:lstStyle/>
          <a:p>
            <a:r>
              <a:rPr lang="tr-TR" b="1" dirty="0" smtClean="0"/>
              <a:t>NÜFUS DAĞILIMI</a:t>
            </a:r>
            <a:endParaRPr lang="tr-TR" b="1" dirty="0"/>
          </a:p>
        </p:txBody>
      </p:sp>
      <p:sp>
        <p:nvSpPr>
          <p:cNvPr id="7" name="6 Metin kutusu"/>
          <p:cNvSpPr txBox="1"/>
          <p:nvPr/>
        </p:nvSpPr>
        <p:spPr>
          <a:xfrm>
            <a:off x="4149723" y="95250"/>
            <a:ext cx="3359445" cy="369332"/>
          </a:xfrm>
          <a:prstGeom prst="rect">
            <a:avLst/>
          </a:prstGeom>
          <a:noFill/>
        </p:spPr>
        <p:txBody>
          <a:bodyPr wrap="square" rtlCol="0">
            <a:spAutoFit/>
          </a:bodyPr>
          <a:lstStyle/>
          <a:p>
            <a:r>
              <a:rPr lang="tr-TR" b="1" dirty="0" smtClean="0"/>
              <a:t>YAŞA GÖRE NÜFUS DAĞILIMI</a:t>
            </a:r>
            <a:endParaRPr lang="tr-TR" b="1" dirty="0"/>
          </a:p>
        </p:txBody>
      </p:sp>
      <p:sp>
        <p:nvSpPr>
          <p:cNvPr id="11" name="10 Metin kutusu"/>
          <p:cNvSpPr txBox="1"/>
          <p:nvPr/>
        </p:nvSpPr>
        <p:spPr>
          <a:xfrm>
            <a:off x="635683" y="4057650"/>
            <a:ext cx="2557759" cy="369332"/>
          </a:xfrm>
          <a:prstGeom prst="rect">
            <a:avLst/>
          </a:prstGeom>
          <a:noFill/>
        </p:spPr>
        <p:txBody>
          <a:bodyPr wrap="square" rtlCol="0">
            <a:spAutoFit/>
          </a:bodyPr>
          <a:lstStyle/>
          <a:p>
            <a:r>
              <a:rPr lang="tr-TR" b="1" dirty="0" smtClean="0"/>
              <a:t>EĞİTİM DAĞILIMI</a:t>
            </a:r>
            <a:endParaRPr lang="tr-TR" b="1" dirty="0"/>
          </a:p>
        </p:txBody>
      </p:sp>
      <p:pic>
        <p:nvPicPr>
          <p:cNvPr id="3077" name="Picture 5" descr="C:\Users\ibrahim\Desktop\AKKURT\EĞİTİM1.jpg"/>
          <p:cNvPicPr>
            <a:picLocks noChangeAspect="1" noChangeArrowheads="1"/>
          </p:cNvPicPr>
          <p:nvPr/>
        </p:nvPicPr>
        <p:blipFill>
          <a:blip r:embed="rId3"/>
          <a:srcRect/>
          <a:stretch>
            <a:fillRect/>
          </a:stretch>
        </p:blipFill>
        <p:spPr bwMode="auto">
          <a:xfrm>
            <a:off x="260350" y="4406900"/>
            <a:ext cx="3228975" cy="1724025"/>
          </a:xfrm>
          <a:prstGeom prst="rect">
            <a:avLst/>
          </a:prstGeom>
          <a:noFill/>
        </p:spPr>
      </p:pic>
      <p:sp>
        <p:nvSpPr>
          <p:cNvPr id="13" name="12 Metin kutusu"/>
          <p:cNvSpPr txBox="1"/>
          <p:nvPr/>
        </p:nvSpPr>
        <p:spPr>
          <a:xfrm>
            <a:off x="1207183" y="5848350"/>
            <a:ext cx="1897967" cy="369332"/>
          </a:xfrm>
          <a:prstGeom prst="rect">
            <a:avLst/>
          </a:prstGeom>
          <a:noFill/>
        </p:spPr>
        <p:txBody>
          <a:bodyPr wrap="square" rtlCol="0">
            <a:spAutoFit/>
          </a:bodyPr>
          <a:lstStyle/>
          <a:p>
            <a:r>
              <a:rPr lang="tr-TR" b="1" dirty="0" smtClean="0"/>
              <a:t>EĞİTİM ORAN</a:t>
            </a:r>
            <a:endParaRPr lang="tr-TR" b="1" dirty="0"/>
          </a:p>
        </p:txBody>
      </p:sp>
      <p:pic>
        <p:nvPicPr>
          <p:cNvPr id="3078" name="Picture 6" descr="C:\Users\ibrahim\Desktop\AKKURT\EĞİTİM2.jpg"/>
          <p:cNvPicPr>
            <a:picLocks noChangeAspect="1" noChangeArrowheads="1"/>
          </p:cNvPicPr>
          <p:nvPr/>
        </p:nvPicPr>
        <p:blipFill>
          <a:blip r:embed="rId4"/>
          <a:srcRect/>
          <a:stretch>
            <a:fillRect/>
          </a:stretch>
        </p:blipFill>
        <p:spPr bwMode="auto">
          <a:xfrm>
            <a:off x="265113" y="6135688"/>
            <a:ext cx="3219450" cy="1847850"/>
          </a:xfrm>
          <a:prstGeom prst="rect">
            <a:avLst/>
          </a:prstGeom>
          <a:noFill/>
        </p:spPr>
      </p:pic>
      <p:pic>
        <p:nvPicPr>
          <p:cNvPr id="3079" name="Picture 7" descr="C:\Users\ibrahim\Desktop\AKKURT\SOSYOEKOMOMİKSTATÜ.jpg"/>
          <p:cNvPicPr>
            <a:picLocks noChangeAspect="1" noChangeArrowheads="1"/>
          </p:cNvPicPr>
          <p:nvPr/>
        </p:nvPicPr>
        <p:blipFill>
          <a:blip r:embed="rId5"/>
          <a:srcRect/>
          <a:stretch>
            <a:fillRect/>
          </a:stretch>
        </p:blipFill>
        <p:spPr bwMode="auto">
          <a:xfrm>
            <a:off x="4294879" y="2762250"/>
            <a:ext cx="3115571" cy="3747399"/>
          </a:xfrm>
          <a:prstGeom prst="rect">
            <a:avLst/>
          </a:prstGeom>
          <a:noFill/>
        </p:spPr>
      </p:pic>
      <p:sp>
        <p:nvSpPr>
          <p:cNvPr id="16" name="15 Metin kutusu"/>
          <p:cNvSpPr txBox="1"/>
          <p:nvPr/>
        </p:nvSpPr>
        <p:spPr>
          <a:xfrm>
            <a:off x="4606924" y="2667000"/>
            <a:ext cx="2689226" cy="369332"/>
          </a:xfrm>
          <a:prstGeom prst="rect">
            <a:avLst/>
          </a:prstGeom>
          <a:noFill/>
        </p:spPr>
        <p:txBody>
          <a:bodyPr wrap="square" rtlCol="0">
            <a:spAutoFit/>
          </a:bodyPr>
          <a:lstStyle/>
          <a:p>
            <a:r>
              <a:rPr lang="tr-TR" b="1" dirty="0" smtClean="0"/>
              <a:t>SOSYO EKONOMİK STATÜ</a:t>
            </a:r>
            <a:endParaRPr lang="tr-TR" b="1" dirty="0"/>
          </a:p>
        </p:txBody>
      </p:sp>
      <p:pic>
        <p:nvPicPr>
          <p:cNvPr id="3080" name="Picture 8" descr="C:\Users\ibrahim\Desktop\AKKURT\KÜTÜKDAGILIMI.jpg"/>
          <p:cNvPicPr>
            <a:picLocks noChangeAspect="1" noChangeArrowheads="1"/>
          </p:cNvPicPr>
          <p:nvPr/>
        </p:nvPicPr>
        <p:blipFill>
          <a:blip r:embed="rId6"/>
          <a:srcRect/>
          <a:stretch>
            <a:fillRect/>
          </a:stretch>
        </p:blipFill>
        <p:spPr bwMode="auto">
          <a:xfrm>
            <a:off x="190501" y="8248650"/>
            <a:ext cx="3428810" cy="1757363"/>
          </a:xfrm>
          <a:prstGeom prst="rect">
            <a:avLst/>
          </a:prstGeom>
          <a:noFill/>
        </p:spPr>
      </p:pic>
      <p:sp>
        <p:nvSpPr>
          <p:cNvPr id="19" name="18 Metin kutusu"/>
          <p:cNvSpPr txBox="1"/>
          <p:nvPr/>
        </p:nvSpPr>
        <p:spPr>
          <a:xfrm>
            <a:off x="673783" y="7943850"/>
            <a:ext cx="2557759" cy="369332"/>
          </a:xfrm>
          <a:prstGeom prst="rect">
            <a:avLst/>
          </a:prstGeom>
          <a:noFill/>
        </p:spPr>
        <p:txBody>
          <a:bodyPr wrap="square" rtlCol="0">
            <a:spAutoFit/>
          </a:bodyPr>
          <a:lstStyle/>
          <a:p>
            <a:r>
              <a:rPr lang="tr-TR" b="1" dirty="0" smtClean="0"/>
              <a:t>KÜTÜK DAĞILIMI</a:t>
            </a:r>
            <a:endParaRPr lang="tr-TR" b="1" dirty="0"/>
          </a:p>
        </p:txBody>
      </p:sp>
      <p:pic>
        <p:nvPicPr>
          <p:cNvPr id="3081" name="Picture 9" descr="C:\Users\ibrahim\Desktop\AKKURT\MEDENİHAL1.jpg"/>
          <p:cNvPicPr>
            <a:picLocks noChangeAspect="1" noChangeArrowheads="1"/>
          </p:cNvPicPr>
          <p:nvPr/>
        </p:nvPicPr>
        <p:blipFill>
          <a:blip r:embed="rId7"/>
          <a:srcRect/>
          <a:stretch>
            <a:fillRect/>
          </a:stretch>
        </p:blipFill>
        <p:spPr bwMode="auto">
          <a:xfrm>
            <a:off x="4225623" y="6629400"/>
            <a:ext cx="3199795" cy="1816100"/>
          </a:xfrm>
          <a:prstGeom prst="rect">
            <a:avLst/>
          </a:prstGeom>
          <a:noFill/>
        </p:spPr>
      </p:pic>
      <p:sp>
        <p:nvSpPr>
          <p:cNvPr id="21" name="20 Metin kutusu"/>
          <p:cNvSpPr txBox="1"/>
          <p:nvPr/>
        </p:nvSpPr>
        <p:spPr>
          <a:xfrm>
            <a:off x="5010149" y="6343650"/>
            <a:ext cx="2557759" cy="369332"/>
          </a:xfrm>
          <a:prstGeom prst="rect">
            <a:avLst/>
          </a:prstGeom>
          <a:noFill/>
        </p:spPr>
        <p:txBody>
          <a:bodyPr wrap="square" rtlCol="0">
            <a:spAutoFit/>
          </a:bodyPr>
          <a:lstStyle/>
          <a:p>
            <a:r>
              <a:rPr lang="tr-TR" b="1" dirty="0" smtClean="0"/>
              <a:t>MEDENİ HAL</a:t>
            </a:r>
            <a:endParaRPr lang="tr-TR" b="1" dirty="0"/>
          </a:p>
        </p:txBody>
      </p:sp>
      <p:pic>
        <p:nvPicPr>
          <p:cNvPr id="3082" name="Picture 10" descr="C:\Users\ibrahim\Desktop\AKKURT\MEDENİHAL2.jpg"/>
          <p:cNvPicPr>
            <a:picLocks noChangeAspect="1" noChangeArrowheads="1"/>
          </p:cNvPicPr>
          <p:nvPr/>
        </p:nvPicPr>
        <p:blipFill>
          <a:blip r:embed="rId8"/>
          <a:srcRect/>
          <a:stretch>
            <a:fillRect/>
          </a:stretch>
        </p:blipFill>
        <p:spPr bwMode="auto">
          <a:xfrm>
            <a:off x="4846638" y="8819274"/>
            <a:ext cx="1725612" cy="1662989"/>
          </a:xfrm>
          <a:prstGeom prst="rect">
            <a:avLst/>
          </a:prstGeom>
          <a:noFill/>
        </p:spPr>
      </p:pic>
      <p:sp>
        <p:nvSpPr>
          <p:cNvPr id="23" name="22 Metin kutusu"/>
          <p:cNvSpPr txBox="1"/>
          <p:nvPr/>
        </p:nvSpPr>
        <p:spPr>
          <a:xfrm>
            <a:off x="4629149" y="8401050"/>
            <a:ext cx="2557759" cy="369332"/>
          </a:xfrm>
          <a:prstGeom prst="rect">
            <a:avLst/>
          </a:prstGeom>
          <a:noFill/>
        </p:spPr>
        <p:txBody>
          <a:bodyPr wrap="square" rtlCol="0">
            <a:spAutoFit/>
          </a:bodyPr>
          <a:lstStyle/>
          <a:p>
            <a:r>
              <a:rPr lang="tr-TR" b="1" dirty="0" smtClean="0"/>
              <a:t>MEDENİ HAL ORAN</a:t>
            </a:r>
            <a:endParaRPr lang="tr-TR" b="1" dirty="0"/>
          </a:p>
        </p:txBody>
      </p:sp>
      <p:pic>
        <p:nvPicPr>
          <p:cNvPr id="3083" name="Picture 11" descr="C:\Users\ibrahim\Desktop\AKKURT\YASAGORENUFUSDAGILIMI.jpg"/>
          <p:cNvPicPr>
            <a:picLocks noChangeAspect="1" noChangeArrowheads="1"/>
          </p:cNvPicPr>
          <p:nvPr/>
        </p:nvPicPr>
        <p:blipFill>
          <a:blip r:embed="rId9"/>
          <a:srcRect/>
          <a:stretch>
            <a:fillRect/>
          </a:stretch>
        </p:blipFill>
        <p:spPr bwMode="auto">
          <a:xfrm>
            <a:off x="4141787" y="609599"/>
            <a:ext cx="3268663" cy="1905001"/>
          </a:xfrm>
          <a:prstGeom prst="rect">
            <a:avLst/>
          </a:prstGeom>
          <a:noFill/>
        </p:spPr>
      </p:pic>
      <p:sp>
        <p:nvSpPr>
          <p:cNvPr id="25" name="24 Metin kutusu"/>
          <p:cNvSpPr txBox="1"/>
          <p:nvPr/>
        </p:nvSpPr>
        <p:spPr>
          <a:xfrm>
            <a:off x="4606924" y="4400550"/>
            <a:ext cx="2689226" cy="369332"/>
          </a:xfrm>
          <a:prstGeom prst="rect">
            <a:avLst/>
          </a:prstGeom>
          <a:noFill/>
        </p:spPr>
        <p:txBody>
          <a:bodyPr wrap="square" rtlCol="0">
            <a:spAutoFit/>
          </a:bodyPr>
          <a:lstStyle/>
          <a:p>
            <a:r>
              <a:rPr lang="tr-TR" b="1" dirty="0" smtClean="0"/>
              <a:t>SOSYO EKONOMİK STATÜ</a:t>
            </a:r>
            <a:endParaRPr lang="tr-TR"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4" name="Text Box 79"/>
          <p:cNvSpPr txBox="1">
            <a:spLocks noChangeArrowheads="1"/>
          </p:cNvSpPr>
          <p:nvPr/>
        </p:nvSpPr>
        <p:spPr bwMode="auto">
          <a:xfrm>
            <a:off x="765175" y="241300"/>
            <a:ext cx="6031991" cy="276999"/>
          </a:xfrm>
          <a:prstGeom prst="rect">
            <a:avLst/>
          </a:prstGeom>
          <a:noFill/>
          <a:ln w="9525" algn="ctr">
            <a:noFill/>
            <a:miter lim="800000"/>
            <a:headEnd/>
            <a:tailEnd/>
          </a:ln>
          <a:effectLst/>
        </p:spPr>
        <p:txBody>
          <a:bodyPr wrap="square">
            <a:spAutoFit/>
          </a:bodyPr>
          <a:lstStyle/>
          <a:p>
            <a:pPr algn="ctr">
              <a:spcBef>
                <a:spcPct val="50000"/>
              </a:spcBef>
            </a:pPr>
            <a:r>
              <a:rPr lang="tr-TR" sz="1200" b="1" dirty="0" smtClean="0">
                <a:solidFill>
                  <a:srgbClr val="FF0000"/>
                </a:solidFill>
              </a:rPr>
              <a:t>GAYRİMENKULÜNÜZE EMSAL FİYAT ARAŞTIRMASI</a:t>
            </a:r>
            <a:endParaRPr lang="tr-TR" sz="1200" b="1" dirty="0">
              <a:solidFill>
                <a:srgbClr val="FF0000"/>
              </a:solidFill>
            </a:endParaRPr>
          </a:p>
        </p:txBody>
      </p:sp>
      <p:sp>
        <p:nvSpPr>
          <p:cNvPr id="5" name="Text Box 81"/>
          <p:cNvSpPr txBox="1">
            <a:spLocks noChangeArrowheads="1"/>
          </p:cNvSpPr>
          <p:nvPr/>
        </p:nvSpPr>
        <p:spPr bwMode="auto">
          <a:xfrm>
            <a:off x="1556791" y="437827"/>
            <a:ext cx="4444809" cy="338554"/>
          </a:xfrm>
          <a:prstGeom prst="rect">
            <a:avLst/>
          </a:prstGeom>
          <a:noFill/>
          <a:ln w="9525" algn="ctr">
            <a:noFill/>
            <a:miter lim="800000"/>
            <a:headEnd/>
            <a:tailEnd/>
          </a:ln>
          <a:effectLst/>
        </p:spPr>
        <p:txBody>
          <a:bodyPr wrap="square">
            <a:spAutoFit/>
          </a:bodyPr>
          <a:lstStyle/>
          <a:p>
            <a:pPr algn="ctr">
              <a:spcBef>
                <a:spcPct val="50000"/>
              </a:spcBef>
            </a:pPr>
            <a:r>
              <a:rPr lang="tr-TR" sz="1600" b="1" i="1" dirty="0">
                <a:latin typeface="Franklin Gothic Medium" pitchFamily="34" charset="0"/>
              </a:rPr>
              <a:t>Satışta Olanlar</a:t>
            </a:r>
          </a:p>
        </p:txBody>
      </p:sp>
      <p:sp>
        <p:nvSpPr>
          <p:cNvPr id="7" name="Rectangle 83"/>
          <p:cNvSpPr>
            <a:spLocks noChangeArrowheads="1"/>
          </p:cNvSpPr>
          <p:nvPr/>
        </p:nvSpPr>
        <p:spPr bwMode="auto">
          <a:xfrm>
            <a:off x="115888" y="107950"/>
            <a:ext cx="7302436"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8" name="Text Box 85"/>
          <p:cNvSpPr txBox="1">
            <a:spLocks noChangeArrowheads="1"/>
          </p:cNvSpPr>
          <p:nvPr/>
        </p:nvSpPr>
        <p:spPr bwMode="auto">
          <a:xfrm>
            <a:off x="2289175" y="1026829"/>
            <a:ext cx="5288273" cy="2554545"/>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000" b="1" dirty="0" smtClean="0">
                <a:solidFill>
                  <a:srgbClr val="FF0000"/>
                </a:solidFill>
              </a:rPr>
              <a:t>870.000.-TL   </a:t>
            </a:r>
            <a:r>
              <a:rPr lang="tr-TR" sz="1000" dirty="0" smtClean="0"/>
              <a:t>M2/TL… </a:t>
            </a:r>
            <a:r>
              <a:rPr lang="tr-TR" sz="1000" b="1" dirty="0" smtClean="0">
                <a:solidFill>
                  <a:srgbClr val="FF0000"/>
                </a:solidFill>
              </a:rPr>
              <a:t>7.250.-TL</a:t>
            </a:r>
            <a:r>
              <a:rPr lang="tr-TR" sz="1000" dirty="0" smtClean="0"/>
              <a:t>……….</a:t>
            </a:r>
            <a:endParaRPr lang="tr-TR" sz="1000" dirty="0"/>
          </a:p>
          <a:p>
            <a:pPr algn="l">
              <a:spcBef>
                <a:spcPct val="50000"/>
              </a:spcBef>
            </a:pPr>
            <a:r>
              <a:rPr lang="tr-TR" sz="1000" dirty="0"/>
              <a:t>Oda </a:t>
            </a:r>
            <a:r>
              <a:rPr lang="tr-TR" sz="1000" dirty="0" smtClean="0"/>
              <a:t>Sayısı	: </a:t>
            </a:r>
            <a:r>
              <a:rPr lang="tr-TR" sz="1000" b="1" dirty="0">
                <a:solidFill>
                  <a:srgbClr val="FF0000"/>
                </a:solidFill>
              </a:rPr>
              <a:t>2</a:t>
            </a:r>
            <a:r>
              <a:rPr lang="tr-TR" sz="1000" b="1" dirty="0" smtClean="0">
                <a:solidFill>
                  <a:srgbClr val="FF0000"/>
                </a:solidFill>
              </a:rPr>
              <a:t>+1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a:solidFill>
                  <a:srgbClr val="FF0000"/>
                </a:solidFill>
              </a:rPr>
              <a:t>2</a:t>
            </a: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13</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4</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120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r>
              <a:rPr lang="tr-TR" sz="1000" b="1" dirty="0" smtClean="0"/>
              <a:t>               </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err="1" smtClean="0">
                <a:solidFill>
                  <a:srgbClr val="FF0000"/>
                </a:solidFill>
              </a:rPr>
              <a:t>Msp</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9" name="Text Box 86"/>
          <p:cNvSpPr txBox="1">
            <a:spLocks noChangeArrowheads="1"/>
          </p:cNvSpPr>
          <p:nvPr/>
        </p:nvSpPr>
        <p:spPr bwMode="auto">
          <a:xfrm>
            <a:off x="4321175" y="1314465"/>
            <a:ext cx="2827878" cy="2531462"/>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a:t>
            </a:r>
            <a:r>
              <a:rPr lang="tr-TR" sz="1000" b="1" dirty="0" smtClean="0">
                <a:solidFill>
                  <a:srgbClr val="FF0000"/>
                </a:solidFill>
              </a:rPr>
              <a:t>/</a:t>
            </a:r>
            <a:r>
              <a:rPr lang="tr-TR" sz="1000" b="1" dirty="0">
                <a:solidFill>
                  <a:srgbClr val="FF0000"/>
                </a:solidFill>
              </a:rPr>
              <a:t>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pPr algn="l">
              <a:spcBef>
                <a:spcPct val="50000"/>
              </a:spcBef>
            </a:pPr>
            <a:endParaRPr lang="tr-TR" sz="300" b="1" dirty="0">
              <a:solidFill>
                <a:srgbClr val="FF0000"/>
              </a:solidFill>
            </a:endParaRPr>
          </a:p>
          <a:p>
            <a:r>
              <a:rPr lang="tr-TR" sz="800" dirty="0" smtClean="0"/>
              <a:t>Asuman </a:t>
            </a:r>
            <a:r>
              <a:rPr lang="tr-TR" sz="800" dirty="0" err="1" smtClean="0"/>
              <a:t>Sk</a:t>
            </a:r>
            <a:r>
              <a:rPr lang="tr-TR" sz="800" dirty="0" smtClean="0"/>
              <a:t>. Mualla Apt. No: 8 </a:t>
            </a:r>
            <a:r>
              <a:rPr lang="tr-TR" sz="800" dirty="0" err="1" smtClean="0"/>
              <a:t>Suadiye</a:t>
            </a:r>
            <a:r>
              <a:rPr lang="tr-TR" sz="800" dirty="0" smtClean="0"/>
              <a:t> /İstanbul Brüt 120 m2 olan Dairemiz 2+1 olup istenirse 3+1 daireye çevrilebilir. Su tesisatı iki </a:t>
            </a:r>
            <a:r>
              <a:rPr lang="tr-TR" sz="800" dirty="0" err="1" smtClean="0"/>
              <a:t>taraftada</a:t>
            </a:r>
            <a:r>
              <a:rPr lang="tr-TR" sz="800" dirty="0" smtClean="0"/>
              <a:t> hazırdır sadece mutfak değişikliği yapılacaktır. Dairemizde yangın merdivenine direkt çıkış vardır. yangın merdiven kapısı ile yatak odası arasındaki boşluk kiler olarak düzenlenebilecek özelliktedir. Bina altında sadece toprak sahiplerine özel bölüm mevcuttur.2 balkonu bulunmaktadır. Tüm ankastre sistem </a:t>
            </a:r>
            <a:r>
              <a:rPr lang="tr-TR" sz="800" dirty="0" err="1" smtClean="0"/>
              <a:t>Franke</a:t>
            </a:r>
            <a:r>
              <a:rPr lang="tr-TR" sz="800" dirty="0" smtClean="0"/>
              <a:t>’ </a:t>
            </a:r>
            <a:r>
              <a:rPr lang="tr-TR" sz="800" dirty="0" err="1" smtClean="0"/>
              <a:t>dir</a:t>
            </a:r>
            <a:r>
              <a:rPr lang="tr-TR" sz="800" dirty="0" smtClean="0"/>
              <a:t>. Odalar masif parkedir. Tüm camlarda otomatik panjur ve sineklik mevcuttur.Yatak odası ve salonda </a:t>
            </a:r>
            <a:r>
              <a:rPr lang="tr-TR" sz="800" dirty="0" err="1" smtClean="0"/>
              <a:t>Daiken</a:t>
            </a:r>
            <a:r>
              <a:rPr lang="tr-TR" sz="800" dirty="0" smtClean="0"/>
              <a:t> Marka klima vardır. çift asansör, 2 katlı kapalı Otopark Görüntülü </a:t>
            </a:r>
            <a:r>
              <a:rPr lang="tr-TR" sz="800" dirty="0" err="1" smtClean="0"/>
              <a:t>diafon</a:t>
            </a:r>
            <a:r>
              <a:rPr lang="tr-TR" sz="800" dirty="0" smtClean="0"/>
              <a:t> TV, telefon ve internet alt yapısı. Çevre güvenlik sistemi olarak yüksek çözünürlüklü kameralar ve kayıt sistemi. </a:t>
            </a:r>
          </a:p>
          <a:p>
            <a:pPr algn="l"/>
            <a:endParaRPr lang="tr-TR" sz="800" dirty="0" smtClean="0"/>
          </a:p>
          <a:p>
            <a:pPr algn="l"/>
            <a:endParaRPr lang="tr-TR" sz="800" dirty="0" smtClean="0"/>
          </a:p>
          <a:p>
            <a:pPr algn="l"/>
            <a:endParaRPr lang="tr-TR" sz="800" dirty="0" smtClean="0"/>
          </a:p>
          <a:p>
            <a:pPr algn="l"/>
            <a:endParaRPr lang="tr-TR" sz="800" dirty="0" smtClean="0"/>
          </a:p>
          <a:p>
            <a:pPr algn="l"/>
            <a:endParaRPr lang="tr-TR" sz="800" dirty="0"/>
          </a:p>
        </p:txBody>
      </p:sp>
      <p:sp>
        <p:nvSpPr>
          <p:cNvPr id="10" name="Text Box 85"/>
          <p:cNvSpPr txBox="1">
            <a:spLocks noChangeArrowheads="1"/>
          </p:cNvSpPr>
          <p:nvPr/>
        </p:nvSpPr>
        <p:spPr bwMode="auto">
          <a:xfrm>
            <a:off x="2289175" y="4086983"/>
            <a:ext cx="5288273" cy="2554545"/>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000" b="1" dirty="0" smtClean="0">
                <a:solidFill>
                  <a:srgbClr val="FF0000"/>
                </a:solidFill>
              </a:rPr>
              <a:t>865.000.-TL   </a:t>
            </a:r>
            <a:r>
              <a:rPr lang="tr-TR" sz="1000" dirty="0" smtClean="0"/>
              <a:t>M2/TL… </a:t>
            </a:r>
            <a:r>
              <a:rPr lang="tr-TR" sz="1000" b="1" dirty="0" smtClean="0">
                <a:solidFill>
                  <a:srgbClr val="FF0000"/>
                </a:solidFill>
              </a:rPr>
              <a:t>7.208.-TL</a:t>
            </a:r>
            <a:r>
              <a:rPr lang="tr-TR" sz="1000" dirty="0" smtClean="0"/>
              <a:t>……….</a:t>
            </a:r>
            <a:endParaRPr lang="tr-TR" sz="1000" dirty="0"/>
          </a:p>
          <a:p>
            <a:pPr algn="l">
              <a:spcBef>
                <a:spcPct val="50000"/>
              </a:spcBef>
            </a:pPr>
            <a:r>
              <a:rPr lang="tr-TR" sz="1000" dirty="0"/>
              <a:t>Oda </a:t>
            </a:r>
            <a:r>
              <a:rPr lang="tr-TR" sz="1000" dirty="0" smtClean="0"/>
              <a:t>Sayısı	: </a:t>
            </a:r>
            <a:r>
              <a:rPr lang="tr-TR" sz="1000" b="1" dirty="0">
                <a:solidFill>
                  <a:srgbClr val="FF0000"/>
                </a:solidFill>
              </a:rPr>
              <a:t>3</a:t>
            </a:r>
            <a:r>
              <a:rPr lang="tr-TR" sz="1000" b="1" dirty="0" smtClean="0">
                <a:solidFill>
                  <a:srgbClr val="FF0000"/>
                </a:solidFill>
              </a:rPr>
              <a:t>+1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smtClean="0">
                <a:solidFill>
                  <a:srgbClr val="FF0000"/>
                </a:solidFill>
              </a:rPr>
              <a:t>2</a:t>
            </a:r>
            <a:endParaRPr lang="tr-TR" sz="1000" b="1" dirty="0">
              <a:solidFill>
                <a:srgbClr val="FF0000"/>
              </a:solidFill>
            </a:endParaRP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11</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9</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120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kombili</a:t>
            </a:r>
          </a:p>
          <a:p>
            <a:pPr algn="l">
              <a:spcBef>
                <a:spcPct val="50000"/>
              </a:spcBef>
            </a:pPr>
            <a:r>
              <a:rPr lang="tr-TR" sz="1000" dirty="0" smtClean="0"/>
              <a:t>Mülkiyet </a:t>
            </a:r>
            <a:r>
              <a:rPr lang="tr-TR" sz="1000" dirty="0"/>
              <a:t>Durumu: </a:t>
            </a:r>
            <a:r>
              <a:rPr lang="tr-TR" sz="1000" b="1" dirty="0">
                <a:solidFill>
                  <a:srgbClr val="FF0000"/>
                </a:solidFill>
              </a:rPr>
              <a:t>Krediye uygun</a:t>
            </a:r>
          </a:p>
        </p:txBody>
      </p:sp>
      <p:sp>
        <p:nvSpPr>
          <p:cNvPr id="11" name="Text Box 86"/>
          <p:cNvSpPr txBox="1">
            <a:spLocks noChangeArrowheads="1"/>
          </p:cNvSpPr>
          <p:nvPr/>
        </p:nvSpPr>
        <p:spPr bwMode="auto">
          <a:xfrm>
            <a:off x="4321175" y="4546511"/>
            <a:ext cx="2827878" cy="1546577"/>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pPr algn="l">
              <a:spcBef>
                <a:spcPct val="50000"/>
              </a:spcBef>
            </a:pPr>
            <a:endParaRPr lang="tr-TR" sz="300" b="1" dirty="0">
              <a:solidFill>
                <a:srgbClr val="FF0000"/>
              </a:solidFill>
            </a:endParaRPr>
          </a:p>
          <a:p>
            <a:r>
              <a:rPr lang="tr-TR" sz="800" dirty="0" smtClean="0"/>
              <a:t>Kaptan arif Sok. </a:t>
            </a:r>
            <a:r>
              <a:rPr lang="tr-TR" sz="800" dirty="0" err="1" smtClean="0"/>
              <a:t>Suadiye</a:t>
            </a:r>
            <a:r>
              <a:rPr lang="tr-TR" sz="800" dirty="0" smtClean="0"/>
              <a:t>/İstanbul </a:t>
            </a:r>
            <a:r>
              <a:rPr lang="tr-TR" sz="800" dirty="0" err="1" smtClean="0"/>
              <a:t>Suadiye</a:t>
            </a:r>
            <a:r>
              <a:rPr lang="tr-TR" sz="800" dirty="0" smtClean="0"/>
              <a:t> Kaptan arif Caddesinde 11 katlı binanın 11 katında önü açık ferah yeni yapılan metroya yakın Bağdat caddesi ve minibüs yoluna yürüme mesafesinde. Çift asansörlü, kapalı açık otoparklı, ebeveyn banyolu. </a:t>
            </a:r>
            <a:r>
              <a:rPr lang="tr-TR" sz="800" dirty="0" err="1" smtClean="0"/>
              <a:t>Lineadecor</a:t>
            </a:r>
            <a:r>
              <a:rPr lang="tr-TR" sz="800" dirty="0" smtClean="0"/>
              <a:t> ankastre mutfaklı, elektrikli panjurlu ebeveyn odası ve salonda </a:t>
            </a:r>
            <a:r>
              <a:rPr lang="tr-TR" sz="800" dirty="0" err="1" smtClean="0"/>
              <a:t>klıması</a:t>
            </a:r>
            <a:r>
              <a:rPr lang="tr-TR" sz="800" dirty="0" smtClean="0"/>
              <a:t> mevcut olan kale çelik kapılı, ıslak zeminler seramik, oda ve salonlar lamine parke daire..</a:t>
            </a:r>
          </a:p>
          <a:p>
            <a:r>
              <a:rPr lang="tr-TR" sz="800" dirty="0" smtClean="0"/>
              <a:t> </a:t>
            </a:r>
          </a:p>
          <a:p>
            <a:pPr algn="l"/>
            <a:endParaRPr lang="tr-TR" sz="800" dirty="0" smtClean="0"/>
          </a:p>
        </p:txBody>
      </p:sp>
      <p:sp>
        <p:nvSpPr>
          <p:cNvPr id="12" name="Text Box 85"/>
          <p:cNvSpPr txBox="1">
            <a:spLocks noChangeArrowheads="1"/>
          </p:cNvSpPr>
          <p:nvPr/>
        </p:nvSpPr>
        <p:spPr bwMode="auto">
          <a:xfrm>
            <a:off x="2270125" y="7409645"/>
            <a:ext cx="5288273" cy="2554545"/>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000" b="1" dirty="0" smtClean="0">
                <a:solidFill>
                  <a:srgbClr val="FF0000"/>
                </a:solidFill>
              </a:rPr>
              <a:t>899.000.-TL   </a:t>
            </a:r>
            <a:r>
              <a:rPr lang="tr-TR" sz="1000" dirty="0" smtClean="0"/>
              <a:t>M2/TL… </a:t>
            </a:r>
            <a:r>
              <a:rPr lang="tr-TR" sz="1000" b="1" dirty="0" smtClean="0">
                <a:solidFill>
                  <a:srgbClr val="FF0000"/>
                </a:solidFill>
              </a:rPr>
              <a:t>7.492-TL</a:t>
            </a:r>
            <a:r>
              <a:rPr lang="tr-TR" sz="1000" dirty="0" smtClean="0"/>
              <a:t>……….</a:t>
            </a:r>
            <a:endParaRPr lang="tr-TR" sz="1000" dirty="0"/>
          </a:p>
          <a:p>
            <a:pPr algn="l">
              <a:spcBef>
                <a:spcPct val="50000"/>
              </a:spcBef>
            </a:pPr>
            <a:r>
              <a:rPr lang="tr-TR" sz="1000" dirty="0"/>
              <a:t>Oda </a:t>
            </a:r>
            <a:r>
              <a:rPr lang="tr-TR" sz="1000" dirty="0" smtClean="0"/>
              <a:t>Sayısı	: </a:t>
            </a:r>
            <a:r>
              <a:rPr lang="tr-TR" sz="1000" b="1" dirty="0">
                <a:solidFill>
                  <a:srgbClr val="FF0000"/>
                </a:solidFill>
              </a:rPr>
              <a:t>3</a:t>
            </a:r>
            <a:r>
              <a:rPr lang="tr-TR" sz="1000" b="1" dirty="0" smtClean="0">
                <a:solidFill>
                  <a:srgbClr val="FF0000"/>
                </a:solidFill>
              </a:rPr>
              <a:t>+1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a:solidFill>
                  <a:srgbClr val="FF0000"/>
                </a:solidFill>
              </a:rPr>
              <a:t>2</a:t>
            </a: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9</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7</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125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r>
              <a:rPr lang="tr-TR" sz="1000" b="1" dirty="0" smtClean="0"/>
              <a:t>               </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Kombili</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13" name="Text Box 86"/>
          <p:cNvSpPr txBox="1">
            <a:spLocks noChangeArrowheads="1"/>
          </p:cNvSpPr>
          <p:nvPr/>
        </p:nvSpPr>
        <p:spPr bwMode="auto">
          <a:xfrm>
            <a:off x="4321175" y="7747916"/>
            <a:ext cx="2827878" cy="1177245"/>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pPr algn="l">
              <a:spcBef>
                <a:spcPct val="50000"/>
              </a:spcBef>
            </a:pPr>
            <a:endParaRPr lang="tr-TR" sz="300" b="1" dirty="0">
              <a:solidFill>
                <a:srgbClr val="FF0000"/>
              </a:solidFill>
            </a:endParaRPr>
          </a:p>
          <a:p>
            <a:r>
              <a:rPr lang="tr-TR" sz="800" dirty="0" smtClean="0"/>
              <a:t>Kavisli </a:t>
            </a:r>
            <a:r>
              <a:rPr lang="tr-TR" sz="800" dirty="0" err="1" smtClean="0"/>
              <a:t>Sk</a:t>
            </a:r>
            <a:r>
              <a:rPr lang="tr-TR" sz="800" dirty="0" smtClean="0"/>
              <a:t>. Erdeniz Apt. </a:t>
            </a:r>
            <a:r>
              <a:rPr lang="tr-TR" sz="800" dirty="0" err="1" smtClean="0"/>
              <a:t>suadiye</a:t>
            </a:r>
            <a:r>
              <a:rPr lang="tr-TR" sz="800" dirty="0" smtClean="0"/>
              <a:t>/İstanbul Açık - Kapalı Otopark Engelliye Uygun </a:t>
            </a:r>
            <a:r>
              <a:rPr lang="tr-TR" sz="800" dirty="0" err="1" smtClean="0"/>
              <a:t>Sıemens</a:t>
            </a:r>
            <a:r>
              <a:rPr lang="tr-TR" sz="800" dirty="0" smtClean="0"/>
              <a:t> Ankastre Mutfak </a:t>
            </a:r>
            <a:r>
              <a:rPr lang="tr-TR" sz="800" dirty="0" err="1" smtClean="0"/>
              <a:t>Arçelik</a:t>
            </a:r>
            <a:r>
              <a:rPr lang="tr-TR" sz="800" dirty="0" smtClean="0"/>
              <a:t> Klima Gömme Dolap </a:t>
            </a:r>
            <a:r>
              <a:rPr lang="tr-TR" sz="800" dirty="0" err="1" smtClean="0"/>
              <a:t>Buderus</a:t>
            </a:r>
            <a:r>
              <a:rPr lang="tr-TR" sz="800" dirty="0" smtClean="0"/>
              <a:t> Kombi </a:t>
            </a:r>
            <a:r>
              <a:rPr lang="tr-TR" sz="800" dirty="0" err="1" smtClean="0"/>
              <a:t>Vitra</a:t>
            </a:r>
            <a:r>
              <a:rPr lang="tr-TR" sz="800" dirty="0" smtClean="0"/>
              <a:t> </a:t>
            </a:r>
            <a:r>
              <a:rPr lang="tr-TR" sz="800" dirty="0" err="1" smtClean="0"/>
              <a:t>lavobo</a:t>
            </a:r>
            <a:r>
              <a:rPr lang="tr-TR" sz="800" dirty="0" smtClean="0"/>
              <a:t> </a:t>
            </a:r>
            <a:r>
              <a:rPr lang="tr-TR" sz="800" dirty="0" err="1" smtClean="0"/>
              <a:t>Grohe</a:t>
            </a:r>
            <a:r>
              <a:rPr lang="tr-TR" sz="800" dirty="0" smtClean="0"/>
              <a:t> Klozet </a:t>
            </a:r>
            <a:r>
              <a:rPr lang="tr-TR" sz="800" dirty="0" err="1" smtClean="0"/>
              <a:t>Duşakabin</a:t>
            </a:r>
            <a:r>
              <a:rPr lang="tr-TR" sz="800" dirty="0" smtClean="0"/>
              <a:t> Ebeveyn Banyo - Yangın Merdiveni Spot-Otomatik Panjur </a:t>
            </a:r>
            <a:r>
              <a:rPr lang="tr-TR" sz="800" dirty="0" err="1" smtClean="0"/>
              <a:t>Schindler</a:t>
            </a:r>
            <a:r>
              <a:rPr lang="tr-TR" sz="800" dirty="0" smtClean="0"/>
              <a:t> Marka çift asansör Çöp </a:t>
            </a:r>
            <a:r>
              <a:rPr lang="tr-TR" sz="800" dirty="0" err="1" smtClean="0"/>
              <a:t>ögütücü</a:t>
            </a:r>
            <a:r>
              <a:rPr lang="tr-TR" sz="800" dirty="0" smtClean="0"/>
              <a:t> AUDIO Marka </a:t>
            </a:r>
            <a:r>
              <a:rPr lang="tr-TR" sz="800" dirty="0" err="1" smtClean="0"/>
              <a:t>İnterkom</a:t>
            </a:r>
            <a:r>
              <a:rPr lang="tr-TR" sz="800" dirty="0" smtClean="0"/>
              <a:t> Sistemi, Uydu Bağlantısı</a:t>
            </a:r>
          </a:p>
          <a:p>
            <a:pPr algn="l"/>
            <a:endParaRPr lang="tr-TR" sz="800" dirty="0"/>
          </a:p>
        </p:txBody>
      </p:sp>
      <p:pic>
        <p:nvPicPr>
          <p:cNvPr id="1026" name="Picture 2" descr="C:\Users\ibrahim\Desktop\akkurt sk. irem apt\ekspertiz fotoları\asumansk.mualla apt.no.8.jpg"/>
          <p:cNvPicPr>
            <a:picLocks noChangeAspect="1" noChangeArrowheads="1"/>
          </p:cNvPicPr>
          <p:nvPr/>
        </p:nvPicPr>
        <p:blipFill>
          <a:blip r:embed="rId6"/>
          <a:srcRect/>
          <a:stretch>
            <a:fillRect/>
          </a:stretch>
        </p:blipFill>
        <p:spPr bwMode="auto">
          <a:xfrm>
            <a:off x="350838" y="942976"/>
            <a:ext cx="1844170" cy="2590800"/>
          </a:xfrm>
          <a:prstGeom prst="rect">
            <a:avLst/>
          </a:prstGeom>
          <a:noFill/>
          <a:ln w="28575">
            <a:solidFill>
              <a:schemeClr val="tx1"/>
            </a:solidFill>
            <a:prstDash val="solid"/>
          </a:ln>
        </p:spPr>
      </p:pic>
      <p:pic>
        <p:nvPicPr>
          <p:cNvPr id="1028" name="Picture 4" descr="C:\Users\ibrahim\Desktop\akkurt sk. irem apt\ekspertiz fotoları\timuçin.jpg"/>
          <p:cNvPicPr>
            <a:picLocks noChangeAspect="1" noChangeArrowheads="1"/>
          </p:cNvPicPr>
          <p:nvPr/>
        </p:nvPicPr>
        <p:blipFill>
          <a:blip r:embed="rId7"/>
          <a:srcRect/>
          <a:stretch>
            <a:fillRect/>
          </a:stretch>
        </p:blipFill>
        <p:spPr bwMode="auto">
          <a:xfrm>
            <a:off x="336551" y="4086225"/>
            <a:ext cx="1825624" cy="2511425"/>
          </a:xfrm>
          <a:prstGeom prst="rect">
            <a:avLst/>
          </a:prstGeom>
          <a:noFill/>
          <a:ln w="28575">
            <a:solidFill>
              <a:schemeClr val="tx1"/>
            </a:solidFill>
            <a:prstDash val="solid"/>
          </a:ln>
        </p:spPr>
      </p:pic>
      <p:pic>
        <p:nvPicPr>
          <p:cNvPr id="1029" name="Picture 5" descr="C:\Users\ibrahim\Desktop\akkurt sk. irem apt\ekspertiz fotoları\kavislierdenizapt.jpg"/>
          <p:cNvPicPr>
            <a:picLocks noChangeAspect="1" noChangeArrowheads="1"/>
          </p:cNvPicPr>
          <p:nvPr/>
        </p:nvPicPr>
        <p:blipFill>
          <a:blip r:embed="rId8"/>
          <a:srcRect/>
          <a:stretch>
            <a:fillRect/>
          </a:stretch>
        </p:blipFill>
        <p:spPr bwMode="auto">
          <a:xfrm>
            <a:off x="331788" y="7391400"/>
            <a:ext cx="1797363" cy="2497138"/>
          </a:xfrm>
          <a:prstGeom prst="rect">
            <a:avLst/>
          </a:prstGeom>
          <a:noFill/>
          <a:ln w="28575">
            <a:solidFill>
              <a:schemeClr val="tx1"/>
            </a:solidFill>
            <a:prstDash val="soli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descr="C:\Users\ibrahim\Desktop\resim\SEKİL.jpg"/>
          <p:cNvPicPr>
            <a:picLocks noChangeAspect="1" noChangeArrowheads="1"/>
          </p:cNvPicPr>
          <p:nvPr/>
        </p:nvPicPr>
        <p:blipFill>
          <a:blip r:embed="rId2"/>
          <a:srcRect/>
          <a:stretch>
            <a:fillRect/>
          </a:stretch>
        </p:blipFill>
        <p:spPr bwMode="auto">
          <a:xfrm>
            <a:off x="5618163" y="-11113"/>
            <a:ext cx="1924050" cy="10715626"/>
          </a:xfrm>
          <a:prstGeom prst="rect">
            <a:avLst/>
          </a:prstGeom>
          <a:noFill/>
        </p:spPr>
      </p:pic>
      <p:sp>
        <p:nvSpPr>
          <p:cNvPr id="5" name="Rectangle 20"/>
          <p:cNvSpPr>
            <a:spLocks noChangeArrowheads="1"/>
          </p:cNvSpPr>
          <p:nvPr/>
        </p:nvSpPr>
        <p:spPr bwMode="auto">
          <a:xfrm>
            <a:off x="115887" y="107950"/>
            <a:ext cx="7302437" cy="10355838"/>
          </a:xfrm>
          <a:prstGeom prst="rect">
            <a:avLst/>
          </a:prstGeom>
          <a:noFill/>
          <a:ln w="28575" algn="ctr">
            <a:solidFill>
              <a:srgbClr val="FF0000"/>
            </a:solidFill>
            <a:miter lim="800000"/>
            <a:headEnd/>
            <a:tailEnd/>
          </a:ln>
          <a:effectLst/>
        </p:spPr>
        <p:txBody>
          <a:bodyPr wrap="none" anchor="ctr"/>
          <a:lstStyle/>
          <a:p>
            <a:endParaRPr lang="tr-TR"/>
          </a:p>
        </p:txBody>
      </p:sp>
      <p:sp>
        <p:nvSpPr>
          <p:cNvPr id="6" name="Text Box 85"/>
          <p:cNvSpPr txBox="1">
            <a:spLocks noChangeArrowheads="1"/>
          </p:cNvSpPr>
          <p:nvPr/>
        </p:nvSpPr>
        <p:spPr bwMode="auto">
          <a:xfrm>
            <a:off x="2251075" y="4199047"/>
            <a:ext cx="5288274" cy="2616101"/>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400" b="1" dirty="0" smtClean="0">
                <a:solidFill>
                  <a:srgbClr val="FF0000"/>
                </a:solidFill>
              </a:rPr>
              <a:t> 960.000.-TL   </a:t>
            </a:r>
            <a:r>
              <a:rPr lang="tr-TR" sz="1000" dirty="0" smtClean="0"/>
              <a:t>M2/TL… </a:t>
            </a:r>
            <a:r>
              <a:rPr lang="tr-TR" sz="1400" b="1" dirty="0" smtClean="0">
                <a:solidFill>
                  <a:srgbClr val="FF0000"/>
                </a:solidFill>
              </a:rPr>
              <a:t>6.857.-TL</a:t>
            </a:r>
            <a:r>
              <a:rPr lang="tr-TR" sz="1400" dirty="0" smtClean="0"/>
              <a:t>……….</a:t>
            </a:r>
            <a:endParaRPr lang="tr-TR" sz="1400" dirty="0"/>
          </a:p>
          <a:p>
            <a:pPr algn="l">
              <a:spcBef>
                <a:spcPct val="50000"/>
              </a:spcBef>
            </a:pPr>
            <a:r>
              <a:rPr lang="tr-TR" sz="1000" dirty="0"/>
              <a:t>Oda </a:t>
            </a:r>
            <a:r>
              <a:rPr lang="tr-TR" sz="1000" dirty="0" smtClean="0"/>
              <a:t>Sayısı	: </a:t>
            </a:r>
            <a:r>
              <a:rPr lang="tr-TR" sz="1000" b="1" dirty="0" smtClean="0">
                <a:solidFill>
                  <a:srgbClr val="FF0000"/>
                </a:solidFill>
              </a:rPr>
              <a:t>3+1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smtClean="0">
                <a:solidFill>
                  <a:srgbClr val="FF0000"/>
                </a:solidFill>
              </a:rPr>
              <a:t>2</a:t>
            </a:r>
            <a:endParaRPr lang="tr-TR" sz="1000" b="1" dirty="0">
              <a:solidFill>
                <a:srgbClr val="FF0000"/>
              </a:solidFill>
            </a:endParaRP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11</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1 </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140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Kombili</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7" name="Text Box 86"/>
          <p:cNvSpPr txBox="1">
            <a:spLocks noChangeArrowheads="1"/>
          </p:cNvSpPr>
          <p:nvPr/>
        </p:nvSpPr>
        <p:spPr bwMode="auto">
          <a:xfrm>
            <a:off x="4321175" y="4522862"/>
            <a:ext cx="2827878" cy="1361911"/>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smtClean="0">
                <a:solidFill>
                  <a:srgbClr val="FF0000"/>
                </a:solidFill>
                <a:hlinkClick r:id="rId5"/>
              </a:rPr>
              <a:t>Caddebostan </a:t>
            </a:r>
            <a:endParaRPr lang="tr-TR" sz="1000" b="1" dirty="0" smtClean="0">
              <a:solidFill>
                <a:srgbClr val="FF0000"/>
              </a:solidFill>
            </a:endParaRPr>
          </a:p>
          <a:p>
            <a:pPr algn="l">
              <a:spcBef>
                <a:spcPct val="50000"/>
              </a:spcBef>
            </a:pPr>
            <a:endParaRPr lang="tr-TR" sz="300" b="1" dirty="0">
              <a:solidFill>
                <a:srgbClr val="FF0000"/>
              </a:solidFill>
            </a:endParaRPr>
          </a:p>
          <a:p>
            <a:pPr algn="l"/>
            <a:r>
              <a:rPr lang="tr-TR" sz="800" dirty="0" smtClean="0"/>
              <a:t>Halay Sokak can Apt. No: 13 </a:t>
            </a:r>
            <a:r>
              <a:rPr lang="tr-TR" sz="800" dirty="0" err="1" smtClean="0"/>
              <a:t>suadiye</a:t>
            </a:r>
            <a:r>
              <a:rPr lang="tr-TR" sz="800" dirty="0" smtClean="0"/>
              <a:t>/İstanbul  Çelik Kapılı,   Islak zeminler seramik, Oda ve salonlar, lamine Parke,  </a:t>
            </a:r>
            <a:r>
              <a:rPr lang="tr-TR" sz="800" dirty="0" err="1" smtClean="0"/>
              <a:t>lineadecor</a:t>
            </a:r>
            <a:r>
              <a:rPr lang="tr-TR" sz="800" dirty="0" smtClean="0"/>
              <a:t> ankastre mutfak, kartonpiyerli, ebeveyn banyolu, görüntülü </a:t>
            </a:r>
            <a:r>
              <a:rPr lang="tr-TR" sz="800" dirty="0" err="1" smtClean="0"/>
              <a:t>diafonu</a:t>
            </a:r>
            <a:r>
              <a:rPr lang="tr-TR" sz="800" dirty="0" smtClean="0"/>
              <a:t>, elektrikli panjurlu, çift asansörlü, jeneratörlü, Hilton lavabo </a:t>
            </a:r>
            <a:r>
              <a:rPr lang="tr-TR" sz="800" dirty="0" err="1" smtClean="0"/>
              <a:t>duşakabin</a:t>
            </a:r>
            <a:r>
              <a:rPr lang="tr-TR" sz="800" dirty="0" smtClean="0"/>
              <a:t> banyolu , </a:t>
            </a:r>
            <a:r>
              <a:rPr lang="tr-TR" sz="800" dirty="0" err="1" smtClean="0"/>
              <a:t>Hidrofrlu</a:t>
            </a:r>
            <a:r>
              <a:rPr lang="tr-TR" sz="800" dirty="0" smtClean="0"/>
              <a:t>, su depolu,  kablolu </a:t>
            </a:r>
            <a:r>
              <a:rPr lang="tr-TR" sz="800" dirty="0" err="1" smtClean="0"/>
              <a:t>tv</a:t>
            </a:r>
            <a:r>
              <a:rPr lang="tr-TR" sz="800" dirty="0" smtClean="0"/>
              <a:t> ve uydu altyapılı , Kapalı açık otoparklı daire..</a:t>
            </a:r>
          </a:p>
          <a:p>
            <a:pPr algn="l"/>
            <a:endParaRPr lang="tr-TR" sz="800" dirty="0" smtClean="0"/>
          </a:p>
          <a:p>
            <a:pPr algn="l"/>
            <a:r>
              <a:rPr lang="tr-TR" sz="1200" b="1" dirty="0" smtClean="0">
                <a:solidFill>
                  <a:srgbClr val="FF0000"/>
                </a:solidFill>
              </a:rPr>
              <a:t>16.06.2017 TARİHİNDE SATILDI</a:t>
            </a:r>
            <a:endParaRPr lang="tr-TR" sz="1200" b="1" dirty="0">
              <a:solidFill>
                <a:srgbClr val="FF0000"/>
              </a:solidFill>
            </a:endParaRPr>
          </a:p>
        </p:txBody>
      </p:sp>
      <p:sp>
        <p:nvSpPr>
          <p:cNvPr id="8" name="Text Box 85"/>
          <p:cNvSpPr txBox="1">
            <a:spLocks noChangeArrowheads="1"/>
          </p:cNvSpPr>
          <p:nvPr/>
        </p:nvSpPr>
        <p:spPr bwMode="auto">
          <a:xfrm>
            <a:off x="2270125" y="7257245"/>
            <a:ext cx="5288274" cy="2616101"/>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400" b="1" dirty="0" smtClean="0">
                <a:solidFill>
                  <a:srgbClr val="FF0000"/>
                </a:solidFill>
              </a:rPr>
              <a:t>640.000.-TL   </a:t>
            </a:r>
            <a:r>
              <a:rPr lang="tr-TR" sz="1000" dirty="0" smtClean="0"/>
              <a:t>M2/TL… </a:t>
            </a:r>
            <a:r>
              <a:rPr lang="tr-TR" sz="1400" b="1" dirty="0" smtClean="0">
                <a:solidFill>
                  <a:srgbClr val="FF0000"/>
                </a:solidFill>
              </a:rPr>
              <a:t>7.111.-TL</a:t>
            </a:r>
            <a:r>
              <a:rPr lang="tr-TR" sz="1400" dirty="0" smtClean="0"/>
              <a:t>……….</a:t>
            </a:r>
            <a:endParaRPr lang="tr-TR" sz="1400" dirty="0"/>
          </a:p>
          <a:p>
            <a:pPr algn="l">
              <a:spcBef>
                <a:spcPct val="50000"/>
              </a:spcBef>
            </a:pPr>
            <a:r>
              <a:rPr lang="tr-TR" sz="1000" dirty="0"/>
              <a:t>Oda </a:t>
            </a:r>
            <a:r>
              <a:rPr lang="tr-TR" sz="1000" dirty="0" smtClean="0"/>
              <a:t>Sayısı	: </a:t>
            </a:r>
            <a:r>
              <a:rPr lang="tr-TR" sz="1000" b="1" dirty="0" smtClean="0">
                <a:solidFill>
                  <a:srgbClr val="FF0000"/>
                </a:solidFill>
              </a:rPr>
              <a:t>2+1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a:solidFill>
                  <a:srgbClr val="FF0000"/>
                </a:solidFill>
              </a:rPr>
              <a:t>1</a:t>
            </a:r>
          </a:p>
          <a:p>
            <a:pPr algn="l">
              <a:spcBef>
                <a:spcPct val="50000"/>
              </a:spcBef>
            </a:pPr>
            <a:r>
              <a:rPr lang="tr-TR" sz="1000" dirty="0" err="1" smtClean="0"/>
              <a:t>Wc</a:t>
            </a:r>
            <a:r>
              <a:rPr lang="tr-TR" sz="1000" dirty="0" smtClean="0"/>
              <a:t>	: </a:t>
            </a:r>
            <a:r>
              <a:rPr lang="tr-TR" sz="1000" b="1" dirty="0" smtClean="0">
                <a:solidFill>
                  <a:srgbClr val="FF0000"/>
                </a:solidFill>
              </a:rPr>
              <a:t>1</a:t>
            </a:r>
            <a:endParaRPr lang="tr-TR" sz="1000" b="1" dirty="0">
              <a:solidFill>
                <a:srgbClr val="FF0000"/>
              </a:solidFill>
            </a:endParaRPr>
          </a:p>
          <a:p>
            <a:pPr algn="l">
              <a:spcBef>
                <a:spcPct val="50000"/>
              </a:spcBef>
            </a:pPr>
            <a:r>
              <a:rPr lang="tr-TR" sz="1000" dirty="0"/>
              <a:t>Kat </a:t>
            </a:r>
            <a:r>
              <a:rPr lang="tr-TR" sz="1000" dirty="0" smtClean="0"/>
              <a:t>Sayısı	: </a:t>
            </a:r>
            <a:r>
              <a:rPr lang="tr-TR" sz="1000" b="1" dirty="0" smtClean="0">
                <a:solidFill>
                  <a:srgbClr val="FF0000"/>
                </a:solidFill>
              </a:rPr>
              <a:t>12</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1</a:t>
            </a:r>
            <a:r>
              <a:rPr lang="tr-TR" sz="1000" b="1" dirty="0" smtClean="0"/>
              <a:t>                                        </a:t>
            </a:r>
            <a:endParaRPr lang="tr-TR" sz="1000" b="1" dirty="0"/>
          </a:p>
          <a:p>
            <a:pPr algn="l">
              <a:spcBef>
                <a:spcPct val="50000"/>
              </a:spcBef>
            </a:pPr>
            <a:r>
              <a:rPr lang="tr-TR" sz="1000" dirty="0"/>
              <a:t>Bina Yapım </a:t>
            </a:r>
            <a:r>
              <a:rPr lang="tr-TR" sz="1000" dirty="0" smtClean="0"/>
              <a:t>yılı	: </a:t>
            </a:r>
            <a:r>
              <a:rPr lang="tr-TR" sz="1000" b="1" dirty="0" smtClean="0">
                <a:solidFill>
                  <a:srgbClr val="FF0000"/>
                </a:solidFill>
              </a:rPr>
              <a:t>2017 Yapımı</a:t>
            </a:r>
            <a:r>
              <a:rPr lang="tr-TR" sz="1000" b="1" dirty="0" smtClean="0"/>
              <a:t> </a:t>
            </a:r>
            <a:endParaRPr lang="tr-TR" sz="1000" b="1" dirty="0"/>
          </a:p>
          <a:p>
            <a:pPr algn="l">
              <a:spcBef>
                <a:spcPct val="50000"/>
              </a:spcBef>
            </a:pPr>
            <a:r>
              <a:rPr lang="tr-TR" sz="1000" dirty="0"/>
              <a:t>Brüt M2 	</a:t>
            </a:r>
            <a:r>
              <a:rPr lang="tr-TR" sz="1000" dirty="0" smtClean="0"/>
              <a:t>: </a:t>
            </a:r>
            <a:r>
              <a:rPr lang="tr-TR" sz="1000" b="1" dirty="0" smtClean="0">
                <a:solidFill>
                  <a:srgbClr val="FF0000"/>
                </a:solidFill>
              </a:rPr>
              <a:t>90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r>
              <a:rPr lang="tr-TR" sz="1000" b="1" dirty="0" smtClean="0"/>
              <a:t>            </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smtClean="0">
                <a:solidFill>
                  <a:srgbClr val="FF0000"/>
                </a:solidFill>
              </a:rPr>
              <a:t>Kombi</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9" name="Text Box 86"/>
          <p:cNvSpPr txBox="1">
            <a:spLocks noChangeArrowheads="1"/>
          </p:cNvSpPr>
          <p:nvPr/>
        </p:nvSpPr>
        <p:spPr bwMode="auto">
          <a:xfrm>
            <a:off x="4321175" y="7544881"/>
            <a:ext cx="2827878" cy="1485022"/>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pPr algn="l">
              <a:spcBef>
                <a:spcPct val="50000"/>
              </a:spcBef>
            </a:pPr>
            <a:endParaRPr lang="tr-TR" sz="300" b="1" dirty="0">
              <a:solidFill>
                <a:srgbClr val="FF0000"/>
              </a:solidFill>
            </a:endParaRPr>
          </a:p>
          <a:p>
            <a:pPr algn="l"/>
            <a:r>
              <a:rPr lang="tr-TR" sz="800" dirty="0" err="1" smtClean="0"/>
              <a:t>Suadiye</a:t>
            </a:r>
            <a:r>
              <a:rPr lang="tr-TR" sz="800" dirty="0" smtClean="0"/>
              <a:t> Cami Sokak Onur Apt. No:47  </a:t>
            </a:r>
            <a:r>
              <a:rPr lang="tr-TR" sz="800" dirty="0" err="1" smtClean="0"/>
              <a:t>Suadiye</a:t>
            </a:r>
            <a:r>
              <a:rPr lang="tr-TR" sz="800" dirty="0" smtClean="0"/>
              <a:t>/</a:t>
            </a:r>
            <a:r>
              <a:rPr lang="tr-TR" sz="800" dirty="0" err="1" smtClean="0"/>
              <a:t>istanbul</a:t>
            </a:r>
            <a:r>
              <a:rPr lang="tr-TR" sz="800" dirty="0" smtClean="0"/>
              <a:t>  Dış Kapılar Çelik, İç kapılar lake Islak zeminler seramik, özel yapım mutfak ankastre ürünler. Oda ve salonlar lamine parke, </a:t>
            </a:r>
            <a:r>
              <a:rPr lang="tr-TR" sz="800" dirty="0" err="1" smtClean="0"/>
              <a:t>satenboyaı</a:t>
            </a:r>
            <a:r>
              <a:rPr lang="tr-TR" sz="800" dirty="0" smtClean="0"/>
              <a:t> duvarlar, tavanlar kartonpiyerli, </a:t>
            </a:r>
            <a:r>
              <a:rPr lang="tr-TR" sz="800" dirty="0" err="1" smtClean="0"/>
              <a:t>Spotölgenin</a:t>
            </a:r>
            <a:r>
              <a:rPr lang="tr-TR" sz="800" dirty="0" smtClean="0"/>
              <a:t> prestijli </a:t>
            </a:r>
            <a:r>
              <a:rPr lang="tr-TR" sz="800" dirty="0" err="1" smtClean="0"/>
              <a:t>pbinalarından</a:t>
            </a:r>
            <a:r>
              <a:rPr lang="tr-TR" sz="800" dirty="0" smtClean="0"/>
              <a:t> biri olup, </a:t>
            </a:r>
            <a:r>
              <a:rPr lang="tr-TR" sz="800" dirty="0" err="1" smtClean="0"/>
              <a:t>asans</a:t>
            </a:r>
            <a:r>
              <a:rPr lang="tr-TR" sz="800" dirty="0" smtClean="0"/>
              <a:t> </a:t>
            </a:r>
            <a:r>
              <a:rPr lang="tr-TR" sz="800" dirty="0" err="1" smtClean="0"/>
              <a:t>kli</a:t>
            </a:r>
            <a:r>
              <a:rPr lang="tr-TR" sz="800" dirty="0" smtClean="0"/>
              <a:t> panjurlar, asansörlü, Kapalı Otoparklı,  daire…</a:t>
            </a:r>
          </a:p>
          <a:p>
            <a:pPr algn="l"/>
            <a:endParaRPr lang="tr-TR" sz="800" b="1" dirty="0" smtClean="0">
              <a:solidFill>
                <a:srgbClr val="FF0000"/>
              </a:solidFill>
            </a:endParaRPr>
          </a:p>
          <a:p>
            <a:pPr algn="l"/>
            <a:endParaRPr lang="tr-TR" sz="800" b="1" dirty="0" smtClean="0">
              <a:solidFill>
                <a:srgbClr val="FF0000"/>
              </a:solidFill>
            </a:endParaRPr>
          </a:p>
          <a:p>
            <a:pPr algn="l"/>
            <a:r>
              <a:rPr lang="tr-TR" sz="1200" b="1" dirty="0" smtClean="0">
                <a:solidFill>
                  <a:srgbClr val="FF0000"/>
                </a:solidFill>
              </a:rPr>
              <a:t>15.05.2017 TARİHİNDE SATILDI</a:t>
            </a:r>
            <a:endParaRPr lang="tr-TR" sz="1200" b="1" dirty="0">
              <a:solidFill>
                <a:srgbClr val="FF0000"/>
              </a:solidFill>
            </a:endParaRPr>
          </a:p>
        </p:txBody>
      </p:sp>
      <p:sp>
        <p:nvSpPr>
          <p:cNvPr id="10" name="Text Box 81"/>
          <p:cNvSpPr txBox="1">
            <a:spLocks noChangeArrowheads="1"/>
          </p:cNvSpPr>
          <p:nvPr/>
        </p:nvSpPr>
        <p:spPr bwMode="auto">
          <a:xfrm>
            <a:off x="1556791" y="251518"/>
            <a:ext cx="4444810" cy="369332"/>
          </a:xfrm>
          <a:prstGeom prst="rect">
            <a:avLst/>
          </a:prstGeom>
          <a:noFill/>
          <a:ln w="9525" algn="ctr">
            <a:noFill/>
            <a:miter lim="800000"/>
            <a:headEnd/>
            <a:tailEnd/>
          </a:ln>
          <a:effectLst/>
        </p:spPr>
        <p:txBody>
          <a:bodyPr wrap="square">
            <a:spAutoFit/>
          </a:bodyPr>
          <a:lstStyle/>
          <a:p>
            <a:pPr algn="ctr">
              <a:spcBef>
                <a:spcPct val="50000"/>
              </a:spcBef>
            </a:pPr>
            <a:r>
              <a:rPr lang="tr-TR" b="1" i="1" dirty="0" smtClean="0">
                <a:latin typeface="Franklin Gothic Medium" pitchFamily="34" charset="0"/>
              </a:rPr>
              <a:t>Kısa Süre Önce satılanlar</a:t>
            </a:r>
            <a:endParaRPr lang="tr-TR" b="1" i="1" dirty="0">
              <a:latin typeface="Franklin Gothic Medium" pitchFamily="34" charset="0"/>
            </a:endParaRPr>
          </a:p>
        </p:txBody>
      </p:sp>
      <p:sp>
        <p:nvSpPr>
          <p:cNvPr id="11" name="Text Box 85"/>
          <p:cNvSpPr txBox="1">
            <a:spLocks noChangeArrowheads="1"/>
          </p:cNvSpPr>
          <p:nvPr/>
        </p:nvSpPr>
        <p:spPr bwMode="auto">
          <a:xfrm>
            <a:off x="2251075" y="969679"/>
            <a:ext cx="5288274" cy="2616101"/>
          </a:xfrm>
          <a:prstGeom prst="rect">
            <a:avLst/>
          </a:prstGeom>
          <a:noFill/>
          <a:ln w="9525">
            <a:noFill/>
            <a:miter lim="800000"/>
            <a:headEnd/>
            <a:tailEnd/>
          </a:ln>
          <a:effectLst/>
        </p:spPr>
        <p:txBody>
          <a:bodyPr wrap="square">
            <a:spAutoFit/>
          </a:bodyPr>
          <a:lstStyle/>
          <a:p>
            <a:pPr algn="l">
              <a:spcBef>
                <a:spcPct val="50000"/>
              </a:spcBef>
            </a:pPr>
            <a:r>
              <a:rPr lang="tr-TR" sz="1000" dirty="0"/>
              <a:t>Satış </a:t>
            </a:r>
            <a:r>
              <a:rPr lang="tr-TR" sz="1000" dirty="0" smtClean="0"/>
              <a:t>Fiyatı	:…</a:t>
            </a:r>
            <a:r>
              <a:rPr lang="tr-TR" sz="1400" b="1" dirty="0" smtClean="0">
                <a:solidFill>
                  <a:srgbClr val="FF0000"/>
                </a:solidFill>
              </a:rPr>
              <a:t>920.000.-TL   </a:t>
            </a:r>
            <a:r>
              <a:rPr lang="tr-TR" sz="1000" dirty="0" smtClean="0"/>
              <a:t>M2/TL… </a:t>
            </a:r>
            <a:r>
              <a:rPr lang="tr-TR" sz="1400" b="1" dirty="0" smtClean="0">
                <a:solidFill>
                  <a:srgbClr val="FF0000"/>
                </a:solidFill>
              </a:rPr>
              <a:t>7.077.-TL</a:t>
            </a:r>
            <a:r>
              <a:rPr lang="tr-TR" sz="1000" dirty="0" smtClean="0"/>
              <a:t>……….</a:t>
            </a:r>
            <a:endParaRPr lang="tr-TR" sz="1000" dirty="0"/>
          </a:p>
          <a:p>
            <a:pPr algn="l">
              <a:spcBef>
                <a:spcPct val="50000"/>
              </a:spcBef>
            </a:pPr>
            <a:r>
              <a:rPr lang="tr-TR" sz="1000" dirty="0"/>
              <a:t>Oda </a:t>
            </a:r>
            <a:r>
              <a:rPr lang="tr-TR" sz="1000" dirty="0" smtClean="0"/>
              <a:t>Sayısı	: </a:t>
            </a:r>
            <a:r>
              <a:rPr lang="tr-TR" sz="1000" b="1" dirty="0">
                <a:solidFill>
                  <a:srgbClr val="FF0000"/>
                </a:solidFill>
              </a:rPr>
              <a:t>3</a:t>
            </a:r>
            <a:r>
              <a:rPr lang="tr-TR" sz="1000" b="1" dirty="0" smtClean="0">
                <a:solidFill>
                  <a:srgbClr val="FF0000"/>
                </a:solidFill>
              </a:rPr>
              <a:t>+1</a:t>
            </a:r>
            <a:r>
              <a:rPr lang="tr-TR" sz="1000" dirty="0" smtClean="0"/>
              <a:t>    </a:t>
            </a:r>
            <a:r>
              <a:rPr lang="tr-TR" sz="1000" b="1" dirty="0" smtClean="0"/>
              <a:t>                   </a:t>
            </a:r>
            <a:endParaRPr lang="tr-TR" sz="1000" b="1" dirty="0"/>
          </a:p>
          <a:p>
            <a:pPr algn="l">
              <a:spcBef>
                <a:spcPct val="50000"/>
              </a:spcBef>
            </a:pPr>
            <a:r>
              <a:rPr lang="tr-TR" sz="1000" dirty="0"/>
              <a:t>Banyo </a:t>
            </a:r>
            <a:r>
              <a:rPr lang="tr-TR" sz="1000" dirty="0" smtClean="0"/>
              <a:t>Sayısı	: </a:t>
            </a:r>
            <a:r>
              <a:rPr lang="tr-TR" sz="1000" b="1" dirty="0">
                <a:solidFill>
                  <a:srgbClr val="FF0000"/>
                </a:solidFill>
              </a:rPr>
              <a:t>2</a:t>
            </a:r>
          </a:p>
          <a:p>
            <a:pPr algn="l">
              <a:spcBef>
                <a:spcPct val="50000"/>
              </a:spcBef>
            </a:pPr>
            <a:r>
              <a:rPr lang="tr-TR" sz="1000" dirty="0" err="1" smtClean="0"/>
              <a:t>Wc</a:t>
            </a:r>
            <a:r>
              <a:rPr lang="tr-TR" sz="1000" dirty="0" smtClean="0"/>
              <a:t>	: </a:t>
            </a:r>
            <a:r>
              <a:rPr lang="tr-TR" sz="1000" b="1" dirty="0">
                <a:solidFill>
                  <a:srgbClr val="FF0000"/>
                </a:solidFill>
              </a:rPr>
              <a:t>2</a:t>
            </a:r>
          </a:p>
          <a:p>
            <a:pPr algn="l">
              <a:spcBef>
                <a:spcPct val="50000"/>
              </a:spcBef>
            </a:pPr>
            <a:r>
              <a:rPr lang="tr-TR" sz="1000" dirty="0"/>
              <a:t>Kat </a:t>
            </a:r>
            <a:r>
              <a:rPr lang="tr-TR" sz="1000" dirty="0" smtClean="0"/>
              <a:t>Sayısı	: </a:t>
            </a:r>
            <a:r>
              <a:rPr lang="tr-TR" sz="1000" b="1" dirty="0" smtClean="0">
                <a:solidFill>
                  <a:srgbClr val="FF0000"/>
                </a:solidFill>
              </a:rPr>
              <a:t>12</a:t>
            </a:r>
            <a:r>
              <a:rPr lang="tr-TR" sz="1000" b="1" dirty="0" smtClean="0"/>
              <a:t>                  </a:t>
            </a:r>
            <a:endParaRPr lang="tr-TR" sz="1000" b="1" dirty="0"/>
          </a:p>
          <a:p>
            <a:pPr algn="l">
              <a:spcBef>
                <a:spcPct val="50000"/>
              </a:spcBef>
            </a:pPr>
            <a:r>
              <a:rPr lang="tr-TR" sz="1000" dirty="0"/>
              <a:t>Bulunduğu </a:t>
            </a:r>
            <a:r>
              <a:rPr lang="tr-TR" sz="1000" dirty="0" smtClean="0"/>
              <a:t>Kat</a:t>
            </a:r>
            <a:r>
              <a:rPr lang="tr-TR" sz="1000" dirty="0"/>
              <a:t>	</a:t>
            </a:r>
            <a:r>
              <a:rPr lang="tr-TR" sz="1000" dirty="0" smtClean="0"/>
              <a:t>: </a:t>
            </a:r>
            <a:r>
              <a:rPr lang="tr-TR" sz="1000" b="1" dirty="0" smtClean="0">
                <a:solidFill>
                  <a:srgbClr val="FF0000"/>
                </a:solidFill>
              </a:rPr>
              <a:t>9</a:t>
            </a:r>
            <a:r>
              <a:rPr lang="tr-TR" sz="1000" b="1" dirty="0" smtClean="0"/>
              <a:t>                                        </a:t>
            </a:r>
          </a:p>
          <a:p>
            <a:pPr algn="l">
              <a:spcBef>
                <a:spcPct val="50000"/>
              </a:spcBef>
            </a:pPr>
            <a:r>
              <a:rPr lang="tr-TR" sz="1000" dirty="0" smtClean="0"/>
              <a:t>Bina </a:t>
            </a:r>
            <a:r>
              <a:rPr lang="tr-TR" sz="1000" dirty="0"/>
              <a:t>Yapım </a:t>
            </a:r>
            <a:r>
              <a:rPr lang="tr-TR" sz="1000" dirty="0" smtClean="0"/>
              <a:t>yılı	: </a:t>
            </a:r>
            <a:r>
              <a:rPr lang="tr-TR" sz="1000" b="1" dirty="0" smtClean="0">
                <a:solidFill>
                  <a:srgbClr val="FF0000"/>
                </a:solidFill>
              </a:rPr>
              <a:t>2017 Yapımı</a:t>
            </a:r>
          </a:p>
          <a:p>
            <a:pPr algn="l">
              <a:spcBef>
                <a:spcPct val="50000"/>
              </a:spcBef>
            </a:pPr>
            <a:r>
              <a:rPr lang="tr-TR" sz="1000" dirty="0" smtClean="0"/>
              <a:t>Brüt </a:t>
            </a:r>
            <a:r>
              <a:rPr lang="tr-TR" sz="1000" dirty="0"/>
              <a:t>M2 	</a:t>
            </a:r>
            <a:r>
              <a:rPr lang="tr-TR" sz="1000" dirty="0" smtClean="0"/>
              <a:t>: </a:t>
            </a:r>
            <a:r>
              <a:rPr lang="tr-TR" sz="1000" b="1" dirty="0" smtClean="0">
                <a:solidFill>
                  <a:srgbClr val="FF0000"/>
                </a:solidFill>
              </a:rPr>
              <a:t>130 </a:t>
            </a:r>
            <a:r>
              <a:rPr lang="tr-TR" sz="1000" b="1" dirty="0">
                <a:solidFill>
                  <a:srgbClr val="FF0000"/>
                </a:solidFill>
              </a:rPr>
              <a:t>m2</a:t>
            </a:r>
            <a:r>
              <a:rPr lang="tr-TR" sz="1000" b="1" dirty="0"/>
              <a:t>               </a:t>
            </a:r>
          </a:p>
          <a:p>
            <a:pPr algn="l">
              <a:spcBef>
                <a:spcPct val="50000"/>
              </a:spcBef>
            </a:pPr>
            <a:r>
              <a:rPr lang="tr-TR" sz="1000" dirty="0"/>
              <a:t>Kullanım Dur</a:t>
            </a:r>
            <a:r>
              <a:rPr lang="tr-TR" sz="1000" dirty="0" smtClean="0"/>
              <a:t>.	: </a:t>
            </a:r>
            <a:r>
              <a:rPr lang="tr-TR" sz="1000" b="1" dirty="0" smtClean="0">
                <a:solidFill>
                  <a:srgbClr val="FF0000"/>
                </a:solidFill>
              </a:rPr>
              <a:t>Boş</a:t>
            </a:r>
            <a:endParaRPr lang="tr-TR" sz="1000" b="1" dirty="0"/>
          </a:p>
          <a:p>
            <a:pPr algn="l">
              <a:spcBef>
                <a:spcPct val="50000"/>
              </a:spcBef>
            </a:pPr>
            <a:r>
              <a:rPr lang="tr-TR" sz="1000" dirty="0"/>
              <a:t>Isınma 	</a:t>
            </a:r>
            <a:r>
              <a:rPr lang="tr-TR" sz="1000" dirty="0" smtClean="0"/>
              <a:t> </a:t>
            </a:r>
            <a:r>
              <a:rPr lang="tr-TR" sz="1000" dirty="0"/>
              <a:t>: </a:t>
            </a:r>
            <a:r>
              <a:rPr lang="tr-TR" sz="1000" b="1" dirty="0">
                <a:solidFill>
                  <a:srgbClr val="FF0000"/>
                </a:solidFill>
              </a:rPr>
              <a:t>Doğalgaz </a:t>
            </a:r>
            <a:r>
              <a:rPr lang="tr-TR" sz="1000" b="1" dirty="0" err="1" smtClean="0">
                <a:solidFill>
                  <a:srgbClr val="FF0000"/>
                </a:solidFill>
              </a:rPr>
              <a:t>Msp</a:t>
            </a:r>
            <a:r>
              <a:rPr lang="tr-TR" sz="1000" b="1" dirty="0" smtClean="0">
                <a:solidFill>
                  <a:srgbClr val="FF0000"/>
                </a:solidFill>
              </a:rPr>
              <a:t>                   </a:t>
            </a:r>
            <a:endParaRPr lang="tr-TR" sz="1000" b="1" dirty="0">
              <a:solidFill>
                <a:srgbClr val="FF0000"/>
              </a:solidFill>
            </a:endParaRPr>
          </a:p>
          <a:p>
            <a:pPr algn="l">
              <a:spcBef>
                <a:spcPct val="50000"/>
              </a:spcBef>
            </a:pPr>
            <a:r>
              <a:rPr lang="tr-TR" sz="1000" dirty="0"/>
              <a:t>Mülkiyet Durumu: </a:t>
            </a:r>
            <a:r>
              <a:rPr lang="tr-TR" sz="1000" b="1" dirty="0">
                <a:solidFill>
                  <a:srgbClr val="FF0000"/>
                </a:solidFill>
              </a:rPr>
              <a:t>Krediye uygun</a:t>
            </a:r>
          </a:p>
        </p:txBody>
      </p:sp>
      <p:sp>
        <p:nvSpPr>
          <p:cNvPr id="12" name="Text Box 86"/>
          <p:cNvSpPr txBox="1">
            <a:spLocks noChangeArrowheads="1"/>
          </p:cNvSpPr>
          <p:nvPr/>
        </p:nvSpPr>
        <p:spPr bwMode="auto">
          <a:xfrm>
            <a:off x="4320530" y="1225957"/>
            <a:ext cx="2827878" cy="1700466"/>
          </a:xfrm>
          <a:prstGeom prst="rect">
            <a:avLst/>
          </a:prstGeom>
          <a:noFill/>
          <a:ln w="9525" algn="ctr">
            <a:noFill/>
            <a:miter lim="800000"/>
            <a:headEnd/>
            <a:tailEnd/>
          </a:ln>
          <a:effectLst/>
        </p:spPr>
        <p:txBody>
          <a:bodyPr wrap="square">
            <a:spAutoFit/>
          </a:bodyPr>
          <a:lstStyle/>
          <a:p>
            <a:pPr algn="l">
              <a:spcBef>
                <a:spcPct val="50000"/>
              </a:spcBef>
            </a:pPr>
            <a:r>
              <a:rPr lang="tr-TR" sz="1000" b="1" dirty="0">
                <a:solidFill>
                  <a:srgbClr val="FF0000"/>
                </a:solidFill>
                <a:hlinkClick r:id="rId3"/>
              </a:rPr>
              <a:t>İstanbul</a:t>
            </a:r>
            <a:r>
              <a:rPr lang="tr-TR" sz="1000" b="1" dirty="0">
                <a:solidFill>
                  <a:srgbClr val="FF0000"/>
                </a:solidFill>
              </a:rPr>
              <a:t> / </a:t>
            </a:r>
            <a:r>
              <a:rPr lang="tr-TR" sz="1000" b="1" dirty="0">
                <a:solidFill>
                  <a:srgbClr val="FF0000"/>
                </a:solidFill>
                <a:hlinkClick r:id="rId4"/>
              </a:rPr>
              <a:t>Kadıköy</a:t>
            </a:r>
            <a:r>
              <a:rPr lang="tr-TR" sz="1000" b="1" dirty="0">
                <a:solidFill>
                  <a:srgbClr val="FF0000"/>
                </a:solidFill>
              </a:rPr>
              <a:t> / </a:t>
            </a:r>
            <a:r>
              <a:rPr lang="tr-TR" sz="1000" b="1" dirty="0" err="1" smtClean="0">
                <a:solidFill>
                  <a:srgbClr val="FF0000"/>
                </a:solidFill>
                <a:hlinkClick r:id="rId5"/>
              </a:rPr>
              <a:t>Suadiye</a:t>
            </a:r>
            <a:r>
              <a:rPr lang="tr-TR" sz="1000" b="1" dirty="0" smtClean="0">
                <a:solidFill>
                  <a:srgbClr val="FF0000"/>
                </a:solidFill>
                <a:hlinkClick r:id="rId5"/>
              </a:rPr>
              <a:t> </a:t>
            </a:r>
            <a:endParaRPr lang="tr-TR" sz="1000" b="1" dirty="0" smtClean="0">
              <a:solidFill>
                <a:srgbClr val="FF0000"/>
              </a:solidFill>
            </a:endParaRPr>
          </a:p>
          <a:p>
            <a:pPr algn="l">
              <a:spcBef>
                <a:spcPct val="50000"/>
              </a:spcBef>
            </a:pPr>
            <a:endParaRPr lang="tr-TR" sz="300" b="1" dirty="0">
              <a:solidFill>
                <a:srgbClr val="FF0000"/>
              </a:solidFill>
            </a:endParaRPr>
          </a:p>
          <a:p>
            <a:r>
              <a:rPr lang="tr-TR" sz="800" dirty="0" smtClean="0"/>
              <a:t>Tüccar Katibi Sokak No:20 </a:t>
            </a:r>
            <a:r>
              <a:rPr lang="tr-TR" sz="800" dirty="0" err="1" smtClean="0"/>
              <a:t>Suadiye</a:t>
            </a:r>
            <a:r>
              <a:rPr lang="tr-TR" sz="800" dirty="0" smtClean="0"/>
              <a:t>/İstanbul  Odalarda alüminyum  döküm Radyatörler kullanılmıştır. Panjur ve PVC doğramalar </a:t>
            </a:r>
            <a:r>
              <a:rPr lang="tr-TR" sz="800" dirty="0" err="1" smtClean="0"/>
              <a:t>Rehau</a:t>
            </a:r>
            <a:r>
              <a:rPr lang="tr-TR" sz="800" dirty="0" smtClean="0"/>
              <a:t> marka  kullanılmıştır. Dairemizde  </a:t>
            </a:r>
            <a:r>
              <a:rPr lang="tr-TR" sz="800" dirty="0" err="1" smtClean="0"/>
              <a:t>Daikin</a:t>
            </a:r>
            <a:r>
              <a:rPr lang="tr-TR" sz="800" dirty="0" smtClean="0"/>
              <a:t> marka iki adet klima mevcuttur.BVT marka lamine parke, tüm seramik- </a:t>
            </a:r>
            <a:r>
              <a:rPr lang="tr-TR" sz="800" dirty="0" err="1" smtClean="0"/>
              <a:t>vitrifiye</a:t>
            </a:r>
            <a:r>
              <a:rPr lang="tr-TR" sz="800" dirty="0" smtClean="0"/>
              <a:t>-armatür grubu </a:t>
            </a:r>
            <a:r>
              <a:rPr lang="tr-TR" sz="800" dirty="0" err="1" smtClean="0"/>
              <a:t>Vitra</a:t>
            </a:r>
            <a:r>
              <a:rPr lang="tr-TR" sz="800" dirty="0" smtClean="0"/>
              <a:t> ve </a:t>
            </a:r>
            <a:r>
              <a:rPr lang="tr-TR" sz="800" dirty="0" err="1" smtClean="0"/>
              <a:t>Arteme</a:t>
            </a:r>
            <a:r>
              <a:rPr lang="tr-TR" sz="800" dirty="0" smtClean="0"/>
              <a:t> , iç kapılarda  </a:t>
            </a:r>
            <a:r>
              <a:rPr lang="tr-TR" sz="800" dirty="0" err="1" smtClean="0"/>
              <a:t>Artella</a:t>
            </a:r>
            <a:r>
              <a:rPr lang="tr-TR" sz="800" dirty="0" smtClean="0"/>
              <a:t>, mutfak dolaplarında </a:t>
            </a:r>
            <a:r>
              <a:rPr lang="tr-TR" sz="800" dirty="0" err="1" smtClean="0"/>
              <a:t>Lineadecor</a:t>
            </a:r>
            <a:r>
              <a:rPr lang="tr-TR" sz="800" dirty="0" smtClean="0"/>
              <a:t> markaları kullanılmıştır. Daire kapısı  Kale markası kullanılmıştır. </a:t>
            </a:r>
          </a:p>
          <a:p>
            <a:pPr algn="l"/>
            <a:endParaRPr lang="tr-TR" sz="800" dirty="0" smtClean="0"/>
          </a:p>
          <a:p>
            <a:pPr algn="l"/>
            <a:endParaRPr lang="tr-TR" sz="800" b="1" dirty="0" smtClean="0">
              <a:solidFill>
                <a:srgbClr val="FF0000"/>
              </a:solidFill>
            </a:endParaRPr>
          </a:p>
          <a:p>
            <a:pPr algn="l"/>
            <a:r>
              <a:rPr lang="tr-TR" sz="1000" b="1" dirty="0" smtClean="0">
                <a:solidFill>
                  <a:srgbClr val="FF0000"/>
                </a:solidFill>
              </a:rPr>
              <a:t> 16.11.2017 TARİHİNDE SATILDI</a:t>
            </a:r>
            <a:endParaRPr lang="tr-TR" sz="1000" dirty="0" smtClean="0"/>
          </a:p>
        </p:txBody>
      </p:sp>
      <p:pic>
        <p:nvPicPr>
          <p:cNvPr id="2050" name="Picture 2" descr="C:\Users\ibrahim\Desktop\akkurt sk. irem apt\ekspertiz fotoları\Tüccar katibi sk. Lina apt. No 20     1.jpg"/>
          <p:cNvPicPr>
            <a:picLocks noChangeAspect="1" noChangeArrowheads="1"/>
          </p:cNvPicPr>
          <p:nvPr/>
        </p:nvPicPr>
        <p:blipFill>
          <a:blip r:embed="rId6" cstate="print"/>
          <a:srcRect/>
          <a:stretch>
            <a:fillRect/>
          </a:stretch>
        </p:blipFill>
        <p:spPr bwMode="auto">
          <a:xfrm>
            <a:off x="295276" y="1019175"/>
            <a:ext cx="1828800" cy="2532061"/>
          </a:xfrm>
          <a:prstGeom prst="rect">
            <a:avLst/>
          </a:prstGeom>
          <a:noFill/>
          <a:ln w="28575">
            <a:solidFill>
              <a:schemeClr val="tx1"/>
            </a:solidFill>
            <a:prstDash val="solid"/>
          </a:ln>
        </p:spPr>
      </p:pic>
      <p:pic>
        <p:nvPicPr>
          <p:cNvPr id="2051" name="Picture 3" descr="C:\Users\ibrahim\Desktop\akkurt sk. irem apt\ekspertiz fotoları\20171216_121636.jpg"/>
          <p:cNvPicPr>
            <a:picLocks noChangeAspect="1" noChangeArrowheads="1"/>
          </p:cNvPicPr>
          <p:nvPr/>
        </p:nvPicPr>
        <p:blipFill>
          <a:blip r:embed="rId7" cstate="print"/>
          <a:srcRect/>
          <a:stretch>
            <a:fillRect/>
          </a:stretch>
        </p:blipFill>
        <p:spPr bwMode="auto">
          <a:xfrm>
            <a:off x="284164" y="4076700"/>
            <a:ext cx="1839911" cy="2667000"/>
          </a:xfrm>
          <a:prstGeom prst="rect">
            <a:avLst/>
          </a:prstGeom>
          <a:noFill/>
          <a:ln w="28575">
            <a:solidFill>
              <a:schemeClr val="tx1"/>
            </a:solidFill>
            <a:prstDash val="solid"/>
          </a:ln>
        </p:spPr>
      </p:pic>
      <p:pic>
        <p:nvPicPr>
          <p:cNvPr id="2052" name="Picture 4" descr="C:\Users\ibrahim\Desktop\akkurt sk. irem apt\ekspertiz fotoları\20171216_123604 onur.jpg"/>
          <p:cNvPicPr>
            <a:picLocks noChangeAspect="1" noChangeArrowheads="1"/>
          </p:cNvPicPr>
          <p:nvPr/>
        </p:nvPicPr>
        <p:blipFill>
          <a:blip r:embed="rId8" cstate="print"/>
          <a:srcRect/>
          <a:stretch>
            <a:fillRect/>
          </a:stretch>
        </p:blipFill>
        <p:spPr bwMode="auto">
          <a:xfrm>
            <a:off x="279600" y="7296151"/>
            <a:ext cx="1815900" cy="2499958"/>
          </a:xfrm>
          <a:prstGeom prst="rect">
            <a:avLst/>
          </a:prstGeom>
          <a:noFill/>
          <a:ln w="28575">
            <a:solidFill>
              <a:schemeClr val="tx1"/>
            </a:solidFill>
            <a:prstDash val="soli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1022</TotalTime>
  <Words>686</Words>
  <Application>Microsoft Office PowerPoint</Application>
  <PresentationFormat>Özel</PresentationFormat>
  <Paragraphs>244</Paragraphs>
  <Slides>13</Slides>
  <Notes>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Win7</dc:creator>
  <cp:lastModifiedBy>ibrahim</cp:lastModifiedBy>
  <cp:revision>222</cp:revision>
  <dcterms:created xsi:type="dcterms:W3CDTF">2017-01-30T18:25:05Z</dcterms:created>
  <dcterms:modified xsi:type="dcterms:W3CDTF">2017-12-18T14:42:22Z</dcterms:modified>
</cp:coreProperties>
</file>