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7559675" cy="1069181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112B"/>
    <a:srgbClr val="99D4FD"/>
    <a:srgbClr val="58585B"/>
    <a:srgbClr val="CF0A2C"/>
    <a:srgbClr val="2E2E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5" d="100"/>
          <a:sy n="75" d="100"/>
        </p:scale>
        <p:origin x="210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tr-TR" smtClean="0"/>
              <a:t>Asıl başlık stili için tıklatın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t>31.01.2017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1767740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t>31.01.2017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3486779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t>31.01.2017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766954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BD91940-C44E-4A26-B6C4-9ECC5F852175}" type="datetimeFigureOut">
              <a:rPr lang="tr-TR" smtClean="0"/>
              <a:t>31.01.2017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3686358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tr-TR" smtClean="0"/>
              <a:t>Asıl başlık stili için tıklatın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BD91940-C44E-4A26-B6C4-9ECC5F852175}" type="datetimeFigureOut">
              <a:rPr lang="tr-TR" smtClean="0"/>
              <a:t>31.01.2017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2682271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BD91940-C44E-4A26-B6C4-9ECC5F852175}" type="datetimeFigureOut">
              <a:rPr lang="tr-TR" smtClean="0"/>
              <a:t>31.01.2017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1090332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4" name="Content Placeholder 3"/>
          <p:cNvSpPr>
            <a:spLocks noGrp="1"/>
          </p:cNvSpPr>
          <p:nvPr>
            <p:ph sz="half" idx="2"/>
          </p:nvPr>
        </p:nvSpPr>
        <p:spPr>
          <a:xfrm>
            <a:off x="520713" y="3905482"/>
            <a:ext cx="3198096"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tr-TR" smtClean="0"/>
              <a:t>Asıl metin stillerini düzenlemek için tıklatın</a:t>
            </a:r>
          </a:p>
        </p:txBody>
      </p:sp>
      <p:sp>
        <p:nvSpPr>
          <p:cNvPr id="6" name="Content Placeholder 5"/>
          <p:cNvSpPr>
            <a:spLocks noGrp="1"/>
          </p:cNvSpPr>
          <p:nvPr>
            <p:ph sz="quarter" idx="4"/>
          </p:nvPr>
        </p:nvSpPr>
        <p:spPr>
          <a:xfrm>
            <a:off x="3827086" y="3905482"/>
            <a:ext cx="3213847" cy="57443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BD91940-C44E-4A26-B6C4-9ECC5F852175}" type="datetimeFigureOut">
              <a:rPr lang="tr-TR" smtClean="0"/>
              <a:t>31.01.2017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334721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BD91940-C44E-4A26-B6C4-9ECC5F852175}" type="datetimeFigureOut">
              <a:rPr lang="tr-TR" smtClean="0"/>
              <a:t>31.01.2017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1884162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D91940-C44E-4A26-B6C4-9ECC5F852175}" type="datetimeFigureOut">
              <a:rPr lang="tr-TR" smtClean="0"/>
              <a:t>31.01.2017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2867834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t>31.01.2017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426754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BD91940-C44E-4A26-B6C4-9ECC5F852175}" type="datetimeFigureOut">
              <a:rPr lang="tr-TR" smtClean="0"/>
              <a:t>31.01.2017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4E5AF4C-092C-4264-B4EA-03AF6AEB47B5}" type="slidenum">
              <a:rPr lang="tr-TR" smtClean="0"/>
              <a:t>‹#›</a:t>
            </a:fld>
            <a:endParaRPr lang="tr-TR"/>
          </a:p>
        </p:txBody>
      </p:sp>
    </p:spTree>
    <p:extLst>
      <p:ext uri="{BB962C8B-B14F-4D97-AF65-F5344CB8AC3E}">
        <p14:creationId xmlns:p14="http://schemas.microsoft.com/office/powerpoint/2010/main" val="513930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DBD91940-C44E-4A26-B6C4-9ECC5F852175}" type="datetimeFigureOut">
              <a:rPr lang="tr-TR" smtClean="0"/>
              <a:t>31.01.2017</a:t>
            </a:fld>
            <a:endParaRPr lang="tr-T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74E5AF4C-092C-4264-B4EA-03AF6AEB47B5}" type="slidenum">
              <a:rPr lang="tr-TR" smtClean="0"/>
              <a:t>‹#›</a:t>
            </a:fld>
            <a:endParaRPr lang="tr-TR"/>
          </a:p>
        </p:txBody>
      </p:sp>
    </p:spTree>
    <p:extLst>
      <p:ext uri="{BB962C8B-B14F-4D97-AF65-F5344CB8AC3E}">
        <p14:creationId xmlns:p14="http://schemas.microsoft.com/office/powerpoint/2010/main" val="3314179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3.png"/><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42136"/>
            <a:ext cx="7559675" cy="6867940"/>
          </a:xfrm>
          <a:prstGeom prst="rect">
            <a:avLst/>
          </a:prstGeom>
        </p:spPr>
      </p:pic>
      <p:sp>
        <p:nvSpPr>
          <p:cNvPr id="16" name="Dikdörtgen 15"/>
          <p:cNvSpPr/>
          <p:nvPr/>
        </p:nvSpPr>
        <p:spPr>
          <a:xfrm>
            <a:off x="320675" y="2555220"/>
            <a:ext cx="6918325" cy="62494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286608"/>
            <a:ext cx="1888635" cy="519464"/>
          </a:xfrm>
          <a:prstGeom prst="rect">
            <a:avLst/>
          </a:prstGeom>
        </p:spPr>
      </p:pic>
      <p:sp>
        <p:nvSpPr>
          <p:cNvPr id="6" name="Metin kutusu 5"/>
          <p:cNvSpPr txBox="1"/>
          <p:nvPr/>
        </p:nvSpPr>
        <p:spPr>
          <a:xfrm>
            <a:off x="2373890" y="420607"/>
            <a:ext cx="1314784" cy="523220"/>
          </a:xfrm>
          <a:prstGeom prst="rect">
            <a:avLst/>
          </a:prstGeom>
          <a:noFill/>
        </p:spPr>
        <p:txBody>
          <a:bodyPr wrap="none" rtlCol="0">
            <a:spAutoFit/>
          </a:bodyPr>
          <a:lstStyle/>
          <a:p>
            <a:r>
              <a:rPr lang="tr-TR" sz="2800" dirty="0" smtClean="0">
                <a:solidFill>
                  <a:schemeClr val="accent5">
                    <a:lumMod val="75000"/>
                  </a:schemeClr>
                </a:solidFill>
              </a:rPr>
              <a:t>Ofis Adı</a:t>
            </a:r>
            <a:endParaRPr lang="tr-TR" sz="2800" b="1" dirty="0">
              <a:solidFill>
                <a:schemeClr val="accent5">
                  <a:lumMod val="75000"/>
                </a:schemeClr>
              </a:solidFill>
            </a:endParaRPr>
          </a:p>
        </p:txBody>
      </p:sp>
      <p:sp>
        <p:nvSpPr>
          <p:cNvPr id="19" name="Dikdörtgen 18"/>
          <p:cNvSpPr/>
          <p:nvPr/>
        </p:nvSpPr>
        <p:spPr>
          <a:xfrm>
            <a:off x="90855" y="9656584"/>
            <a:ext cx="758092" cy="461665"/>
          </a:xfrm>
          <a:prstGeom prst="rect">
            <a:avLst/>
          </a:prstGeom>
        </p:spPr>
        <p:txBody>
          <a:bodyPr wrap="none">
            <a:spAutoFit/>
          </a:bodyPr>
          <a:lstStyle/>
          <a:p>
            <a:pPr algn="r"/>
            <a:r>
              <a:rPr lang="tr-TR" sz="1200" b="1" dirty="0" smtClean="0">
                <a:solidFill>
                  <a:srgbClr val="FF0000"/>
                </a:solidFill>
              </a:rPr>
              <a:t>AVANTAJ</a:t>
            </a:r>
          </a:p>
          <a:p>
            <a:pPr algn="r"/>
            <a:r>
              <a:rPr lang="tr-TR" sz="1200" b="1" dirty="0" smtClean="0">
                <a:solidFill>
                  <a:srgbClr val="FF0000"/>
                </a:solidFill>
              </a:rPr>
              <a:t>REHBERİ</a:t>
            </a:r>
            <a:endParaRPr lang="tr-TR" sz="1200" b="1" dirty="0">
              <a:solidFill>
                <a:srgbClr val="FF0000"/>
              </a:solidFill>
            </a:endParaRPr>
          </a:p>
        </p:txBody>
      </p:sp>
      <p:sp>
        <p:nvSpPr>
          <p:cNvPr id="27" name="Dikdörtgen 26"/>
          <p:cNvSpPr/>
          <p:nvPr/>
        </p:nvSpPr>
        <p:spPr>
          <a:xfrm>
            <a:off x="895105" y="9302740"/>
            <a:ext cx="1478785" cy="1015663"/>
          </a:xfrm>
          <a:prstGeom prst="rect">
            <a:avLst/>
          </a:prstGeom>
        </p:spPr>
        <p:txBody>
          <a:bodyPr wrap="square">
            <a:spAutoFit/>
          </a:bodyPr>
          <a:lstStyle/>
          <a:p>
            <a:r>
              <a:rPr lang="tr-TR" sz="1000" dirty="0" smtClean="0"/>
              <a:t>GAYRİMENKUL</a:t>
            </a:r>
          </a:p>
          <a:p>
            <a:r>
              <a:rPr lang="tr-TR" sz="1000" dirty="0" smtClean="0"/>
              <a:t>İŞLEMLERİNİZDE</a:t>
            </a:r>
            <a:endParaRPr lang="tr-TR" sz="1000" dirty="0" smtClean="0"/>
          </a:p>
          <a:p>
            <a:r>
              <a:rPr lang="tr-TR" sz="1000" dirty="0" smtClean="0"/>
              <a:t>BENİMLE ÇALIŞIRSANIZ</a:t>
            </a:r>
          </a:p>
          <a:p>
            <a:r>
              <a:rPr lang="tr-TR" sz="1000" dirty="0" smtClean="0"/>
              <a:t>SİZLERE NE GİBİ </a:t>
            </a:r>
            <a:endParaRPr lang="tr-TR" sz="1000" dirty="0" smtClean="0"/>
          </a:p>
          <a:p>
            <a:r>
              <a:rPr lang="tr-TR" sz="1000" dirty="0" smtClean="0"/>
              <a:t>AVANTAJLAR</a:t>
            </a:r>
            <a:endParaRPr lang="tr-TR" sz="1000" dirty="0" smtClean="0"/>
          </a:p>
          <a:p>
            <a:r>
              <a:rPr lang="tr-TR" sz="1000" dirty="0" smtClean="0"/>
              <a:t>SAĞLAYACAĞIM?</a:t>
            </a:r>
            <a:endParaRPr lang="tr-TR" sz="1000" dirty="0"/>
          </a:p>
        </p:txBody>
      </p:sp>
      <p:sp>
        <p:nvSpPr>
          <p:cNvPr id="28" name="Dikdörtgen 27"/>
          <p:cNvSpPr/>
          <p:nvPr/>
        </p:nvSpPr>
        <p:spPr>
          <a:xfrm>
            <a:off x="2143118" y="9547330"/>
            <a:ext cx="1151149" cy="646331"/>
          </a:xfrm>
          <a:prstGeom prst="rect">
            <a:avLst/>
          </a:prstGeom>
        </p:spPr>
        <p:txBody>
          <a:bodyPr wrap="none">
            <a:spAutoFit/>
          </a:bodyPr>
          <a:lstStyle/>
          <a:p>
            <a:pPr algn="r"/>
            <a:r>
              <a:rPr lang="tr-TR" sz="1200" b="1" dirty="0" smtClean="0">
                <a:solidFill>
                  <a:schemeClr val="tx1">
                    <a:lumMod val="85000"/>
                    <a:lumOff val="15000"/>
                  </a:schemeClr>
                </a:solidFill>
              </a:rPr>
              <a:t>EVİNİZİ </a:t>
            </a:r>
            <a:endParaRPr lang="tr-TR" sz="1200" b="1" dirty="0" smtClean="0">
              <a:solidFill>
                <a:schemeClr val="tx1">
                  <a:lumMod val="85000"/>
                  <a:lumOff val="15000"/>
                </a:schemeClr>
              </a:solidFill>
            </a:endParaRPr>
          </a:p>
          <a:p>
            <a:pPr algn="r"/>
            <a:r>
              <a:rPr lang="tr-TR" sz="1200" b="1" dirty="0" smtClean="0">
                <a:solidFill>
                  <a:schemeClr val="tx1">
                    <a:lumMod val="85000"/>
                    <a:lumOff val="15000"/>
                  </a:schemeClr>
                </a:solidFill>
              </a:rPr>
              <a:t>KENDİNİZ </a:t>
            </a:r>
            <a:r>
              <a:rPr lang="tr-TR" sz="1200" b="1" dirty="0" smtClean="0">
                <a:solidFill>
                  <a:schemeClr val="tx1">
                    <a:lumMod val="85000"/>
                    <a:lumOff val="15000"/>
                  </a:schemeClr>
                </a:solidFill>
              </a:rPr>
              <a:t>Mİ </a:t>
            </a:r>
            <a:endParaRPr lang="tr-TR" sz="1200" b="1" dirty="0" smtClean="0">
              <a:solidFill>
                <a:schemeClr val="tx1">
                  <a:lumMod val="85000"/>
                  <a:lumOff val="15000"/>
                </a:schemeClr>
              </a:solidFill>
            </a:endParaRPr>
          </a:p>
          <a:p>
            <a:pPr algn="r"/>
            <a:r>
              <a:rPr lang="tr-TR" sz="1200" b="1" dirty="0" smtClean="0">
                <a:solidFill>
                  <a:schemeClr val="tx1">
                    <a:lumMod val="85000"/>
                    <a:lumOff val="15000"/>
                  </a:schemeClr>
                </a:solidFill>
              </a:rPr>
              <a:t>SATACAKSINIZ</a:t>
            </a:r>
            <a:r>
              <a:rPr lang="tr-TR" sz="1200" b="1" dirty="0" smtClean="0">
                <a:solidFill>
                  <a:schemeClr val="tx1">
                    <a:lumMod val="85000"/>
                    <a:lumOff val="15000"/>
                  </a:schemeClr>
                </a:solidFill>
              </a:rPr>
              <a:t>?</a:t>
            </a:r>
            <a:endParaRPr lang="tr-TR" sz="1200" b="1" dirty="0">
              <a:solidFill>
                <a:schemeClr val="tx1">
                  <a:lumMod val="85000"/>
                  <a:lumOff val="15000"/>
                </a:schemeClr>
              </a:solidFill>
            </a:endParaRPr>
          </a:p>
        </p:txBody>
      </p:sp>
      <p:sp>
        <p:nvSpPr>
          <p:cNvPr id="29" name="Dikdörtgen 28"/>
          <p:cNvSpPr/>
          <p:nvPr/>
        </p:nvSpPr>
        <p:spPr>
          <a:xfrm>
            <a:off x="3294267" y="9231857"/>
            <a:ext cx="1480934" cy="1169551"/>
          </a:xfrm>
          <a:prstGeom prst="rect">
            <a:avLst/>
          </a:prstGeom>
        </p:spPr>
        <p:txBody>
          <a:bodyPr wrap="square">
            <a:spAutoFit/>
          </a:bodyPr>
          <a:lstStyle/>
          <a:p>
            <a:r>
              <a:rPr lang="tr-TR" sz="1000" dirty="0" smtClean="0"/>
              <a:t>GAYRİMENKULÜNÜZÜN </a:t>
            </a:r>
            <a:endParaRPr lang="tr-TR" sz="1000" dirty="0" smtClean="0"/>
          </a:p>
          <a:p>
            <a:r>
              <a:rPr lang="tr-TR" sz="1000" dirty="0" smtClean="0"/>
              <a:t>SATIŞINI</a:t>
            </a:r>
            <a:r>
              <a:rPr lang="tr-TR" sz="1000" dirty="0"/>
              <a:t> </a:t>
            </a:r>
            <a:r>
              <a:rPr lang="tr-TR" sz="1000" dirty="0" smtClean="0"/>
              <a:t>KENDİNİZ </a:t>
            </a:r>
          </a:p>
          <a:p>
            <a:r>
              <a:rPr lang="tr-TR" sz="1000" dirty="0" smtClean="0"/>
              <a:t>GERÇEKLEŞTİRMEK</a:t>
            </a:r>
            <a:endParaRPr lang="tr-TR" sz="1000" dirty="0" smtClean="0"/>
          </a:p>
          <a:p>
            <a:r>
              <a:rPr lang="tr-TR" sz="1000" dirty="0" smtClean="0"/>
              <a:t>İSTERSENİZ,</a:t>
            </a:r>
          </a:p>
          <a:p>
            <a:r>
              <a:rPr lang="tr-TR" sz="1000" dirty="0" smtClean="0"/>
              <a:t>NE </a:t>
            </a:r>
            <a:r>
              <a:rPr lang="tr-TR" sz="1000" dirty="0" smtClean="0"/>
              <a:t>GİBİ SORUNLARLA</a:t>
            </a:r>
          </a:p>
          <a:p>
            <a:r>
              <a:rPr lang="tr-TR" sz="1000" dirty="0" smtClean="0"/>
              <a:t>KARŞILAŞACAĞINIZI </a:t>
            </a:r>
            <a:endParaRPr lang="tr-TR" sz="1000" dirty="0" smtClean="0"/>
          </a:p>
          <a:p>
            <a:r>
              <a:rPr lang="tr-TR" sz="1000" dirty="0" smtClean="0"/>
              <a:t>BİLİYOR </a:t>
            </a:r>
            <a:r>
              <a:rPr lang="tr-TR" sz="1000" dirty="0" smtClean="0"/>
              <a:t>MUSUNUZ?</a:t>
            </a:r>
            <a:endParaRPr lang="tr-TR" sz="1000" dirty="0"/>
          </a:p>
        </p:txBody>
      </p:sp>
      <p:sp>
        <p:nvSpPr>
          <p:cNvPr id="30" name="Dikdörtgen 29"/>
          <p:cNvSpPr/>
          <p:nvPr/>
        </p:nvSpPr>
        <p:spPr>
          <a:xfrm>
            <a:off x="4577124" y="9508282"/>
            <a:ext cx="1131977" cy="646331"/>
          </a:xfrm>
          <a:prstGeom prst="rect">
            <a:avLst/>
          </a:prstGeom>
        </p:spPr>
        <p:txBody>
          <a:bodyPr wrap="none">
            <a:spAutoFit/>
          </a:bodyPr>
          <a:lstStyle/>
          <a:p>
            <a:pPr algn="r"/>
            <a:r>
              <a:rPr lang="tr-TR" sz="1200" b="1" dirty="0" smtClean="0">
                <a:solidFill>
                  <a:srgbClr val="FF0000"/>
                </a:solidFill>
              </a:rPr>
              <a:t>DOĞRU</a:t>
            </a:r>
          </a:p>
          <a:p>
            <a:pPr algn="r"/>
            <a:r>
              <a:rPr lang="tr-TR" sz="1200" b="1" dirty="0" smtClean="0">
                <a:solidFill>
                  <a:srgbClr val="FF0000"/>
                </a:solidFill>
              </a:rPr>
              <a:t>GAYRİMENKUL</a:t>
            </a:r>
          </a:p>
          <a:p>
            <a:pPr algn="r"/>
            <a:r>
              <a:rPr lang="tr-TR" sz="1200" b="1" dirty="0" smtClean="0">
                <a:solidFill>
                  <a:srgbClr val="FF0000"/>
                </a:solidFill>
              </a:rPr>
              <a:t>DANIŞMANI</a:t>
            </a:r>
            <a:endParaRPr lang="tr-TR" sz="1200" b="1" dirty="0">
              <a:solidFill>
                <a:srgbClr val="FF0000"/>
              </a:solidFill>
            </a:endParaRPr>
          </a:p>
        </p:txBody>
      </p:sp>
      <p:sp>
        <p:nvSpPr>
          <p:cNvPr id="31" name="Dikdörtgen 30"/>
          <p:cNvSpPr/>
          <p:nvPr/>
        </p:nvSpPr>
        <p:spPr>
          <a:xfrm>
            <a:off x="5727700" y="9320705"/>
            <a:ext cx="1831975" cy="1169551"/>
          </a:xfrm>
          <a:prstGeom prst="rect">
            <a:avLst/>
          </a:prstGeom>
        </p:spPr>
        <p:txBody>
          <a:bodyPr wrap="square">
            <a:spAutoFit/>
          </a:bodyPr>
          <a:lstStyle/>
          <a:p>
            <a:r>
              <a:rPr lang="tr-TR" sz="1000" dirty="0" smtClean="0"/>
              <a:t>GAYRİMENKUL </a:t>
            </a:r>
            <a:endParaRPr lang="tr-TR" sz="1000" dirty="0" smtClean="0"/>
          </a:p>
          <a:p>
            <a:r>
              <a:rPr lang="tr-TR" sz="1000" dirty="0" smtClean="0"/>
              <a:t>PAZARLAMASINDA</a:t>
            </a:r>
            <a:endParaRPr lang="tr-TR" sz="1000" dirty="0" smtClean="0"/>
          </a:p>
          <a:p>
            <a:r>
              <a:rPr lang="tr-TR" sz="1000" dirty="0" smtClean="0"/>
              <a:t>YETKİLİ VE </a:t>
            </a:r>
            <a:r>
              <a:rPr lang="tr-TR" sz="1000" dirty="0" smtClean="0"/>
              <a:t>DOĞRU</a:t>
            </a:r>
          </a:p>
          <a:p>
            <a:r>
              <a:rPr lang="tr-TR" sz="1000" dirty="0" smtClean="0"/>
              <a:t>GAYRİMENKUL </a:t>
            </a:r>
            <a:r>
              <a:rPr lang="tr-TR" sz="1000" dirty="0" smtClean="0"/>
              <a:t>DANIŞMANI İLE</a:t>
            </a:r>
          </a:p>
          <a:p>
            <a:r>
              <a:rPr lang="tr-TR" sz="1000" dirty="0" smtClean="0"/>
              <a:t>ÇALIŞIRSANIZ NE GİBİ </a:t>
            </a:r>
            <a:endParaRPr lang="tr-TR" sz="1000" dirty="0" smtClean="0"/>
          </a:p>
          <a:p>
            <a:r>
              <a:rPr lang="tr-TR" sz="1000" dirty="0" smtClean="0"/>
              <a:t>KAZANÇLAR</a:t>
            </a:r>
            <a:endParaRPr lang="tr-TR" sz="1000" dirty="0" smtClean="0"/>
          </a:p>
          <a:p>
            <a:r>
              <a:rPr lang="tr-TR" sz="1000" dirty="0" smtClean="0"/>
              <a:t>ELDE EDECEKSİNİZ?</a:t>
            </a:r>
            <a:endParaRPr lang="tr-TR" sz="1000" dirty="0"/>
          </a:p>
        </p:txBody>
      </p:sp>
      <p:pic>
        <p:nvPicPr>
          <p:cNvPr id="3" name="Resi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540" y="192197"/>
            <a:ext cx="1718077" cy="2057591"/>
          </a:xfrm>
          <a:prstGeom prst="rect">
            <a:avLst/>
          </a:prstGeom>
        </p:spPr>
      </p:pic>
      <p:sp>
        <p:nvSpPr>
          <p:cNvPr id="7" name="Dikdörtgen 6"/>
          <p:cNvSpPr/>
          <p:nvPr/>
        </p:nvSpPr>
        <p:spPr>
          <a:xfrm>
            <a:off x="533400" y="1600513"/>
            <a:ext cx="4241800" cy="1741162"/>
          </a:xfrm>
          <a:prstGeom prst="rect">
            <a:avLst/>
          </a:prstGeom>
          <a:solidFill>
            <a:srgbClr val="D01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647180" y="1576687"/>
            <a:ext cx="4014240" cy="1754326"/>
          </a:xfrm>
          <a:prstGeom prst="rect">
            <a:avLst/>
          </a:prstGeom>
          <a:noFill/>
        </p:spPr>
        <p:txBody>
          <a:bodyPr wrap="none" rtlCol="0">
            <a:spAutoFit/>
          </a:bodyPr>
          <a:lstStyle/>
          <a:p>
            <a:r>
              <a:rPr lang="tr-TR" sz="5400" dirty="0" smtClean="0">
                <a:solidFill>
                  <a:schemeClr val="bg1">
                    <a:lumMod val="95000"/>
                  </a:schemeClr>
                </a:solidFill>
                <a:latin typeface="+mj-lt"/>
              </a:rPr>
              <a:t>BURAK METE </a:t>
            </a:r>
            <a:endParaRPr lang="tr-TR" sz="5400" dirty="0" smtClean="0">
              <a:solidFill>
                <a:schemeClr val="bg1">
                  <a:lumMod val="95000"/>
                </a:schemeClr>
              </a:solidFill>
              <a:latin typeface="+mj-lt"/>
            </a:endParaRPr>
          </a:p>
          <a:p>
            <a:r>
              <a:rPr lang="tr-TR" sz="5400" b="1" dirty="0" smtClean="0">
                <a:solidFill>
                  <a:schemeClr val="bg1">
                    <a:lumMod val="95000"/>
                  </a:schemeClr>
                </a:solidFill>
                <a:latin typeface="Calibri" panose="020F0502020204030204" pitchFamily="34" charset="0"/>
              </a:rPr>
              <a:t>ALTINIŞIK</a:t>
            </a:r>
            <a:endParaRPr lang="tr-TR" sz="5400" b="1" dirty="0">
              <a:solidFill>
                <a:schemeClr val="bg1">
                  <a:lumMod val="95000"/>
                </a:schemeClr>
              </a:solidFill>
              <a:latin typeface="Calibri" panose="020F0502020204030204" pitchFamily="34" charset="0"/>
            </a:endParaRPr>
          </a:p>
        </p:txBody>
      </p:sp>
      <p:pic>
        <p:nvPicPr>
          <p:cNvPr id="14" name="Resim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924" y="925241"/>
            <a:ext cx="143256" cy="530353"/>
          </a:xfrm>
          <a:prstGeom prst="rect">
            <a:avLst/>
          </a:prstGeom>
        </p:spPr>
      </p:pic>
      <p:sp>
        <p:nvSpPr>
          <p:cNvPr id="20" name="Dikdörtgen 19"/>
          <p:cNvSpPr/>
          <p:nvPr/>
        </p:nvSpPr>
        <p:spPr>
          <a:xfrm>
            <a:off x="647180" y="855901"/>
            <a:ext cx="1493229" cy="276999"/>
          </a:xfrm>
          <a:prstGeom prst="rect">
            <a:avLst/>
          </a:prstGeom>
        </p:spPr>
        <p:txBody>
          <a:bodyPr wrap="none">
            <a:spAutoFit/>
          </a:bodyPr>
          <a:lstStyle/>
          <a:p>
            <a:r>
              <a:rPr lang="tr-TR" sz="1200" dirty="0"/>
              <a:t>remax.com.tr/</a:t>
            </a:r>
            <a:r>
              <a:rPr lang="tr-TR" sz="1200" dirty="0" err="1"/>
              <a:t>ofisadı</a:t>
            </a:r>
            <a:endParaRPr lang="tr-TR" sz="1200" dirty="0"/>
          </a:p>
        </p:txBody>
      </p:sp>
      <p:sp>
        <p:nvSpPr>
          <p:cNvPr id="21" name="Dikdörtgen 20"/>
          <p:cNvSpPr/>
          <p:nvPr/>
        </p:nvSpPr>
        <p:spPr>
          <a:xfrm>
            <a:off x="650131" y="1073543"/>
            <a:ext cx="1835887" cy="276999"/>
          </a:xfrm>
          <a:prstGeom prst="rect">
            <a:avLst/>
          </a:prstGeom>
        </p:spPr>
        <p:txBody>
          <a:bodyPr wrap="none">
            <a:spAutoFit/>
          </a:bodyPr>
          <a:lstStyle/>
          <a:p>
            <a:r>
              <a:rPr lang="tr-TR" sz="1200" dirty="0" smtClean="0"/>
              <a:t>burak@remax-ofisadi.com</a:t>
            </a:r>
            <a:endParaRPr lang="tr-TR" sz="1200" dirty="0"/>
          </a:p>
        </p:txBody>
      </p:sp>
      <p:sp>
        <p:nvSpPr>
          <p:cNvPr id="24" name="Dikdörtgen 23"/>
          <p:cNvSpPr/>
          <p:nvPr/>
        </p:nvSpPr>
        <p:spPr>
          <a:xfrm>
            <a:off x="647180" y="1271255"/>
            <a:ext cx="1345240" cy="276999"/>
          </a:xfrm>
          <a:prstGeom prst="rect">
            <a:avLst/>
          </a:prstGeom>
        </p:spPr>
        <p:txBody>
          <a:bodyPr wrap="none">
            <a:spAutoFit/>
          </a:bodyPr>
          <a:lstStyle/>
          <a:p>
            <a:r>
              <a:rPr lang="tr-TR" sz="1200" dirty="0"/>
              <a:t>+90 532 123 45 67</a:t>
            </a:r>
          </a:p>
        </p:txBody>
      </p:sp>
      <p:sp>
        <p:nvSpPr>
          <p:cNvPr id="32" name="Dikdörtgen 31"/>
          <p:cNvSpPr/>
          <p:nvPr/>
        </p:nvSpPr>
        <p:spPr>
          <a:xfrm>
            <a:off x="647180" y="3347825"/>
            <a:ext cx="2639249" cy="307777"/>
          </a:xfrm>
          <a:prstGeom prst="rect">
            <a:avLst/>
          </a:prstGeom>
        </p:spPr>
        <p:txBody>
          <a:bodyPr wrap="none">
            <a:spAutoFit/>
          </a:bodyPr>
          <a:lstStyle/>
          <a:p>
            <a:r>
              <a:rPr lang="tr-TR" sz="1400" b="1" i="1" dirty="0">
                <a:solidFill>
                  <a:schemeClr val="bg1">
                    <a:lumMod val="95000"/>
                  </a:schemeClr>
                </a:solidFill>
              </a:rPr>
              <a:t>LÜKS GAYRİMENKUL DANIŞMANI</a:t>
            </a:r>
          </a:p>
        </p:txBody>
      </p:sp>
      <p:cxnSp>
        <p:nvCxnSpPr>
          <p:cNvPr id="34" name="Düz Bağlayıcı 33"/>
          <p:cNvCxnSpPr/>
          <p:nvPr/>
        </p:nvCxnSpPr>
        <p:spPr>
          <a:xfrm>
            <a:off x="848947" y="9346131"/>
            <a:ext cx="0" cy="108257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a:off x="3294267" y="9329209"/>
            <a:ext cx="0" cy="108257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Düz Bağlayıcı 35"/>
          <p:cNvCxnSpPr/>
          <p:nvPr/>
        </p:nvCxnSpPr>
        <p:spPr>
          <a:xfrm>
            <a:off x="5727700" y="9346131"/>
            <a:ext cx="0" cy="108257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406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ikdörtgen 2"/>
          <p:cNvSpPr/>
          <p:nvPr/>
        </p:nvSpPr>
        <p:spPr>
          <a:xfrm>
            <a:off x="253999" y="4489748"/>
            <a:ext cx="3192463" cy="923330"/>
          </a:xfrm>
          <a:prstGeom prst="rect">
            <a:avLst/>
          </a:prstGeom>
        </p:spPr>
        <p:txBody>
          <a:bodyPr wrap="square">
            <a:spAutoFit/>
          </a:bodyPr>
          <a:lstStyle/>
          <a:p>
            <a:pPr algn="r"/>
            <a:r>
              <a:rPr lang="tr-TR" dirty="0">
                <a:solidFill>
                  <a:schemeClr val="tx1">
                    <a:lumMod val="75000"/>
                    <a:lumOff val="25000"/>
                  </a:schemeClr>
                </a:solidFill>
              </a:rPr>
              <a:t>EVİNİZİ</a:t>
            </a:r>
          </a:p>
          <a:p>
            <a:pPr algn="r"/>
            <a:r>
              <a:rPr lang="tr-TR" dirty="0">
                <a:solidFill>
                  <a:schemeClr val="tx1">
                    <a:lumMod val="75000"/>
                    <a:lumOff val="25000"/>
                  </a:schemeClr>
                </a:solidFill>
              </a:rPr>
              <a:t>KENDİNİZ Mİ</a:t>
            </a:r>
          </a:p>
          <a:p>
            <a:pPr algn="r"/>
            <a:r>
              <a:rPr lang="tr-TR" b="1" dirty="0">
                <a:solidFill>
                  <a:schemeClr val="tx1">
                    <a:lumMod val="75000"/>
                    <a:lumOff val="25000"/>
                  </a:schemeClr>
                </a:solidFill>
              </a:rPr>
              <a:t>SATMAYI DÜŞÜNÜYORSUNUZ?</a:t>
            </a:r>
          </a:p>
        </p:txBody>
      </p:sp>
      <p:sp>
        <p:nvSpPr>
          <p:cNvPr id="4" name="Dikdörtgen 3"/>
          <p:cNvSpPr/>
          <p:nvPr/>
        </p:nvSpPr>
        <p:spPr>
          <a:xfrm>
            <a:off x="1155699" y="1748949"/>
            <a:ext cx="2290763" cy="1169551"/>
          </a:xfrm>
          <a:prstGeom prst="rect">
            <a:avLst/>
          </a:prstGeom>
        </p:spPr>
        <p:txBody>
          <a:bodyPr wrap="square">
            <a:spAutoFit/>
          </a:bodyPr>
          <a:lstStyle/>
          <a:p>
            <a:pPr algn="r"/>
            <a:r>
              <a:rPr lang="tr-TR" sz="1400" b="1" dirty="0">
                <a:solidFill>
                  <a:srgbClr val="C00000"/>
                </a:solidFill>
              </a:rPr>
              <a:t>FİYAT</a:t>
            </a:r>
          </a:p>
          <a:p>
            <a:pPr algn="r"/>
            <a:r>
              <a:rPr lang="tr-TR" sz="1400" dirty="0">
                <a:solidFill>
                  <a:schemeClr val="tx1">
                    <a:lumMod val="75000"/>
                    <a:lumOff val="25000"/>
                  </a:schemeClr>
                </a:solidFill>
              </a:rPr>
              <a:t>Bu zorlu rekabet  ortamında </a:t>
            </a:r>
          </a:p>
          <a:p>
            <a:pPr algn="r"/>
            <a:r>
              <a:rPr lang="tr-TR" sz="1400" dirty="0" smtClean="0">
                <a:solidFill>
                  <a:schemeClr val="tx1">
                    <a:lumMod val="75000"/>
                    <a:lumOff val="25000"/>
                  </a:schemeClr>
                </a:solidFill>
              </a:rPr>
              <a:t>gayrimenkulünüz  için </a:t>
            </a:r>
          </a:p>
          <a:p>
            <a:pPr algn="r"/>
            <a:r>
              <a:rPr lang="tr-TR" sz="1400" dirty="0" smtClean="0">
                <a:solidFill>
                  <a:schemeClr val="tx1">
                    <a:lumMod val="75000"/>
                    <a:lumOff val="25000"/>
                  </a:schemeClr>
                </a:solidFill>
              </a:rPr>
              <a:t>en uygun satış fiyatına nasıl</a:t>
            </a:r>
          </a:p>
          <a:p>
            <a:pPr algn="r"/>
            <a:r>
              <a:rPr lang="tr-TR" sz="1400" dirty="0" smtClean="0">
                <a:solidFill>
                  <a:schemeClr val="tx1">
                    <a:lumMod val="75000"/>
                    <a:lumOff val="25000"/>
                  </a:schemeClr>
                </a:solidFill>
              </a:rPr>
              <a:t>karar vereceksiniz?</a:t>
            </a:r>
            <a:endParaRPr lang="tr-TR" sz="1400" dirty="0">
              <a:solidFill>
                <a:schemeClr val="tx1">
                  <a:lumMod val="75000"/>
                  <a:lumOff val="25000"/>
                </a:schemeClr>
              </a:solidFill>
            </a:endParaRPr>
          </a:p>
        </p:txBody>
      </p:sp>
      <p:sp>
        <p:nvSpPr>
          <p:cNvPr id="17" name="Dikdörtgen 16"/>
          <p:cNvSpPr/>
          <p:nvPr/>
        </p:nvSpPr>
        <p:spPr>
          <a:xfrm>
            <a:off x="3948113" y="1748948"/>
            <a:ext cx="2439987" cy="1169551"/>
          </a:xfrm>
          <a:prstGeom prst="rect">
            <a:avLst/>
          </a:prstGeom>
        </p:spPr>
        <p:txBody>
          <a:bodyPr wrap="square">
            <a:spAutoFit/>
          </a:bodyPr>
          <a:lstStyle/>
          <a:p>
            <a:r>
              <a:rPr lang="tr-TR" sz="1400" b="1" dirty="0">
                <a:solidFill>
                  <a:srgbClr val="C00000"/>
                </a:solidFill>
              </a:rPr>
              <a:t>ZAMAN</a:t>
            </a:r>
          </a:p>
          <a:p>
            <a:r>
              <a:rPr lang="tr-TR" sz="1400" dirty="0" smtClean="0">
                <a:solidFill>
                  <a:schemeClr val="tx1">
                    <a:lumMod val="75000"/>
                    <a:lumOff val="25000"/>
                  </a:schemeClr>
                </a:solidFill>
              </a:rPr>
              <a:t>Gayrimenkulünüzü satmak için  </a:t>
            </a:r>
          </a:p>
          <a:p>
            <a:r>
              <a:rPr lang="tr-TR" sz="1400" dirty="0" smtClean="0">
                <a:solidFill>
                  <a:schemeClr val="tx1">
                    <a:lumMod val="75000"/>
                    <a:lumOff val="25000"/>
                  </a:schemeClr>
                </a:solidFill>
              </a:rPr>
              <a:t>her gün  ne kadar </a:t>
            </a:r>
          </a:p>
          <a:p>
            <a:r>
              <a:rPr lang="tr-TR" sz="1400" dirty="0" smtClean="0">
                <a:solidFill>
                  <a:schemeClr val="tx1">
                    <a:lumMod val="75000"/>
                    <a:lumOff val="25000"/>
                  </a:schemeClr>
                </a:solidFill>
              </a:rPr>
              <a:t>zaman ayırmayı </a:t>
            </a:r>
          </a:p>
          <a:p>
            <a:r>
              <a:rPr lang="tr-TR" sz="1400" dirty="0" smtClean="0">
                <a:solidFill>
                  <a:schemeClr val="tx1">
                    <a:lumMod val="75000"/>
                    <a:lumOff val="25000"/>
                  </a:schemeClr>
                </a:solidFill>
              </a:rPr>
              <a:t>düşünüyorsunuz?</a:t>
            </a:r>
            <a:endParaRPr lang="tr-TR" sz="1400" dirty="0">
              <a:solidFill>
                <a:schemeClr val="tx1">
                  <a:lumMod val="75000"/>
                  <a:lumOff val="25000"/>
                </a:schemeClr>
              </a:solidFill>
            </a:endParaRPr>
          </a:p>
        </p:txBody>
      </p:sp>
      <p:sp>
        <p:nvSpPr>
          <p:cNvPr id="19" name="Dikdörtgen 18"/>
          <p:cNvSpPr/>
          <p:nvPr/>
        </p:nvSpPr>
        <p:spPr>
          <a:xfrm>
            <a:off x="2659062" y="733285"/>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1.</a:t>
            </a:r>
            <a:endParaRPr lang="tr-TR" sz="6000" dirty="0">
              <a:solidFill>
                <a:schemeClr val="bg2">
                  <a:lumMod val="25000"/>
                </a:schemeClr>
              </a:solidFill>
              <a:latin typeface="+mj-lt"/>
            </a:endParaRPr>
          </a:p>
        </p:txBody>
      </p:sp>
      <p:sp>
        <p:nvSpPr>
          <p:cNvPr id="20" name="Dikdörtgen 19"/>
          <p:cNvSpPr/>
          <p:nvPr/>
        </p:nvSpPr>
        <p:spPr>
          <a:xfrm>
            <a:off x="3948113" y="733284"/>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2.</a:t>
            </a:r>
            <a:endParaRPr lang="tr-TR" sz="6000" dirty="0">
              <a:solidFill>
                <a:schemeClr val="bg2">
                  <a:lumMod val="25000"/>
                </a:schemeClr>
              </a:solidFill>
              <a:latin typeface="+mj-lt"/>
            </a:endParaRPr>
          </a:p>
        </p:txBody>
      </p:sp>
      <p:sp>
        <p:nvSpPr>
          <p:cNvPr id="21" name="Dikdörtgen 20"/>
          <p:cNvSpPr/>
          <p:nvPr/>
        </p:nvSpPr>
        <p:spPr>
          <a:xfrm>
            <a:off x="2659062" y="6359385"/>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3.</a:t>
            </a:r>
            <a:endParaRPr lang="tr-TR" sz="6000" dirty="0">
              <a:solidFill>
                <a:schemeClr val="bg2">
                  <a:lumMod val="25000"/>
                </a:schemeClr>
              </a:solidFill>
              <a:latin typeface="+mj-lt"/>
            </a:endParaRPr>
          </a:p>
        </p:txBody>
      </p:sp>
      <p:sp>
        <p:nvSpPr>
          <p:cNvPr id="22" name="Dikdörtgen 21"/>
          <p:cNvSpPr/>
          <p:nvPr/>
        </p:nvSpPr>
        <p:spPr>
          <a:xfrm>
            <a:off x="3948113" y="6359384"/>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4.</a:t>
            </a:r>
            <a:endParaRPr lang="tr-TR" sz="6000" dirty="0">
              <a:solidFill>
                <a:schemeClr val="bg2">
                  <a:lumMod val="25000"/>
                </a:schemeClr>
              </a:solidFill>
              <a:latin typeface="+mj-lt"/>
            </a:endParaRPr>
          </a:p>
        </p:txBody>
      </p:sp>
      <p:sp>
        <p:nvSpPr>
          <p:cNvPr id="23" name="Dikdörtgen 22"/>
          <p:cNvSpPr/>
          <p:nvPr/>
        </p:nvSpPr>
        <p:spPr>
          <a:xfrm>
            <a:off x="965200" y="7375047"/>
            <a:ext cx="2481262" cy="1169551"/>
          </a:xfrm>
          <a:prstGeom prst="rect">
            <a:avLst/>
          </a:prstGeom>
        </p:spPr>
        <p:txBody>
          <a:bodyPr wrap="square">
            <a:spAutoFit/>
          </a:bodyPr>
          <a:lstStyle/>
          <a:p>
            <a:pPr algn="r"/>
            <a:r>
              <a:rPr lang="tr-TR" sz="1400" b="1" dirty="0">
                <a:solidFill>
                  <a:srgbClr val="C00000"/>
                </a:solidFill>
              </a:rPr>
              <a:t>TANITIM</a:t>
            </a:r>
          </a:p>
          <a:p>
            <a:pPr algn="r"/>
            <a:r>
              <a:rPr lang="tr-TR" sz="1400" dirty="0" smtClean="0">
                <a:solidFill>
                  <a:schemeClr val="bg2">
                    <a:lumMod val="25000"/>
                  </a:schemeClr>
                </a:solidFill>
              </a:rPr>
              <a:t>Gayrimenkulünüzün</a:t>
            </a:r>
          </a:p>
          <a:p>
            <a:pPr algn="r"/>
            <a:r>
              <a:rPr lang="tr-TR" sz="1400" dirty="0" smtClean="0">
                <a:solidFill>
                  <a:schemeClr val="bg2">
                    <a:lumMod val="25000"/>
                  </a:schemeClr>
                </a:solidFill>
              </a:rPr>
              <a:t>pazardaki  maksimum</a:t>
            </a:r>
          </a:p>
          <a:p>
            <a:pPr algn="r"/>
            <a:r>
              <a:rPr lang="tr-TR" sz="1400" dirty="0" smtClean="0">
                <a:solidFill>
                  <a:schemeClr val="bg2">
                    <a:lumMod val="25000"/>
                  </a:schemeClr>
                </a:solidFill>
              </a:rPr>
              <a:t>tanıtımını nasıl yapacağınızı</a:t>
            </a:r>
          </a:p>
          <a:p>
            <a:pPr algn="r"/>
            <a:r>
              <a:rPr lang="tr-TR" sz="1400" dirty="0" smtClean="0">
                <a:solidFill>
                  <a:schemeClr val="bg2">
                    <a:lumMod val="25000"/>
                  </a:schemeClr>
                </a:solidFill>
              </a:rPr>
              <a:t>düşündünüz mü?</a:t>
            </a:r>
            <a:endParaRPr lang="tr-TR" sz="1400" dirty="0">
              <a:solidFill>
                <a:schemeClr val="bg2">
                  <a:lumMod val="25000"/>
                </a:schemeClr>
              </a:solidFill>
            </a:endParaRPr>
          </a:p>
        </p:txBody>
      </p:sp>
      <p:sp>
        <p:nvSpPr>
          <p:cNvPr id="24" name="Dikdörtgen 23"/>
          <p:cNvSpPr/>
          <p:nvPr/>
        </p:nvSpPr>
        <p:spPr>
          <a:xfrm>
            <a:off x="3948113" y="7375046"/>
            <a:ext cx="2617787" cy="1169551"/>
          </a:xfrm>
          <a:prstGeom prst="rect">
            <a:avLst/>
          </a:prstGeom>
        </p:spPr>
        <p:txBody>
          <a:bodyPr wrap="square">
            <a:spAutoFit/>
          </a:bodyPr>
          <a:lstStyle/>
          <a:p>
            <a:r>
              <a:rPr lang="tr-TR" sz="1400" b="1" dirty="0">
                <a:solidFill>
                  <a:srgbClr val="C00000"/>
                </a:solidFill>
              </a:rPr>
              <a:t>PAZAR ANALİZİ</a:t>
            </a:r>
          </a:p>
          <a:p>
            <a:r>
              <a:rPr lang="tr-TR" sz="1400" dirty="0" smtClean="0">
                <a:solidFill>
                  <a:schemeClr val="bg2">
                    <a:lumMod val="25000"/>
                  </a:schemeClr>
                </a:solidFill>
              </a:rPr>
              <a:t>Gayrimenkulünüzün </a:t>
            </a:r>
          </a:p>
          <a:p>
            <a:r>
              <a:rPr lang="tr-TR" sz="1400" dirty="0" smtClean="0">
                <a:solidFill>
                  <a:schemeClr val="bg2">
                    <a:lumMod val="25000"/>
                  </a:schemeClr>
                </a:solidFill>
              </a:rPr>
              <a:t>gerçek değerini tam ve </a:t>
            </a:r>
          </a:p>
          <a:p>
            <a:r>
              <a:rPr lang="tr-TR" sz="1400" dirty="0" smtClean="0">
                <a:solidFill>
                  <a:schemeClr val="bg2">
                    <a:lumMod val="25000"/>
                  </a:schemeClr>
                </a:solidFill>
              </a:rPr>
              <a:t>doğru olarak saptamak için </a:t>
            </a:r>
          </a:p>
          <a:p>
            <a:r>
              <a:rPr lang="tr-TR" sz="1400" dirty="0" smtClean="0">
                <a:solidFill>
                  <a:schemeClr val="bg2">
                    <a:lumMod val="25000"/>
                  </a:schemeClr>
                </a:solidFill>
              </a:rPr>
              <a:t>pazar analizi yapacak mısınız?</a:t>
            </a:r>
            <a:endParaRPr lang="tr-TR" sz="1400" dirty="0">
              <a:solidFill>
                <a:schemeClr val="bg2">
                  <a:lumMod val="25000"/>
                </a:schemeClr>
              </a:solidFill>
            </a:endParaRPr>
          </a:p>
        </p:txBody>
      </p:sp>
      <p:pic>
        <p:nvPicPr>
          <p:cNvPr id="25" name="Resim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885" y="2833953"/>
            <a:ext cx="1014986" cy="905258"/>
          </a:xfrm>
          <a:prstGeom prst="rect">
            <a:avLst/>
          </a:prstGeom>
        </p:spPr>
      </p:pic>
      <p:pic>
        <p:nvPicPr>
          <p:cNvPr id="26" name="Resim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6014" y="6389443"/>
            <a:ext cx="1344171" cy="1502667"/>
          </a:xfrm>
          <a:prstGeom prst="rect">
            <a:avLst/>
          </a:prstGeom>
        </p:spPr>
      </p:pic>
      <p:pic>
        <p:nvPicPr>
          <p:cNvPr id="27" name="Resim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1035" y="719790"/>
            <a:ext cx="838202" cy="1213106"/>
          </a:xfrm>
          <a:prstGeom prst="rect">
            <a:avLst/>
          </a:prstGeom>
        </p:spPr>
      </p:pic>
      <p:pic>
        <p:nvPicPr>
          <p:cNvPr id="28" name="Resim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549" y="8373077"/>
            <a:ext cx="1456947" cy="1591059"/>
          </a:xfrm>
          <a:prstGeom prst="rect">
            <a:avLst/>
          </a:prstGeom>
        </p:spPr>
      </p:pic>
    </p:spTree>
    <p:extLst>
      <p:ext uri="{BB962C8B-B14F-4D97-AF65-F5344CB8AC3E}">
        <p14:creationId xmlns:p14="http://schemas.microsoft.com/office/powerpoint/2010/main" val="1081321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ikdörtgen 2"/>
          <p:cNvSpPr/>
          <p:nvPr/>
        </p:nvSpPr>
        <p:spPr>
          <a:xfrm>
            <a:off x="647701" y="1748949"/>
            <a:ext cx="2798762" cy="1169551"/>
          </a:xfrm>
          <a:prstGeom prst="rect">
            <a:avLst/>
          </a:prstGeom>
        </p:spPr>
        <p:txBody>
          <a:bodyPr wrap="square">
            <a:spAutoFit/>
          </a:bodyPr>
          <a:lstStyle/>
          <a:p>
            <a:pPr algn="r"/>
            <a:r>
              <a:rPr lang="tr-TR" sz="1400" b="1" dirty="0" smtClean="0">
                <a:solidFill>
                  <a:srgbClr val="C00000"/>
                </a:solidFill>
              </a:rPr>
              <a:t>MÜŞTERİ DEĞERLENDİRME</a:t>
            </a:r>
          </a:p>
          <a:p>
            <a:pPr algn="r"/>
            <a:r>
              <a:rPr lang="tr-TR" sz="1400" dirty="0" smtClean="0">
                <a:solidFill>
                  <a:schemeClr val="bg2">
                    <a:lumMod val="25000"/>
                  </a:schemeClr>
                </a:solidFill>
              </a:rPr>
              <a:t>Gayrimenkulünüze alıcı çıkacak</a:t>
            </a:r>
          </a:p>
          <a:p>
            <a:pPr algn="r"/>
            <a:r>
              <a:rPr lang="tr-TR" sz="1400" dirty="0" smtClean="0">
                <a:solidFill>
                  <a:schemeClr val="bg2">
                    <a:lumMod val="25000"/>
                  </a:schemeClr>
                </a:solidFill>
              </a:rPr>
              <a:t>potansiyel müşterileri</a:t>
            </a:r>
          </a:p>
          <a:p>
            <a:pPr algn="r"/>
            <a:r>
              <a:rPr lang="tr-TR" sz="1400" dirty="0" smtClean="0">
                <a:solidFill>
                  <a:schemeClr val="bg2">
                    <a:lumMod val="25000"/>
                  </a:schemeClr>
                </a:solidFill>
              </a:rPr>
              <a:t>değerlendirme işlemi konusunda</a:t>
            </a:r>
          </a:p>
          <a:p>
            <a:pPr algn="r"/>
            <a:r>
              <a:rPr lang="tr-TR" sz="1400" dirty="0" smtClean="0">
                <a:solidFill>
                  <a:schemeClr val="bg2">
                    <a:lumMod val="25000"/>
                  </a:schemeClr>
                </a:solidFill>
              </a:rPr>
              <a:t>deneyiminiz var mı?</a:t>
            </a:r>
            <a:endParaRPr lang="tr-TR" sz="1400" dirty="0">
              <a:solidFill>
                <a:schemeClr val="bg2">
                  <a:lumMod val="25000"/>
                </a:schemeClr>
              </a:solidFill>
            </a:endParaRPr>
          </a:p>
        </p:txBody>
      </p:sp>
      <p:sp>
        <p:nvSpPr>
          <p:cNvPr id="4" name="Dikdörtgen 3"/>
          <p:cNvSpPr/>
          <p:nvPr/>
        </p:nvSpPr>
        <p:spPr>
          <a:xfrm>
            <a:off x="3948113" y="1748948"/>
            <a:ext cx="2439987" cy="1169551"/>
          </a:xfrm>
          <a:prstGeom prst="rect">
            <a:avLst/>
          </a:prstGeom>
        </p:spPr>
        <p:txBody>
          <a:bodyPr wrap="square">
            <a:spAutoFit/>
          </a:bodyPr>
          <a:lstStyle/>
          <a:p>
            <a:r>
              <a:rPr lang="tr-TR" sz="1400" b="1" dirty="0">
                <a:solidFill>
                  <a:srgbClr val="C00000"/>
                </a:solidFill>
              </a:rPr>
              <a:t>GÜVENLİK</a:t>
            </a:r>
          </a:p>
          <a:p>
            <a:r>
              <a:rPr lang="tr-TR" sz="1400" dirty="0" smtClean="0">
                <a:solidFill>
                  <a:schemeClr val="bg2">
                    <a:lumMod val="25000"/>
                  </a:schemeClr>
                </a:solidFill>
              </a:rPr>
              <a:t>Satış esnasında </a:t>
            </a:r>
          </a:p>
          <a:p>
            <a:r>
              <a:rPr lang="tr-TR" sz="1400" dirty="0" smtClean="0">
                <a:solidFill>
                  <a:schemeClr val="bg2">
                    <a:lumMod val="25000"/>
                  </a:schemeClr>
                </a:solidFill>
              </a:rPr>
              <a:t>evinizin kapısını kime</a:t>
            </a:r>
          </a:p>
          <a:p>
            <a:r>
              <a:rPr lang="tr-TR" sz="1400" dirty="0" smtClean="0">
                <a:solidFill>
                  <a:schemeClr val="bg2">
                    <a:lumMod val="25000"/>
                  </a:schemeClr>
                </a:solidFill>
              </a:rPr>
              <a:t>açıyor olabileceğinizi </a:t>
            </a:r>
          </a:p>
          <a:p>
            <a:r>
              <a:rPr lang="tr-TR" sz="1400" dirty="0" smtClean="0">
                <a:solidFill>
                  <a:schemeClr val="bg2">
                    <a:lumMod val="25000"/>
                  </a:schemeClr>
                </a:solidFill>
              </a:rPr>
              <a:t>hiç düşündünüz mü?</a:t>
            </a:r>
            <a:endParaRPr lang="tr-TR" sz="1400" dirty="0">
              <a:solidFill>
                <a:schemeClr val="bg2">
                  <a:lumMod val="25000"/>
                </a:schemeClr>
              </a:solidFill>
            </a:endParaRPr>
          </a:p>
        </p:txBody>
      </p:sp>
      <p:sp>
        <p:nvSpPr>
          <p:cNvPr id="5" name="Dikdörtgen 4"/>
          <p:cNvSpPr/>
          <p:nvPr/>
        </p:nvSpPr>
        <p:spPr>
          <a:xfrm>
            <a:off x="2659062" y="733285"/>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5.</a:t>
            </a:r>
            <a:endParaRPr lang="tr-TR" sz="6000" dirty="0">
              <a:solidFill>
                <a:schemeClr val="bg2">
                  <a:lumMod val="25000"/>
                </a:schemeClr>
              </a:solidFill>
              <a:latin typeface="+mj-lt"/>
            </a:endParaRPr>
          </a:p>
        </p:txBody>
      </p:sp>
      <p:sp>
        <p:nvSpPr>
          <p:cNvPr id="6" name="Dikdörtgen 5"/>
          <p:cNvSpPr/>
          <p:nvPr/>
        </p:nvSpPr>
        <p:spPr>
          <a:xfrm>
            <a:off x="3948113" y="733284"/>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6.</a:t>
            </a:r>
            <a:endParaRPr lang="tr-TR" sz="6000" dirty="0">
              <a:solidFill>
                <a:schemeClr val="bg2">
                  <a:lumMod val="25000"/>
                </a:schemeClr>
              </a:solidFill>
              <a:latin typeface="+mj-lt"/>
            </a:endParaRPr>
          </a:p>
        </p:txBody>
      </p:sp>
      <p:sp>
        <p:nvSpPr>
          <p:cNvPr id="7" name="Dikdörtgen 6"/>
          <p:cNvSpPr/>
          <p:nvPr/>
        </p:nvSpPr>
        <p:spPr>
          <a:xfrm>
            <a:off x="2659062" y="6359385"/>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7.</a:t>
            </a:r>
            <a:endParaRPr lang="tr-TR" sz="6000" dirty="0">
              <a:solidFill>
                <a:schemeClr val="bg2">
                  <a:lumMod val="25000"/>
                </a:schemeClr>
              </a:solidFill>
              <a:latin typeface="+mj-lt"/>
            </a:endParaRPr>
          </a:p>
        </p:txBody>
      </p:sp>
      <p:sp>
        <p:nvSpPr>
          <p:cNvPr id="8" name="Dikdörtgen 7"/>
          <p:cNvSpPr/>
          <p:nvPr/>
        </p:nvSpPr>
        <p:spPr>
          <a:xfrm>
            <a:off x="3948113" y="6359384"/>
            <a:ext cx="787400" cy="1015663"/>
          </a:xfrm>
          <a:prstGeom prst="rect">
            <a:avLst/>
          </a:prstGeom>
        </p:spPr>
        <p:txBody>
          <a:bodyPr wrap="square">
            <a:spAutoFit/>
          </a:bodyPr>
          <a:lstStyle/>
          <a:p>
            <a:pPr algn="r"/>
            <a:r>
              <a:rPr lang="tr-TR" sz="6000" b="1" dirty="0" smtClean="0">
                <a:solidFill>
                  <a:schemeClr val="bg2">
                    <a:lumMod val="25000"/>
                  </a:schemeClr>
                </a:solidFill>
                <a:latin typeface="+mj-lt"/>
              </a:rPr>
              <a:t>8.</a:t>
            </a:r>
            <a:endParaRPr lang="tr-TR" sz="6000" dirty="0">
              <a:solidFill>
                <a:schemeClr val="bg2">
                  <a:lumMod val="25000"/>
                </a:schemeClr>
              </a:solidFill>
              <a:latin typeface="+mj-lt"/>
            </a:endParaRPr>
          </a:p>
        </p:txBody>
      </p:sp>
      <p:sp>
        <p:nvSpPr>
          <p:cNvPr id="9" name="Dikdörtgen 8"/>
          <p:cNvSpPr/>
          <p:nvPr/>
        </p:nvSpPr>
        <p:spPr>
          <a:xfrm>
            <a:off x="495300" y="7375047"/>
            <a:ext cx="2951162" cy="1169551"/>
          </a:xfrm>
          <a:prstGeom prst="rect">
            <a:avLst/>
          </a:prstGeom>
        </p:spPr>
        <p:txBody>
          <a:bodyPr wrap="square">
            <a:spAutoFit/>
          </a:bodyPr>
          <a:lstStyle/>
          <a:p>
            <a:pPr algn="r"/>
            <a:r>
              <a:rPr lang="tr-TR" sz="1400" b="1" dirty="0">
                <a:solidFill>
                  <a:srgbClr val="C00000"/>
                </a:solidFill>
              </a:rPr>
              <a:t>BÜROKRASİ</a:t>
            </a:r>
          </a:p>
          <a:p>
            <a:pPr algn="r"/>
            <a:r>
              <a:rPr lang="tr-TR" sz="1400" dirty="0" smtClean="0">
                <a:solidFill>
                  <a:schemeClr val="bg2">
                    <a:lumMod val="25000"/>
                  </a:schemeClr>
                </a:solidFill>
              </a:rPr>
              <a:t>Gayrimenkul satışı esnasında </a:t>
            </a:r>
          </a:p>
          <a:p>
            <a:pPr algn="r"/>
            <a:r>
              <a:rPr lang="tr-TR" sz="1400" dirty="0" smtClean="0">
                <a:solidFill>
                  <a:schemeClr val="bg2">
                    <a:lumMod val="25000"/>
                  </a:schemeClr>
                </a:solidFill>
              </a:rPr>
              <a:t>ortaya çıkacak</a:t>
            </a:r>
          </a:p>
          <a:p>
            <a:pPr algn="r"/>
            <a:r>
              <a:rPr lang="tr-TR" sz="1400" dirty="0" smtClean="0">
                <a:solidFill>
                  <a:schemeClr val="bg2">
                    <a:lumMod val="25000"/>
                  </a:schemeClr>
                </a:solidFill>
              </a:rPr>
              <a:t>bürokratik işlemlerde alıcıya yardımcı </a:t>
            </a:r>
          </a:p>
          <a:p>
            <a:pPr algn="r"/>
            <a:r>
              <a:rPr lang="tr-TR" sz="1400" dirty="0" smtClean="0">
                <a:solidFill>
                  <a:schemeClr val="bg2">
                    <a:lumMod val="25000"/>
                  </a:schemeClr>
                </a:solidFill>
              </a:rPr>
              <a:t>olabilecek misiniz?</a:t>
            </a:r>
            <a:endParaRPr lang="tr-TR" sz="1400" dirty="0">
              <a:solidFill>
                <a:schemeClr val="bg2">
                  <a:lumMod val="25000"/>
                </a:schemeClr>
              </a:solidFill>
            </a:endParaRPr>
          </a:p>
        </p:txBody>
      </p:sp>
      <p:sp>
        <p:nvSpPr>
          <p:cNvPr id="10" name="Dikdörtgen 9"/>
          <p:cNvSpPr/>
          <p:nvPr/>
        </p:nvSpPr>
        <p:spPr>
          <a:xfrm>
            <a:off x="3948113" y="7375046"/>
            <a:ext cx="2871787" cy="1169551"/>
          </a:xfrm>
          <a:prstGeom prst="rect">
            <a:avLst/>
          </a:prstGeom>
        </p:spPr>
        <p:txBody>
          <a:bodyPr wrap="square">
            <a:spAutoFit/>
          </a:bodyPr>
          <a:lstStyle/>
          <a:p>
            <a:r>
              <a:rPr lang="tr-TR" sz="1400" b="1" dirty="0">
                <a:solidFill>
                  <a:srgbClr val="C00000"/>
                </a:solidFill>
              </a:rPr>
              <a:t>DOĞRU TEKLİF</a:t>
            </a:r>
          </a:p>
          <a:p>
            <a:r>
              <a:rPr lang="tr-TR" sz="1400" dirty="0" smtClean="0">
                <a:solidFill>
                  <a:schemeClr val="bg2">
                    <a:lumMod val="25000"/>
                  </a:schemeClr>
                </a:solidFill>
              </a:rPr>
              <a:t>alıcının size önereceği fiyatın, </a:t>
            </a:r>
          </a:p>
          <a:p>
            <a:r>
              <a:rPr lang="tr-TR" sz="1400" dirty="0" smtClean="0">
                <a:solidFill>
                  <a:schemeClr val="bg2">
                    <a:lumMod val="25000"/>
                  </a:schemeClr>
                </a:solidFill>
              </a:rPr>
              <a:t>gayrimenkulünüz için alabileceğiniz </a:t>
            </a:r>
          </a:p>
          <a:p>
            <a:r>
              <a:rPr lang="tr-TR" sz="1400" dirty="0" smtClean="0">
                <a:solidFill>
                  <a:schemeClr val="bg2">
                    <a:lumMod val="25000"/>
                  </a:schemeClr>
                </a:solidFill>
              </a:rPr>
              <a:t>en iyi fiyat olup olmadığını nasıl </a:t>
            </a:r>
          </a:p>
          <a:p>
            <a:r>
              <a:rPr lang="tr-TR" sz="1400" dirty="0" smtClean="0">
                <a:solidFill>
                  <a:schemeClr val="bg2">
                    <a:lumMod val="25000"/>
                  </a:schemeClr>
                </a:solidFill>
              </a:rPr>
              <a:t>anlayacaksınız?</a:t>
            </a:r>
            <a:endParaRPr lang="tr-TR" sz="1400" dirty="0">
              <a:solidFill>
                <a:schemeClr val="bg2">
                  <a:lumMod val="25000"/>
                </a:schemeClr>
              </a:solidFill>
            </a:endParaRPr>
          </a:p>
        </p:txBody>
      </p:sp>
      <p:sp>
        <p:nvSpPr>
          <p:cNvPr id="12" name="Dikdörtgen 11"/>
          <p:cNvSpPr/>
          <p:nvPr/>
        </p:nvSpPr>
        <p:spPr>
          <a:xfrm>
            <a:off x="253998" y="4766747"/>
            <a:ext cx="3192463" cy="646331"/>
          </a:xfrm>
          <a:prstGeom prst="rect">
            <a:avLst/>
          </a:prstGeom>
        </p:spPr>
        <p:txBody>
          <a:bodyPr wrap="square">
            <a:spAutoFit/>
          </a:bodyPr>
          <a:lstStyle/>
          <a:p>
            <a:pPr algn="r"/>
            <a:r>
              <a:rPr lang="tr-TR" dirty="0" smtClean="0">
                <a:solidFill>
                  <a:schemeClr val="tx1">
                    <a:lumMod val="75000"/>
                    <a:lumOff val="25000"/>
                  </a:schemeClr>
                </a:solidFill>
              </a:rPr>
              <a:t>MÜLKÜNÜZÜ BAŞARIYLA</a:t>
            </a:r>
            <a:endParaRPr lang="tr-TR" dirty="0">
              <a:solidFill>
                <a:schemeClr val="tx1">
                  <a:lumMod val="75000"/>
                  <a:lumOff val="25000"/>
                </a:schemeClr>
              </a:solidFill>
            </a:endParaRPr>
          </a:p>
          <a:p>
            <a:pPr algn="r"/>
            <a:r>
              <a:rPr lang="tr-TR" b="1" dirty="0" smtClean="0">
                <a:solidFill>
                  <a:schemeClr val="tx1">
                    <a:lumMod val="75000"/>
                    <a:lumOff val="25000"/>
                  </a:schemeClr>
                </a:solidFill>
              </a:rPr>
              <a:t>PAZARLAMAYA HAZIR MISINIZ?</a:t>
            </a:r>
            <a:endParaRPr lang="tr-TR" b="1" dirty="0">
              <a:solidFill>
                <a:schemeClr val="tx1">
                  <a:lumMod val="75000"/>
                  <a:lumOff val="25000"/>
                </a:schemeClr>
              </a:solidFill>
            </a:endParaRPr>
          </a:p>
        </p:txBody>
      </p:sp>
      <p:pic>
        <p:nvPicPr>
          <p:cNvPr id="13" name="Resim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1993" y="8421337"/>
            <a:ext cx="1517907" cy="1697739"/>
          </a:xfrm>
          <a:prstGeom prst="rect">
            <a:avLst/>
          </a:prstGeom>
        </p:spPr>
      </p:pic>
      <p:pic>
        <p:nvPicPr>
          <p:cNvPr id="14" name="Resim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8429" y="980813"/>
            <a:ext cx="1310643" cy="1310643"/>
          </a:xfrm>
          <a:prstGeom prst="rect">
            <a:avLst/>
          </a:prstGeom>
        </p:spPr>
      </p:pic>
      <p:pic>
        <p:nvPicPr>
          <p:cNvPr id="15" name="Resim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8264" y="6179889"/>
            <a:ext cx="1353315" cy="1374651"/>
          </a:xfrm>
          <a:prstGeom prst="rect">
            <a:avLst/>
          </a:prstGeom>
        </p:spPr>
      </p:pic>
      <p:pic>
        <p:nvPicPr>
          <p:cNvPr id="16" name="Resim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3762" y="2799204"/>
            <a:ext cx="1426467" cy="1426467"/>
          </a:xfrm>
          <a:prstGeom prst="rect">
            <a:avLst/>
          </a:prstGeom>
        </p:spPr>
      </p:pic>
    </p:spTree>
    <p:extLst>
      <p:ext uri="{BB962C8B-B14F-4D97-AF65-F5344CB8AC3E}">
        <p14:creationId xmlns:p14="http://schemas.microsoft.com/office/powerpoint/2010/main" val="3439880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8585B"/>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876" y="479266"/>
            <a:ext cx="1493523" cy="411481"/>
          </a:xfrm>
          <a:prstGeom prst="rect">
            <a:avLst/>
          </a:prstGeom>
        </p:spPr>
      </p:pic>
      <p:sp>
        <p:nvSpPr>
          <p:cNvPr id="11" name="Dikdörtgen 10"/>
          <p:cNvSpPr/>
          <p:nvPr/>
        </p:nvSpPr>
        <p:spPr>
          <a:xfrm>
            <a:off x="442912" y="890747"/>
            <a:ext cx="4332287" cy="646331"/>
          </a:xfrm>
          <a:prstGeom prst="rect">
            <a:avLst/>
          </a:prstGeom>
        </p:spPr>
        <p:txBody>
          <a:bodyPr wrap="square">
            <a:spAutoFit/>
          </a:bodyPr>
          <a:lstStyle/>
          <a:p>
            <a:r>
              <a:rPr lang="tr-TR" dirty="0">
                <a:solidFill>
                  <a:schemeClr val="bg1">
                    <a:lumMod val="85000"/>
                  </a:schemeClr>
                </a:solidFill>
              </a:rPr>
              <a:t>GAYRİMENKUL DANIŞMANI</a:t>
            </a:r>
          </a:p>
          <a:p>
            <a:r>
              <a:rPr lang="tr-TR" b="1" dirty="0">
                <a:solidFill>
                  <a:schemeClr val="bg1">
                    <a:lumMod val="85000"/>
                  </a:schemeClr>
                </a:solidFill>
              </a:rPr>
              <a:t>SİZLERE NE GİBİ AVANTAJLAR SAĞLAR?</a:t>
            </a:r>
          </a:p>
        </p:txBody>
      </p:sp>
      <p:pic>
        <p:nvPicPr>
          <p:cNvPr id="17" name="Resim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7523" y="282842"/>
            <a:ext cx="1586877" cy="1555531"/>
          </a:xfrm>
          <a:prstGeom prst="rect">
            <a:avLst/>
          </a:prstGeom>
        </p:spPr>
      </p:pic>
      <p:pic>
        <p:nvPicPr>
          <p:cNvPr id="19" name="Resim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3642" y="4247605"/>
            <a:ext cx="2843790" cy="5498603"/>
          </a:xfrm>
          <a:prstGeom prst="rect">
            <a:avLst/>
          </a:prstGeom>
        </p:spPr>
      </p:pic>
      <p:pic>
        <p:nvPicPr>
          <p:cNvPr id="20" name="Resim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826" y="2343620"/>
            <a:ext cx="6922022" cy="6004572"/>
          </a:xfrm>
          <a:prstGeom prst="rect">
            <a:avLst/>
          </a:prstGeom>
        </p:spPr>
      </p:pic>
      <p:sp>
        <p:nvSpPr>
          <p:cNvPr id="21" name="Dikdörtgen 20"/>
          <p:cNvSpPr/>
          <p:nvPr/>
        </p:nvSpPr>
        <p:spPr>
          <a:xfrm>
            <a:off x="2855035" y="2572362"/>
            <a:ext cx="1770228" cy="307777"/>
          </a:xfrm>
          <a:prstGeom prst="rect">
            <a:avLst/>
          </a:prstGeom>
        </p:spPr>
        <p:txBody>
          <a:bodyPr wrap="none">
            <a:spAutoFit/>
          </a:bodyPr>
          <a:lstStyle/>
          <a:p>
            <a:r>
              <a:rPr lang="tr-TR" sz="1400" b="1" dirty="0">
                <a:solidFill>
                  <a:srgbClr val="FF0000"/>
                </a:solidFill>
              </a:rPr>
              <a:t>İHTİYACI BELİRLEMEK</a:t>
            </a:r>
          </a:p>
        </p:txBody>
      </p:sp>
      <p:sp>
        <p:nvSpPr>
          <p:cNvPr id="22" name="Dikdörtgen 21"/>
          <p:cNvSpPr/>
          <p:nvPr/>
        </p:nvSpPr>
        <p:spPr>
          <a:xfrm>
            <a:off x="443726" y="3672913"/>
            <a:ext cx="1799916" cy="307777"/>
          </a:xfrm>
          <a:prstGeom prst="rect">
            <a:avLst/>
          </a:prstGeom>
        </p:spPr>
        <p:txBody>
          <a:bodyPr wrap="none">
            <a:spAutoFit/>
          </a:bodyPr>
          <a:lstStyle/>
          <a:p>
            <a:r>
              <a:rPr lang="tr-TR" sz="1400" b="1" dirty="0">
                <a:solidFill>
                  <a:srgbClr val="FF0000"/>
                </a:solidFill>
              </a:rPr>
              <a:t>RAKİP PAZAR </a:t>
            </a:r>
            <a:r>
              <a:rPr lang="tr-TR" sz="1400" b="1" dirty="0" smtClean="0">
                <a:solidFill>
                  <a:srgbClr val="FF0000"/>
                </a:solidFill>
              </a:rPr>
              <a:t>ANALİZİ</a:t>
            </a:r>
            <a:endParaRPr lang="tr-TR" sz="1400" b="1" dirty="0">
              <a:solidFill>
                <a:srgbClr val="FF0000"/>
              </a:solidFill>
            </a:endParaRPr>
          </a:p>
        </p:txBody>
      </p:sp>
      <p:sp>
        <p:nvSpPr>
          <p:cNvPr id="23" name="Dikdörtgen 22"/>
          <p:cNvSpPr/>
          <p:nvPr/>
        </p:nvSpPr>
        <p:spPr>
          <a:xfrm>
            <a:off x="5434356" y="3672913"/>
            <a:ext cx="1610762" cy="307777"/>
          </a:xfrm>
          <a:prstGeom prst="rect">
            <a:avLst/>
          </a:prstGeom>
        </p:spPr>
        <p:txBody>
          <a:bodyPr wrap="none">
            <a:spAutoFit/>
          </a:bodyPr>
          <a:lstStyle/>
          <a:p>
            <a:r>
              <a:rPr lang="tr-TR" sz="1400" b="1" dirty="0" smtClean="0">
                <a:solidFill>
                  <a:srgbClr val="FF0000"/>
                </a:solidFill>
              </a:rPr>
              <a:t>PAZARLAMA PLANI</a:t>
            </a:r>
            <a:endParaRPr lang="tr-TR" sz="1400" b="1" dirty="0">
              <a:solidFill>
                <a:srgbClr val="FF0000"/>
              </a:solidFill>
            </a:endParaRPr>
          </a:p>
        </p:txBody>
      </p:sp>
      <p:sp>
        <p:nvSpPr>
          <p:cNvPr id="24" name="Dikdörtgen 23"/>
          <p:cNvSpPr/>
          <p:nvPr/>
        </p:nvSpPr>
        <p:spPr>
          <a:xfrm>
            <a:off x="566836" y="5322808"/>
            <a:ext cx="1553695" cy="307777"/>
          </a:xfrm>
          <a:prstGeom prst="rect">
            <a:avLst/>
          </a:prstGeom>
        </p:spPr>
        <p:txBody>
          <a:bodyPr wrap="none">
            <a:spAutoFit/>
          </a:bodyPr>
          <a:lstStyle/>
          <a:p>
            <a:r>
              <a:rPr lang="tr-TR" sz="1400" b="1" dirty="0">
                <a:solidFill>
                  <a:srgbClr val="FF0000"/>
                </a:solidFill>
              </a:rPr>
              <a:t>YETKİ SÖZLEŞMESİ</a:t>
            </a:r>
          </a:p>
        </p:txBody>
      </p:sp>
      <p:sp>
        <p:nvSpPr>
          <p:cNvPr id="25" name="Dikdörtgen 24"/>
          <p:cNvSpPr/>
          <p:nvPr/>
        </p:nvSpPr>
        <p:spPr>
          <a:xfrm>
            <a:off x="5556249" y="5322808"/>
            <a:ext cx="1215782" cy="307777"/>
          </a:xfrm>
          <a:prstGeom prst="rect">
            <a:avLst/>
          </a:prstGeom>
        </p:spPr>
        <p:txBody>
          <a:bodyPr wrap="none">
            <a:spAutoFit/>
          </a:bodyPr>
          <a:lstStyle/>
          <a:p>
            <a:r>
              <a:rPr lang="tr-TR" sz="1400" b="1" dirty="0" smtClean="0">
                <a:solidFill>
                  <a:srgbClr val="FF0000"/>
                </a:solidFill>
              </a:rPr>
              <a:t>ADAY ARAMA</a:t>
            </a:r>
            <a:endParaRPr lang="tr-TR" sz="1400" b="1" dirty="0">
              <a:solidFill>
                <a:srgbClr val="FF0000"/>
              </a:solidFill>
            </a:endParaRPr>
          </a:p>
        </p:txBody>
      </p:sp>
      <p:sp>
        <p:nvSpPr>
          <p:cNvPr id="26" name="Dikdörtgen 25"/>
          <p:cNvSpPr/>
          <p:nvPr/>
        </p:nvSpPr>
        <p:spPr>
          <a:xfrm>
            <a:off x="448984" y="7064768"/>
            <a:ext cx="1794658" cy="307777"/>
          </a:xfrm>
          <a:prstGeom prst="rect">
            <a:avLst/>
          </a:prstGeom>
        </p:spPr>
        <p:txBody>
          <a:bodyPr wrap="none">
            <a:spAutoFit/>
          </a:bodyPr>
          <a:lstStyle/>
          <a:p>
            <a:r>
              <a:rPr lang="tr-TR" sz="1400" b="1" dirty="0" smtClean="0">
                <a:solidFill>
                  <a:srgbClr val="FF0000"/>
                </a:solidFill>
              </a:rPr>
              <a:t>MAKSİMUM TANITIM</a:t>
            </a:r>
            <a:endParaRPr lang="tr-TR" sz="1400" b="1" dirty="0">
              <a:solidFill>
                <a:srgbClr val="FF0000"/>
              </a:solidFill>
            </a:endParaRPr>
          </a:p>
        </p:txBody>
      </p:sp>
      <p:sp>
        <p:nvSpPr>
          <p:cNvPr id="27" name="Dikdörtgen 26"/>
          <p:cNvSpPr/>
          <p:nvPr/>
        </p:nvSpPr>
        <p:spPr>
          <a:xfrm>
            <a:off x="5774481" y="7064769"/>
            <a:ext cx="930511" cy="307777"/>
          </a:xfrm>
          <a:prstGeom prst="rect">
            <a:avLst/>
          </a:prstGeom>
        </p:spPr>
        <p:txBody>
          <a:bodyPr wrap="none">
            <a:spAutoFit/>
          </a:bodyPr>
          <a:lstStyle/>
          <a:p>
            <a:r>
              <a:rPr lang="tr-TR" sz="1400" b="1" dirty="0">
                <a:solidFill>
                  <a:srgbClr val="FF0000"/>
                </a:solidFill>
              </a:rPr>
              <a:t>PAYLAŞIM</a:t>
            </a:r>
          </a:p>
        </p:txBody>
      </p:sp>
      <p:sp>
        <p:nvSpPr>
          <p:cNvPr id="28" name="Dikdörtgen 27"/>
          <p:cNvSpPr/>
          <p:nvPr/>
        </p:nvSpPr>
        <p:spPr>
          <a:xfrm>
            <a:off x="2539999" y="2903110"/>
            <a:ext cx="2374901" cy="600164"/>
          </a:xfrm>
          <a:prstGeom prst="rect">
            <a:avLst/>
          </a:prstGeom>
        </p:spPr>
        <p:txBody>
          <a:bodyPr wrap="square">
            <a:spAutoFit/>
          </a:bodyPr>
          <a:lstStyle/>
          <a:p>
            <a:pPr algn="ctr"/>
            <a:r>
              <a:rPr lang="tr-TR" sz="1100" dirty="0"/>
              <a:t>MÜLKÜNÜZÜN SATIŞI KONUSUNDAKİ</a:t>
            </a:r>
          </a:p>
          <a:p>
            <a:pPr algn="ctr"/>
            <a:r>
              <a:rPr lang="tr-TR" sz="1100" dirty="0"/>
              <a:t>HASSASİYETLERİ BELİRLER VE</a:t>
            </a:r>
          </a:p>
          <a:p>
            <a:pPr algn="ctr"/>
            <a:r>
              <a:rPr lang="tr-TR" sz="1100" dirty="0"/>
              <a:t>ONA GÖRE SÜRECİ PLANLAR.</a:t>
            </a:r>
          </a:p>
        </p:txBody>
      </p:sp>
      <p:sp>
        <p:nvSpPr>
          <p:cNvPr id="29" name="Dikdörtgen 28"/>
          <p:cNvSpPr/>
          <p:nvPr/>
        </p:nvSpPr>
        <p:spPr>
          <a:xfrm>
            <a:off x="455898" y="4050281"/>
            <a:ext cx="1775570" cy="600164"/>
          </a:xfrm>
          <a:prstGeom prst="rect">
            <a:avLst/>
          </a:prstGeom>
        </p:spPr>
        <p:txBody>
          <a:bodyPr wrap="square">
            <a:spAutoFit/>
          </a:bodyPr>
          <a:lstStyle/>
          <a:p>
            <a:pPr algn="ctr"/>
            <a:r>
              <a:rPr lang="tr-TR" sz="1100" dirty="0"/>
              <a:t>MÜLKÜNÜZÜN PİYASADA</a:t>
            </a:r>
          </a:p>
          <a:p>
            <a:pPr algn="ctr"/>
            <a:r>
              <a:rPr lang="tr-TR" sz="1100" dirty="0"/>
              <a:t>REKABETÇİ VE OPTİMUM</a:t>
            </a:r>
          </a:p>
          <a:p>
            <a:pPr algn="ctr"/>
            <a:r>
              <a:rPr lang="tr-TR" sz="1100" dirty="0"/>
              <a:t>DEĞERİNİ BELİRLER.</a:t>
            </a:r>
          </a:p>
        </p:txBody>
      </p:sp>
      <p:sp>
        <p:nvSpPr>
          <p:cNvPr id="30" name="Dikdörtgen 29"/>
          <p:cNvSpPr/>
          <p:nvPr/>
        </p:nvSpPr>
        <p:spPr>
          <a:xfrm>
            <a:off x="5099606" y="4031490"/>
            <a:ext cx="2141242" cy="769441"/>
          </a:xfrm>
          <a:prstGeom prst="rect">
            <a:avLst/>
          </a:prstGeom>
        </p:spPr>
        <p:txBody>
          <a:bodyPr wrap="square">
            <a:spAutoFit/>
          </a:bodyPr>
          <a:lstStyle/>
          <a:p>
            <a:pPr algn="ctr"/>
            <a:r>
              <a:rPr lang="tr-TR" sz="1100" dirty="0"/>
              <a:t>MÜLKÜNÜZÜN DOĞRU FİYAT İLE</a:t>
            </a:r>
          </a:p>
          <a:p>
            <a:pPr algn="ctr"/>
            <a:r>
              <a:rPr lang="tr-TR" sz="1100" dirty="0"/>
              <a:t>KISA SÜREDE SATILMASI İÇİN</a:t>
            </a:r>
          </a:p>
          <a:p>
            <a:pPr algn="ctr"/>
            <a:r>
              <a:rPr lang="tr-TR" sz="1100" dirty="0"/>
              <a:t>GEREKLİ ADIMLARI</a:t>
            </a:r>
          </a:p>
          <a:p>
            <a:pPr algn="ctr"/>
            <a:r>
              <a:rPr lang="tr-TR" sz="1100" dirty="0"/>
              <a:t>PLANLAR.</a:t>
            </a:r>
          </a:p>
        </p:txBody>
      </p:sp>
      <p:sp>
        <p:nvSpPr>
          <p:cNvPr id="31" name="Dikdörtgen 30"/>
          <p:cNvSpPr/>
          <p:nvPr/>
        </p:nvSpPr>
        <p:spPr>
          <a:xfrm>
            <a:off x="306651" y="5663672"/>
            <a:ext cx="2119049" cy="769441"/>
          </a:xfrm>
          <a:prstGeom prst="rect">
            <a:avLst/>
          </a:prstGeom>
        </p:spPr>
        <p:txBody>
          <a:bodyPr wrap="square">
            <a:spAutoFit/>
          </a:bodyPr>
          <a:lstStyle/>
          <a:p>
            <a:pPr algn="ctr"/>
            <a:r>
              <a:rPr lang="tr-TR" sz="1100" dirty="0"/>
              <a:t>SORUMLULUĞU ÜZERİNE ALAN</a:t>
            </a:r>
          </a:p>
          <a:p>
            <a:pPr algn="ctr"/>
            <a:r>
              <a:rPr lang="tr-TR" sz="1100" dirty="0"/>
              <a:t>DANIŞMAN, </a:t>
            </a:r>
            <a:r>
              <a:rPr lang="tr-TR" sz="1100" dirty="0" smtClean="0"/>
              <a:t>MÜLKÜNÜZÜN SATILMASI İÇİN </a:t>
            </a:r>
            <a:r>
              <a:rPr lang="tr-TR" sz="1100" dirty="0"/>
              <a:t>MAKSİMUM ZAMAN </a:t>
            </a:r>
            <a:r>
              <a:rPr lang="tr-TR" sz="1100" dirty="0" smtClean="0"/>
              <a:t>VE EMEK </a:t>
            </a:r>
            <a:r>
              <a:rPr lang="tr-TR" sz="1100" dirty="0"/>
              <a:t>HARCAR.</a:t>
            </a:r>
          </a:p>
        </p:txBody>
      </p:sp>
      <p:sp>
        <p:nvSpPr>
          <p:cNvPr id="32" name="Dikdörtgen 31"/>
          <p:cNvSpPr/>
          <p:nvPr/>
        </p:nvSpPr>
        <p:spPr>
          <a:xfrm>
            <a:off x="5099607" y="5663671"/>
            <a:ext cx="2164794" cy="769441"/>
          </a:xfrm>
          <a:prstGeom prst="rect">
            <a:avLst/>
          </a:prstGeom>
        </p:spPr>
        <p:txBody>
          <a:bodyPr wrap="square">
            <a:spAutoFit/>
          </a:bodyPr>
          <a:lstStyle/>
          <a:p>
            <a:pPr algn="ctr"/>
            <a:r>
              <a:rPr lang="tr-TR" sz="1100" dirty="0"/>
              <a:t>MÜLKÜNÜZE UYGUN HEDEF </a:t>
            </a:r>
            <a:r>
              <a:rPr lang="tr-TR" sz="1100" dirty="0" smtClean="0"/>
              <a:t>PROFİL ÇALIŞMASI </a:t>
            </a:r>
            <a:r>
              <a:rPr lang="tr-TR" sz="1100" dirty="0"/>
              <a:t>YAPARAK</a:t>
            </a:r>
          </a:p>
          <a:p>
            <a:pPr algn="ctr"/>
            <a:r>
              <a:rPr lang="tr-TR" sz="1100" dirty="0"/>
              <a:t>POTANSİYEL ALICILARI</a:t>
            </a:r>
          </a:p>
          <a:p>
            <a:pPr algn="ctr"/>
            <a:r>
              <a:rPr lang="tr-TR" sz="1100" dirty="0"/>
              <a:t>BELİRLER.</a:t>
            </a:r>
          </a:p>
        </p:txBody>
      </p:sp>
      <p:sp>
        <p:nvSpPr>
          <p:cNvPr id="33" name="Dikdörtgen 32"/>
          <p:cNvSpPr/>
          <p:nvPr/>
        </p:nvSpPr>
        <p:spPr>
          <a:xfrm>
            <a:off x="318826" y="7397945"/>
            <a:ext cx="2106874" cy="769441"/>
          </a:xfrm>
          <a:prstGeom prst="rect">
            <a:avLst/>
          </a:prstGeom>
        </p:spPr>
        <p:txBody>
          <a:bodyPr wrap="square">
            <a:spAutoFit/>
          </a:bodyPr>
          <a:lstStyle/>
          <a:p>
            <a:pPr algn="ctr"/>
            <a:r>
              <a:rPr lang="tr-TR" sz="1100" dirty="0"/>
              <a:t>HEDEF PROFİLE </a:t>
            </a:r>
          </a:p>
          <a:p>
            <a:pPr algn="ctr"/>
            <a:r>
              <a:rPr lang="tr-TR" sz="1100" dirty="0"/>
              <a:t>UYGUN  PAZARLAMA </a:t>
            </a:r>
          </a:p>
          <a:p>
            <a:pPr algn="ctr"/>
            <a:r>
              <a:rPr lang="tr-TR" sz="1100" dirty="0"/>
              <a:t>KANALLARINDAN</a:t>
            </a:r>
          </a:p>
          <a:p>
            <a:pPr algn="ctr"/>
            <a:r>
              <a:rPr lang="tr-TR" sz="1100" dirty="0"/>
              <a:t>ULAŞIR.</a:t>
            </a:r>
          </a:p>
        </p:txBody>
      </p:sp>
      <p:sp>
        <p:nvSpPr>
          <p:cNvPr id="34" name="Dikdörtgen 33"/>
          <p:cNvSpPr/>
          <p:nvPr/>
        </p:nvSpPr>
        <p:spPr>
          <a:xfrm>
            <a:off x="5123123" y="7397945"/>
            <a:ext cx="2117725" cy="769441"/>
          </a:xfrm>
          <a:prstGeom prst="rect">
            <a:avLst/>
          </a:prstGeom>
        </p:spPr>
        <p:txBody>
          <a:bodyPr wrap="square">
            <a:spAutoFit/>
          </a:bodyPr>
          <a:lstStyle/>
          <a:p>
            <a:pPr algn="ctr"/>
            <a:r>
              <a:rPr lang="tr-TR" sz="1100" dirty="0"/>
              <a:t>TÜM RE/MAX’Lİ VE</a:t>
            </a:r>
          </a:p>
          <a:p>
            <a:pPr algn="ctr"/>
            <a:r>
              <a:rPr lang="tr-TR" sz="1100" dirty="0"/>
              <a:t>BÖLGEDE BULUNAN  KURUMSAL </a:t>
            </a:r>
            <a:r>
              <a:rPr lang="tr-TR" sz="1100" dirty="0" smtClean="0"/>
              <a:t>VE YEREL </a:t>
            </a:r>
            <a:r>
              <a:rPr lang="tr-TR" sz="1100" dirty="0"/>
              <a:t>MESLEKTAŞLAR İLE</a:t>
            </a:r>
          </a:p>
          <a:p>
            <a:pPr algn="ctr"/>
            <a:r>
              <a:rPr lang="tr-TR" sz="1100" dirty="0"/>
              <a:t>İŞBİRLİĞİ YAPAR.</a:t>
            </a:r>
          </a:p>
        </p:txBody>
      </p:sp>
    </p:spTree>
    <p:extLst>
      <p:ext uri="{BB962C8B-B14F-4D97-AF65-F5344CB8AC3E}">
        <p14:creationId xmlns:p14="http://schemas.microsoft.com/office/powerpoint/2010/main" val="4043024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8585B"/>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0076" y="479266"/>
            <a:ext cx="1493523" cy="411481"/>
          </a:xfrm>
          <a:prstGeom prst="rect">
            <a:avLst/>
          </a:prstGeom>
        </p:spPr>
      </p:pic>
      <p:sp>
        <p:nvSpPr>
          <p:cNvPr id="11" name="Dikdörtgen 10"/>
          <p:cNvSpPr/>
          <p:nvPr/>
        </p:nvSpPr>
        <p:spPr>
          <a:xfrm>
            <a:off x="2881312" y="890747"/>
            <a:ext cx="4332287" cy="646331"/>
          </a:xfrm>
          <a:prstGeom prst="rect">
            <a:avLst/>
          </a:prstGeom>
        </p:spPr>
        <p:txBody>
          <a:bodyPr wrap="square">
            <a:spAutoFit/>
          </a:bodyPr>
          <a:lstStyle/>
          <a:p>
            <a:pPr algn="r"/>
            <a:r>
              <a:rPr lang="tr-TR" dirty="0">
                <a:solidFill>
                  <a:schemeClr val="bg1">
                    <a:lumMod val="85000"/>
                  </a:schemeClr>
                </a:solidFill>
              </a:rPr>
              <a:t>GAYRİMENKUL DANIŞMANI</a:t>
            </a:r>
          </a:p>
          <a:p>
            <a:pPr algn="r"/>
            <a:r>
              <a:rPr lang="tr-TR" b="1" dirty="0" smtClean="0">
                <a:solidFill>
                  <a:schemeClr val="bg1">
                    <a:lumMod val="85000"/>
                  </a:schemeClr>
                </a:solidFill>
              </a:rPr>
              <a:t>NELER YAPAR?</a:t>
            </a:r>
            <a:endParaRPr lang="tr-TR" b="1" dirty="0">
              <a:solidFill>
                <a:schemeClr val="bg1">
                  <a:lumMod val="85000"/>
                </a:schemeClr>
              </a:solidFill>
            </a:endParaRPr>
          </a:p>
        </p:txBody>
      </p:sp>
      <p:pic>
        <p:nvPicPr>
          <p:cNvPr id="20" name="Resim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826" y="2343620"/>
            <a:ext cx="6922022" cy="6004572"/>
          </a:xfrm>
          <a:prstGeom prst="rect">
            <a:avLst/>
          </a:prstGeom>
        </p:spPr>
      </p:pic>
      <p:pic>
        <p:nvPicPr>
          <p:cNvPr id="3" name="Resi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912" y="282842"/>
            <a:ext cx="1039370" cy="1703835"/>
          </a:xfrm>
          <a:prstGeom prst="rect">
            <a:avLst/>
          </a:prstGeom>
        </p:spPr>
      </p:pic>
      <p:pic>
        <p:nvPicPr>
          <p:cNvPr id="4" name="Resim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2014" y="4247605"/>
            <a:ext cx="2987046" cy="5565659"/>
          </a:xfrm>
          <a:prstGeom prst="rect">
            <a:avLst/>
          </a:prstGeom>
        </p:spPr>
      </p:pic>
      <p:sp>
        <p:nvSpPr>
          <p:cNvPr id="24" name="Dikdörtgen 23"/>
          <p:cNvSpPr/>
          <p:nvPr/>
        </p:nvSpPr>
        <p:spPr>
          <a:xfrm>
            <a:off x="2778510" y="2572362"/>
            <a:ext cx="1923283" cy="307777"/>
          </a:xfrm>
          <a:prstGeom prst="rect">
            <a:avLst/>
          </a:prstGeom>
        </p:spPr>
        <p:txBody>
          <a:bodyPr wrap="none">
            <a:spAutoFit/>
          </a:bodyPr>
          <a:lstStyle/>
          <a:p>
            <a:pPr algn="ctr"/>
            <a:r>
              <a:rPr lang="tr-TR" sz="1400" b="1" dirty="0" smtClean="0">
                <a:solidFill>
                  <a:srgbClr val="FF0000"/>
                </a:solidFill>
              </a:rPr>
              <a:t>ADAY DEĞERLENDİRME</a:t>
            </a:r>
            <a:endParaRPr lang="tr-TR" sz="1400" b="1" dirty="0">
              <a:solidFill>
                <a:srgbClr val="FF0000"/>
              </a:solidFill>
            </a:endParaRPr>
          </a:p>
        </p:txBody>
      </p:sp>
      <p:sp>
        <p:nvSpPr>
          <p:cNvPr id="25" name="Dikdörtgen 24"/>
          <p:cNvSpPr/>
          <p:nvPr/>
        </p:nvSpPr>
        <p:spPr>
          <a:xfrm>
            <a:off x="412630" y="3672913"/>
            <a:ext cx="1862113" cy="307777"/>
          </a:xfrm>
          <a:prstGeom prst="rect">
            <a:avLst/>
          </a:prstGeom>
        </p:spPr>
        <p:txBody>
          <a:bodyPr wrap="none">
            <a:spAutoFit/>
          </a:bodyPr>
          <a:lstStyle/>
          <a:p>
            <a:pPr algn="ctr"/>
            <a:r>
              <a:rPr lang="tr-TR" sz="1400" b="1" dirty="0" smtClean="0">
                <a:solidFill>
                  <a:srgbClr val="FF0000"/>
                </a:solidFill>
              </a:rPr>
              <a:t>KAPARO VE SÖZLEŞME</a:t>
            </a:r>
            <a:endParaRPr lang="tr-TR" sz="1400" b="1" dirty="0">
              <a:solidFill>
                <a:srgbClr val="FF0000"/>
              </a:solidFill>
            </a:endParaRPr>
          </a:p>
        </p:txBody>
      </p:sp>
      <p:sp>
        <p:nvSpPr>
          <p:cNvPr id="26" name="Dikdörtgen 25"/>
          <p:cNvSpPr/>
          <p:nvPr/>
        </p:nvSpPr>
        <p:spPr>
          <a:xfrm>
            <a:off x="5476969" y="3672913"/>
            <a:ext cx="1525546" cy="307777"/>
          </a:xfrm>
          <a:prstGeom prst="rect">
            <a:avLst/>
          </a:prstGeom>
        </p:spPr>
        <p:txBody>
          <a:bodyPr wrap="none">
            <a:spAutoFit/>
          </a:bodyPr>
          <a:lstStyle/>
          <a:p>
            <a:pPr algn="ctr"/>
            <a:r>
              <a:rPr lang="tr-TR" sz="1400" b="1" dirty="0" smtClean="0">
                <a:solidFill>
                  <a:srgbClr val="FF0000"/>
                </a:solidFill>
              </a:rPr>
              <a:t>FİNANSAL DESTEK</a:t>
            </a:r>
            <a:endParaRPr lang="tr-TR" sz="1400" b="1" dirty="0">
              <a:solidFill>
                <a:srgbClr val="FF0000"/>
              </a:solidFill>
            </a:endParaRPr>
          </a:p>
        </p:txBody>
      </p:sp>
      <p:sp>
        <p:nvSpPr>
          <p:cNvPr id="27" name="Dikdörtgen 26"/>
          <p:cNvSpPr/>
          <p:nvPr/>
        </p:nvSpPr>
        <p:spPr>
          <a:xfrm>
            <a:off x="619448" y="5322808"/>
            <a:ext cx="1448473" cy="307777"/>
          </a:xfrm>
          <a:prstGeom prst="rect">
            <a:avLst/>
          </a:prstGeom>
        </p:spPr>
        <p:txBody>
          <a:bodyPr wrap="none">
            <a:spAutoFit/>
          </a:bodyPr>
          <a:lstStyle/>
          <a:p>
            <a:pPr algn="ctr"/>
            <a:r>
              <a:rPr lang="tr-TR" sz="1400" b="1" dirty="0" smtClean="0">
                <a:solidFill>
                  <a:srgbClr val="FF0000"/>
                </a:solidFill>
              </a:rPr>
              <a:t>PARA TRANSFERİ</a:t>
            </a:r>
            <a:endParaRPr lang="tr-TR" sz="1400" b="1" dirty="0">
              <a:solidFill>
                <a:srgbClr val="FF0000"/>
              </a:solidFill>
            </a:endParaRPr>
          </a:p>
        </p:txBody>
      </p:sp>
      <p:sp>
        <p:nvSpPr>
          <p:cNvPr id="28" name="Dikdörtgen 27"/>
          <p:cNvSpPr/>
          <p:nvPr/>
        </p:nvSpPr>
        <p:spPr>
          <a:xfrm>
            <a:off x="5087541" y="5322808"/>
            <a:ext cx="2178610" cy="307777"/>
          </a:xfrm>
          <a:prstGeom prst="rect">
            <a:avLst/>
          </a:prstGeom>
        </p:spPr>
        <p:txBody>
          <a:bodyPr wrap="none">
            <a:spAutoFit/>
          </a:bodyPr>
          <a:lstStyle/>
          <a:p>
            <a:pPr algn="ctr"/>
            <a:r>
              <a:rPr lang="tr-TR" sz="1400" b="1" dirty="0" smtClean="0">
                <a:solidFill>
                  <a:srgbClr val="FF0000"/>
                </a:solidFill>
              </a:rPr>
              <a:t>SATIŞ SONRASI HİZMETLER</a:t>
            </a:r>
            <a:endParaRPr lang="tr-TR" sz="1400" b="1" dirty="0">
              <a:solidFill>
                <a:srgbClr val="FF0000"/>
              </a:solidFill>
            </a:endParaRPr>
          </a:p>
        </p:txBody>
      </p:sp>
      <p:sp>
        <p:nvSpPr>
          <p:cNvPr id="29" name="Dikdörtgen 28"/>
          <p:cNvSpPr/>
          <p:nvPr/>
        </p:nvSpPr>
        <p:spPr>
          <a:xfrm>
            <a:off x="764263" y="7064768"/>
            <a:ext cx="1164101" cy="307777"/>
          </a:xfrm>
          <a:prstGeom prst="rect">
            <a:avLst/>
          </a:prstGeom>
        </p:spPr>
        <p:txBody>
          <a:bodyPr wrap="none">
            <a:spAutoFit/>
          </a:bodyPr>
          <a:lstStyle/>
          <a:p>
            <a:pPr algn="ctr"/>
            <a:r>
              <a:rPr lang="tr-TR" sz="1400" b="1" dirty="0" smtClean="0">
                <a:solidFill>
                  <a:srgbClr val="FF0000"/>
                </a:solidFill>
              </a:rPr>
              <a:t>RAPORLAMA</a:t>
            </a:r>
            <a:endParaRPr lang="tr-TR" sz="1400" b="1" dirty="0">
              <a:solidFill>
                <a:srgbClr val="FF0000"/>
              </a:solidFill>
            </a:endParaRPr>
          </a:p>
        </p:txBody>
      </p:sp>
      <p:sp>
        <p:nvSpPr>
          <p:cNvPr id="30" name="Dikdörtgen 29"/>
          <p:cNvSpPr/>
          <p:nvPr/>
        </p:nvSpPr>
        <p:spPr>
          <a:xfrm>
            <a:off x="5877010" y="7064769"/>
            <a:ext cx="725455" cy="307777"/>
          </a:xfrm>
          <a:prstGeom prst="rect">
            <a:avLst/>
          </a:prstGeom>
        </p:spPr>
        <p:txBody>
          <a:bodyPr wrap="none">
            <a:spAutoFit/>
          </a:bodyPr>
          <a:lstStyle/>
          <a:p>
            <a:pPr algn="ctr"/>
            <a:r>
              <a:rPr lang="tr-TR" sz="1400" b="1" dirty="0" smtClean="0">
                <a:solidFill>
                  <a:srgbClr val="FF0000"/>
                </a:solidFill>
              </a:rPr>
              <a:t>EĞİTİM</a:t>
            </a:r>
            <a:endParaRPr lang="tr-TR" sz="1400" b="1" dirty="0">
              <a:solidFill>
                <a:srgbClr val="FF0000"/>
              </a:solidFill>
            </a:endParaRPr>
          </a:p>
        </p:txBody>
      </p:sp>
      <p:sp>
        <p:nvSpPr>
          <p:cNvPr id="31" name="Dikdörtgen 30"/>
          <p:cNvSpPr/>
          <p:nvPr/>
        </p:nvSpPr>
        <p:spPr>
          <a:xfrm>
            <a:off x="2539999" y="2903110"/>
            <a:ext cx="2374901" cy="600164"/>
          </a:xfrm>
          <a:prstGeom prst="rect">
            <a:avLst/>
          </a:prstGeom>
        </p:spPr>
        <p:txBody>
          <a:bodyPr wrap="square">
            <a:spAutoFit/>
          </a:bodyPr>
          <a:lstStyle/>
          <a:p>
            <a:pPr algn="ctr"/>
            <a:r>
              <a:rPr lang="tr-TR" sz="1100" dirty="0"/>
              <a:t>MUHTEMEL ALICILAR İLE BULUŞMA</a:t>
            </a:r>
          </a:p>
          <a:p>
            <a:pPr algn="ctr"/>
            <a:r>
              <a:rPr lang="tr-TR" sz="1100" dirty="0"/>
              <a:t>SAĞLAR, PAZARLIK YÜRÜTÜR</a:t>
            </a:r>
          </a:p>
          <a:p>
            <a:pPr algn="ctr"/>
            <a:r>
              <a:rPr lang="tr-TR" sz="1100" dirty="0"/>
              <a:t>VE TEKLİFLERİ ALIR.</a:t>
            </a:r>
          </a:p>
        </p:txBody>
      </p:sp>
      <p:sp>
        <p:nvSpPr>
          <p:cNvPr id="32" name="Dikdörtgen 31"/>
          <p:cNvSpPr/>
          <p:nvPr/>
        </p:nvSpPr>
        <p:spPr>
          <a:xfrm>
            <a:off x="455898" y="4050281"/>
            <a:ext cx="1775570" cy="769441"/>
          </a:xfrm>
          <a:prstGeom prst="rect">
            <a:avLst/>
          </a:prstGeom>
        </p:spPr>
        <p:txBody>
          <a:bodyPr wrap="square">
            <a:spAutoFit/>
          </a:bodyPr>
          <a:lstStyle/>
          <a:p>
            <a:pPr algn="ctr"/>
            <a:r>
              <a:rPr lang="tr-TR" sz="1100" dirty="0"/>
              <a:t>KABUL EDİLEN TEKLİF İÇİN</a:t>
            </a:r>
          </a:p>
          <a:p>
            <a:pPr algn="ctr"/>
            <a:r>
              <a:rPr lang="tr-TR" sz="1100" dirty="0"/>
              <a:t>SÖZLEŞMEDEN SATIŞA </a:t>
            </a:r>
            <a:r>
              <a:rPr lang="tr-TR" sz="1100" dirty="0" smtClean="0"/>
              <a:t>KADAR TÜM </a:t>
            </a:r>
            <a:r>
              <a:rPr lang="tr-TR" sz="1100" dirty="0"/>
              <a:t>SÜREÇLERİ PLANLAR</a:t>
            </a:r>
          </a:p>
        </p:txBody>
      </p:sp>
      <p:sp>
        <p:nvSpPr>
          <p:cNvPr id="33" name="Dikdörtgen 32"/>
          <p:cNvSpPr/>
          <p:nvPr/>
        </p:nvSpPr>
        <p:spPr>
          <a:xfrm>
            <a:off x="5099606" y="4031490"/>
            <a:ext cx="2141242" cy="769441"/>
          </a:xfrm>
          <a:prstGeom prst="rect">
            <a:avLst/>
          </a:prstGeom>
        </p:spPr>
        <p:txBody>
          <a:bodyPr wrap="square">
            <a:spAutoFit/>
          </a:bodyPr>
          <a:lstStyle/>
          <a:p>
            <a:pPr algn="ctr"/>
            <a:r>
              <a:rPr lang="tr-TR" sz="1100" dirty="0"/>
              <a:t>ALICI ADAYLARI İÇİN</a:t>
            </a:r>
          </a:p>
          <a:p>
            <a:pPr algn="ctr"/>
            <a:r>
              <a:rPr lang="tr-TR" sz="1100" dirty="0"/>
              <a:t>İHTİYAÇ DUYDUKLARI TAKDİRDE</a:t>
            </a:r>
          </a:p>
          <a:p>
            <a:pPr algn="ctr"/>
            <a:r>
              <a:rPr lang="tr-TR" sz="1100" dirty="0"/>
              <a:t>EN UYGUN KREDİ</a:t>
            </a:r>
          </a:p>
          <a:p>
            <a:pPr algn="ctr"/>
            <a:r>
              <a:rPr lang="tr-TR" sz="1100" dirty="0"/>
              <a:t>İMKANLARINI SUNAR.</a:t>
            </a:r>
          </a:p>
        </p:txBody>
      </p:sp>
      <p:sp>
        <p:nvSpPr>
          <p:cNvPr id="34" name="Dikdörtgen 33"/>
          <p:cNvSpPr/>
          <p:nvPr/>
        </p:nvSpPr>
        <p:spPr>
          <a:xfrm>
            <a:off x="306651" y="5663672"/>
            <a:ext cx="2119049" cy="769441"/>
          </a:xfrm>
          <a:prstGeom prst="rect">
            <a:avLst/>
          </a:prstGeom>
        </p:spPr>
        <p:txBody>
          <a:bodyPr wrap="square">
            <a:spAutoFit/>
          </a:bodyPr>
          <a:lstStyle/>
          <a:p>
            <a:pPr algn="ctr"/>
            <a:r>
              <a:rPr lang="tr-TR" sz="1100" dirty="0"/>
              <a:t>SATIŞ İŞLEMİ GERÇEKLEŞİRKEN</a:t>
            </a:r>
          </a:p>
          <a:p>
            <a:pPr algn="ctr"/>
            <a:r>
              <a:rPr lang="tr-TR" sz="1100" dirty="0"/>
              <a:t>ALICI VE SATICI İÇİN</a:t>
            </a:r>
          </a:p>
          <a:p>
            <a:pPr algn="ctr"/>
            <a:r>
              <a:rPr lang="tr-TR" sz="1100" dirty="0"/>
              <a:t>GÜVENLİ PARA TRANSFERİNİ</a:t>
            </a:r>
          </a:p>
          <a:p>
            <a:pPr algn="ctr"/>
            <a:r>
              <a:rPr lang="tr-TR" sz="1100" dirty="0"/>
              <a:t>SAĞLAR.</a:t>
            </a:r>
          </a:p>
        </p:txBody>
      </p:sp>
      <p:sp>
        <p:nvSpPr>
          <p:cNvPr id="35" name="Dikdörtgen 34"/>
          <p:cNvSpPr/>
          <p:nvPr/>
        </p:nvSpPr>
        <p:spPr>
          <a:xfrm>
            <a:off x="5099607" y="5663671"/>
            <a:ext cx="2164794" cy="769441"/>
          </a:xfrm>
          <a:prstGeom prst="rect">
            <a:avLst/>
          </a:prstGeom>
        </p:spPr>
        <p:txBody>
          <a:bodyPr wrap="square">
            <a:spAutoFit/>
          </a:bodyPr>
          <a:lstStyle/>
          <a:p>
            <a:pPr algn="ctr"/>
            <a:r>
              <a:rPr lang="tr-TR" sz="1100" dirty="0"/>
              <a:t>SATIŞ SONRASI GEREK DUYULAN</a:t>
            </a:r>
          </a:p>
          <a:p>
            <a:pPr algn="ctr"/>
            <a:r>
              <a:rPr lang="tr-TR" sz="1100" dirty="0"/>
              <a:t>TÜM BÜROKRATİK İŞLEMLERİ</a:t>
            </a:r>
          </a:p>
          <a:p>
            <a:pPr algn="ctr"/>
            <a:r>
              <a:rPr lang="tr-TR" sz="1100" dirty="0"/>
              <a:t>TAKİP EDER VE ÇÖZÜME</a:t>
            </a:r>
          </a:p>
          <a:p>
            <a:pPr algn="ctr"/>
            <a:r>
              <a:rPr lang="tr-TR" sz="1100" dirty="0"/>
              <a:t>ULAŞTIRIR.</a:t>
            </a:r>
          </a:p>
        </p:txBody>
      </p:sp>
      <p:sp>
        <p:nvSpPr>
          <p:cNvPr id="36" name="Dikdörtgen 35"/>
          <p:cNvSpPr/>
          <p:nvPr/>
        </p:nvSpPr>
        <p:spPr>
          <a:xfrm>
            <a:off x="318826" y="7397945"/>
            <a:ext cx="2106874" cy="769441"/>
          </a:xfrm>
          <a:prstGeom prst="rect">
            <a:avLst/>
          </a:prstGeom>
        </p:spPr>
        <p:txBody>
          <a:bodyPr wrap="square">
            <a:spAutoFit/>
          </a:bodyPr>
          <a:lstStyle/>
          <a:p>
            <a:pPr algn="ctr"/>
            <a:r>
              <a:rPr lang="tr-TR" sz="1100" dirty="0"/>
              <a:t>BAŞTAN SONA TÜM SÜREÇTE </a:t>
            </a:r>
          </a:p>
          <a:p>
            <a:pPr algn="ctr"/>
            <a:r>
              <a:rPr lang="tr-TR" sz="1100" dirty="0"/>
              <a:t>YAPILAN BÜTÜN İŞLEMLERİ</a:t>
            </a:r>
          </a:p>
          <a:p>
            <a:pPr algn="ctr"/>
            <a:r>
              <a:rPr lang="tr-TR" sz="1100" dirty="0"/>
              <a:t>DÜZENLİ PERİYOTLARLA</a:t>
            </a:r>
          </a:p>
          <a:p>
            <a:pPr algn="ctr"/>
            <a:r>
              <a:rPr lang="tr-TR" sz="1100" dirty="0"/>
              <a:t>BİLGİLENDİRME YAPAR.</a:t>
            </a:r>
          </a:p>
        </p:txBody>
      </p:sp>
      <p:sp>
        <p:nvSpPr>
          <p:cNvPr id="37" name="Dikdörtgen 36"/>
          <p:cNvSpPr/>
          <p:nvPr/>
        </p:nvSpPr>
        <p:spPr>
          <a:xfrm>
            <a:off x="5123123" y="7397945"/>
            <a:ext cx="2117725" cy="769441"/>
          </a:xfrm>
          <a:prstGeom prst="rect">
            <a:avLst/>
          </a:prstGeom>
        </p:spPr>
        <p:txBody>
          <a:bodyPr wrap="square">
            <a:spAutoFit/>
          </a:bodyPr>
          <a:lstStyle/>
          <a:p>
            <a:pPr algn="ctr"/>
            <a:r>
              <a:rPr lang="tr-TR" sz="1100" dirty="0"/>
              <a:t>TÜM BU HİZMETLERİ </a:t>
            </a:r>
            <a:r>
              <a:rPr lang="tr-TR" sz="1100" dirty="0" smtClean="0"/>
              <a:t>GELİŞTİRMEK İÇİN </a:t>
            </a:r>
            <a:r>
              <a:rPr lang="tr-TR" sz="1100" dirty="0"/>
              <a:t>SÜREKLİ </a:t>
            </a:r>
            <a:r>
              <a:rPr lang="tr-TR" sz="1100" dirty="0" smtClean="0"/>
              <a:t>OLARAK MESLEKİ </a:t>
            </a:r>
            <a:r>
              <a:rPr lang="tr-TR" sz="1100" dirty="0"/>
              <a:t>EĞİTİMLERE</a:t>
            </a:r>
          </a:p>
          <a:p>
            <a:pPr algn="ctr"/>
            <a:r>
              <a:rPr lang="tr-TR" sz="1100" dirty="0"/>
              <a:t>KATILIR.</a:t>
            </a:r>
          </a:p>
        </p:txBody>
      </p:sp>
    </p:spTree>
    <p:extLst>
      <p:ext uri="{BB962C8B-B14F-4D97-AF65-F5344CB8AC3E}">
        <p14:creationId xmlns:p14="http://schemas.microsoft.com/office/powerpoint/2010/main" val="528670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9D4FD"/>
        </a:solid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8867" y="383250"/>
            <a:ext cx="1850140" cy="4489713"/>
          </a:xfrm>
          <a:prstGeom prst="rect">
            <a:avLst/>
          </a:prstGeom>
        </p:spPr>
      </p:pic>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051" y="7247855"/>
            <a:ext cx="2563373" cy="3206503"/>
          </a:xfrm>
          <a:prstGeom prst="rect">
            <a:avLst/>
          </a:prstGeom>
        </p:spPr>
      </p:pic>
      <p:sp>
        <p:nvSpPr>
          <p:cNvPr id="8" name="Dikdörtgen 7"/>
          <p:cNvSpPr/>
          <p:nvPr/>
        </p:nvSpPr>
        <p:spPr>
          <a:xfrm>
            <a:off x="428051" y="383250"/>
            <a:ext cx="3778250" cy="646331"/>
          </a:xfrm>
          <a:prstGeom prst="rect">
            <a:avLst/>
          </a:prstGeom>
        </p:spPr>
        <p:txBody>
          <a:bodyPr>
            <a:spAutoFit/>
          </a:bodyPr>
          <a:lstStyle/>
          <a:p>
            <a:r>
              <a:rPr lang="tr-TR" dirty="0"/>
              <a:t>MÜLKÜNÜZÜ SATACAK</a:t>
            </a:r>
          </a:p>
          <a:p>
            <a:r>
              <a:rPr lang="tr-TR" b="1" dirty="0"/>
              <a:t>DOĞRU GAYRİMENKUL DANIŞMANI</a:t>
            </a:r>
          </a:p>
        </p:txBody>
      </p:sp>
      <p:sp>
        <p:nvSpPr>
          <p:cNvPr id="9" name="Dikdörtgen 8"/>
          <p:cNvSpPr/>
          <p:nvPr/>
        </p:nvSpPr>
        <p:spPr>
          <a:xfrm>
            <a:off x="428050" y="1262053"/>
            <a:ext cx="4613849" cy="1815882"/>
          </a:xfrm>
          <a:prstGeom prst="rect">
            <a:avLst/>
          </a:prstGeom>
        </p:spPr>
        <p:txBody>
          <a:bodyPr wrap="square">
            <a:spAutoFit/>
          </a:bodyPr>
          <a:lstStyle/>
          <a:p>
            <a:pPr algn="just"/>
            <a:r>
              <a:rPr lang="tr-TR" sz="1400" dirty="0"/>
              <a:t>Gayrimenkulünüzü satmak hayatınızda vereceğiniz en büyük kararlardan birisidir.</a:t>
            </a:r>
          </a:p>
          <a:p>
            <a:pPr algn="just"/>
            <a:r>
              <a:rPr lang="tr-TR" sz="1400" dirty="0"/>
              <a:t>Bu kararı verirken, güvenilir ve tecrübeli bir gayrimenkul danışmanının sizi temsil etmesinin, çok büyük kolaylık, zaman ve para </a:t>
            </a:r>
            <a:r>
              <a:rPr lang="tr-TR" sz="1400" dirty="0" smtClean="0"/>
              <a:t>tasarrufu sağlayacağından </a:t>
            </a:r>
            <a:r>
              <a:rPr lang="tr-TR" sz="1400" dirty="0"/>
              <a:t>emin olmalısınız.</a:t>
            </a:r>
          </a:p>
          <a:p>
            <a:pPr algn="just"/>
            <a:endParaRPr lang="tr-TR" sz="1400" dirty="0"/>
          </a:p>
          <a:p>
            <a:pPr algn="just"/>
            <a:r>
              <a:rPr lang="tr-TR" sz="1400" dirty="0"/>
              <a:t>Bir gayrimenkul danışmanı seçerken dikkat etmeniz gereken bazı noktalar;</a:t>
            </a:r>
          </a:p>
        </p:txBody>
      </p:sp>
      <p:sp>
        <p:nvSpPr>
          <p:cNvPr id="10" name="Dikdörtgen 9"/>
          <p:cNvSpPr/>
          <p:nvPr/>
        </p:nvSpPr>
        <p:spPr>
          <a:xfrm>
            <a:off x="428049" y="3356859"/>
            <a:ext cx="4613849" cy="3970318"/>
          </a:xfrm>
          <a:prstGeom prst="rect">
            <a:avLst/>
          </a:prstGeom>
        </p:spPr>
        <p:txBody>
          <a:bodyPr wrap="square">
            <a:spAutoFit/>
          </a:bodyPr>
          <a:lstStyle/>
          <a:p>
            <a:pPr algn="just"/>
            <a:r>
              <a:rPr lang="tr-TR" sz="1400" b="1" dirty="0">
                <a:solidFill>
                  <a:srgbClr val="C00000"/>
                </a:solidFill>
              </a:rPr>
              <a:t>Gayrimenkul danışmanı size güven telkin ediyor mu?</a:t>
            </a:r>
          </a:p>
          <a:p>
            <a:pPr algn="just"/>
            <a:endParaRPr lang="tr-TR" sz="1400" b="1" dirty="0">
              <a:solidFill>
                <a:srgbClr val="C00000"/>
              </a:solidFill>
            </a:endParaRPr>
          </a:p>
          <a:p>
            <a:pPr algn="just"/>
            <a:r>
              <a:rPr lang="tr-TR" sz="1400" b="1" dirty="0">
                <a:solidFill>
                  <a:srgbClr val="C00000"/>
                </a:solidFill>
              </a:rPr>
              <a:t>Gayrimenkul danışmanı sizin gayrimenkulünüze uygun müşteriyi </a:t>
            </a:r>
            <a:r>
              <a:rPr lang="tr-TR" sz="1400" b="1" dirty="0" smtClean="0">
                <a:solidFill>
                  <a:srgbClr val="C00000"/>
                </a:solidFill>
              </a:rPr>
              <a:t>bulabiliyor </a:t>
            </a:r>
            <a:r>
              <a:rPr lang="tr-TR" sz="1400" b="1" dirty="0">
                <a:solidFill>
                  <a:srgbClr val="C00000"/>
                </a:solidFill>
              </a:rPr>
              <a:t>mu?</a:t>
            </a:r>
          </a:p>
          <a:p>
            <a:pPr algn="just"/>
            <a:endParaRPr lang="tr-TR" sz="1400" b="1" dirty="0">
              <a:solidFill>
                <a:srgbClr val="C00000"/>
              </a:solidFill>
            </a:endParaRPr>
          </a:p>
          <a:p>
            <a:pPr algn="just"/>
            <a:r>
              <a:rPr lang="tr-TR" sz="1400" b="1" dirty="0">
                <a:solidFill>
                  <a:srgbClr val="C00000"/>
                </a:solidFill>
              </a:rPr>
              <a:t>Gayrimenkul danışmanlık firması güvenilir, tanınmış ve kurumsal mı?</a:t>
            </a:r>
          </a:p>
          <a:p>
            <a:pPr algn="just"/>
            <a:endParaRPr lang="tr-TR" sz="1400" b="1" dirty="0">
              <a:solidFill>
                <a:srgbClr val="C00000"/>
              </a:solidFill>
            </a:endParaRPr>
          </a:p>
          <a:p>
            <a:pPr algn="just"/>
            <a:r>
              <a:rPr lang="tr-TR" sz="1400" b="1" dirty="0">
                <a:solidFill>
                  <a:srgbClr val="C00000"/>
                </a:solidFill>
              </a:rPr>
              <a:t>Gayrimenkul danışmanlık firması günümüzün teknolojilerini                      kullanıyor mu?</a:t>
            </a:r>
          </a:p>
          <a:p>
            <a:pPr algn="just"/>
            <a:endParaRPr lang="tr-TR" sz="1400" b="1" dirty="0">
              <a:solidFill>
                <a:srgbClr val="C00000"/>
              </a:solidFill>
            </a:endParaRPr>
          </a:p>
          <a:p>
            <a:pPr algn="just"/>
            <a:r>
              <a:rPr lang="tr-TR" sz="1400" b="1" dirty="0">
                <a:solidFill>
                  <a:srgbClr val="C00000"/>
                </a:solidFill>
              </a:rPr>
              <a:t>Emlak konusunda eğitimli mi?</a:t>
            </a:r>
          </a:p>
          <a:p>
            <a:pPr algn="just"/>
            <a:endParaRPr lang="tr-TR" sz="1400" b="1" dirty="0">
              <a:solidFill>
                <a:srgbClr val="C00000"/>
              </a:solidFill>
            </a:endParaRPr>
          </a:p>
          <a:p>
            <a:pPr algn="just"/>
            <a:r>
              <a:rPr lang="tr-TR" sz="1400" b="1" dirty="0">
                <a:solidFill>
                  <a:srgbClr val="C00000"/>
                </a:solidFill>
              </a:rPr>
              <a:t>Gayrimenkulünüzle ilgili çalışmaları size rapor ediyor mu?</a:t>
            </a:r>
          </a:p>
          <a:p>
            <a:pPr algn="just"/>
            <a:endParaRPr lang="tr-TR" sz="1400" b="1" dirty="0">
              <a:solidFill>
                <a:srgbClr val="C00000"/>
              </a:solidFill>
            </a:endParaRPr>
          </a:p>
          <a:p>
            <a:pPr algn="just"/>
            <a:r>
              <a:rPr lang="tr-TR" sz="1400" b="1" dirty="0">
                <a:solidFill>
                  <a:srgbClr val="C00000"/>
                </a:solidFill>
              </a:rPr>
              <a:t>Gayrimenkulünüze uygun satılabilir fiyatını analiz edebiliyor mu?</a:t>
            </a:r>
          </a:p>
          <a:p>
            <a:pPr algn="just"/>
            <a:r>
              <a:rPr lang="tr-TR" sz="1400" b="1" dirty="0">
                <a:solidFill>
                  <a:srgbClr val="C00000"/>
                </a:solidFill>
              </a:rPr>
              <a:t> </a:t>
            </a:r>
          </a:p>
        </p:txBody>
      </p:sp>
      <p:sp>
        <p:nvSpPr>
          <p:cNvPr id="12" name="Dikdörtgen 11"/>
          <p:cNvSpPr/>
          <p:nvPr/>
        </p:nvSpPr>
        <p:spPr>
          <a:xfrm>
            <a:off x="3140583" y="8484904"/>
            <a:ext cx="4076568" cy="1169551"/>
          </a:xfrm>
          <a:prstGeom prst="rect">
            <a:avLst/>
          </a:prstGeom>
        </p:spPr>
        <p:txBody>
          <a:bodyPr wrap="square">
            <a:spAutoFit/>
          </a:bodyPr>
          <a:lstStyle/>
          <a:p>
            <a:pPr algn="just"/>
            <a:r>
              <a:rPr lang="tr-TR" sz="1400" dirty="0"/>
              <a:t>Eğer bu sorularınıza olumsuz veya kaçamak cevaplar alırsanız, başka bir temsilci aramanız akıllıca olacaktır.</a:t>
            </a:r>
          </a:p>
          <a:p>
            <a:pPr algn="just"/>
            <a:endParaRPr lang="tr-TR" sz="1400" dirty="0"/>
          </a:p>
          <a:p>
            <a:pPr algn="just"/>
            <a:r>
              <a:rPr lang="tr-TR" sz="1400" dirty="0"/>
              <a:t>Gayrimenkulünüzü pazarlayacak doğru insanı bulmak, diğer bütün unsurlar kadar önemlidir.</a:t>
            </a:r>
          </a:p>
        </p:txBody>
      </p:sp>
    </p:spTree>
    <p:extLst>
      <p:ext uri="{BB962C8B-B14F-4D97-AF65-F5344CB8AC3E}">
        <p14:creationId xmlns:p14="http://schemas.microsoft.com/office/powerpoint/2010/main" val="780328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kizkenar Üçgen 1"/>
          <p:cNvSpPr/>
          <p:nvPr/>
        </p:nvSpPr>
        <p:spPr>
          <a:xfrm rot="5400000">
            <a:off x="-4387058" y="4387057"/>
            <a:ext cx="10691813" cy="1917699"/>
          </a:xfrm>
          <a:prstGeom prst="triangle">
            <a:avLst>
              <a:gd name="adj" fmla="val 50713"/>
            </a:avLst>
          </a:prstGeom>
          <a:solidFill>
            <a:srgbClr val="99D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950" y="5548090"/>
            <a:ext cx="3432950" cy="5143723"/>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7698" y="572736"/>
            <a:ext cx="1888635" cy="519464"/>
          </a:xfrm>
          <a:prstGeom prst="rect">
            <a:avLst/>
          </a:prstGeom>
        </p:spPr>
      </p:pic>
      <p:sp>
        <p:nvSpPr>
          <p:cNvPr id="5" name="Metin kutusu 4"/>
          <p:cNvSpPr txBox="1"/>
          <p:nvPr/>
        </p:nvSpPr>
        <p:spPr>
          <a:xfrm>
            <a:off x="3758188" y="706735"/>
            <a:ext cx="1314784" cy="523220"/>
          </a:xfrm>
          <a:prstGeom prst="rect">
            <a:avLst/>
          </a:prstGeom>
          <a:noFill/>
        </p:spPr>
        <p:txBody>
          <a:bodyPr wrap="none" rtlCol="0">
            <a:spAutoFit/>
          </a:bodyPr>
          <a:lstStyle/>
          <a:p>
            <a:r>
              <a:rPr lang="tr-TR" sz="2800" dirty="0" smtClean="0">
                <a:solidFill>
                  <a:schemeClr val="accent5">
                    <a:lumMod val="75000"/>
                  </a:schemeClr>
                </a:solidFill>
              </a:rPr>
              <a:t>Ofis Adı</a:t>
            </a:r>
            <a:endParaRPr lang="tr-TR" sz="2800" b="1" dirty="0">
              <a:solidFill>
                <a:schemeClr val="accent5">
                  <a:lumMod val="75000"/>
                </a:schemeClr>
              </a:solidFill>
            </a:endParaRPr>
          </a:p>
        </p:txBody>
      </p:sp>
      <p:sp>
        <p:nvSpPr>
          <p:cNvPr id="6" name="Dikdörtgen 5"/>
          <p:cNvSpPr/>
          <p:nvPr/>
        </p:nvSpPr>
        <p:spPr>
          <a:xfrm>
            <a:off x="1804937" y="1554454"/>
            <a:ext cx="5103864" cy="2677656"/>
          </a:xfrm>
          <a:prstGeom prst="rect">
            <a:avLst/>
          </a:prstGeom>
        </p:spPr>
        <p:txBody>
          <a:bodyPr wrap="square">
            <a:spAutoFit/>
          </a:bodyPr>
          <a:lstStyle/>
          <a:p>
            <a:pPr algn="just"/>
            <a:r>
              <a:rPr lang="tr-TR" sz="1200" dirty="0">
                <a:solidFill>
                  <a:srgbClr val="C00000"/>
                </a:solidFill>
              </a:rPr>
              <a:t>Gayrimenkul pazarlaması uzmanlık ister, </a:t>
            </a:r>
          </a:p>
          <a:p>
            <a:pPr algn="just"/>
            <a:r>
              <a:rPr lang="tr-TR" sz="1200" dirty="0">
                <a:solidFill>
                  <a:srgbClr val="C00000"/>
                </a:solidFill>
              </a:rPr>
              <a:t>		</a:t>
            </a:r>
            <a:r>
              <a:rPr lang="tr-TR" sz="1200" dirty="0" smtClean="0">
                <a:solidFill>
                  <a:srgbClr val="C00000"/>
                </a:solidFill>
              </a:rPr>
              <a:t>                uzmanlık </a:t>
            </a:r>
            <a:r>
              <a:rPr lang="tr-TR" sz="1200" dirty="0">
                <a:solidFill>
                  <a:srgbClr val="C00000"/>
                </a:solidFill>
              </a:rPr>
              <a:t>ise tecrübe ve eğitim demektir.</a:t>
            </a:r>
          </a:p>
          <a:p>
            <a:pPr algn="just"/>
            <a:r>
              <a:rPr lang="tr-TR" sz="1200" dirty="0"/>
              <a:t>Gelin gayrimenkulünüzü uzman ellere, eğitimli, profesyonel kişilere teslim edin.</a:t>
            </a:r>
          </a:p>
          <a:p>
            <a:pPr algn="just"/>
            <a:endParaRPr lang="tr-TR" sz="1200" dirty="0"/>
          </a:p>
          <a:p>
            <a:pPr algn="just"/>
            <a:endParaRPr lang="tr-TR" sz="1200" dirty="0"/>
          </a:p>
          <a:p>
            <a:pPr algn="just"/>
            <a:r>
              <a:rPr lang="tr-TR" sz="1200" b="1" dirty="0"/>
              <a:t>Amacım;</a:t>
            </a:r>
          </a:p>
          <a:p>
            <a:pPr algn="just"/>
            <a:r>
              <a:rPr lang="tr-TR" sz="1200" dirty="0"/>
              <a:t>Muhtemelen sıkıcı ve zor geçmesi beklenen, tatsız sürprizlerle dolu satış ve kiralama sürecini, sorunsuz bir şekilde noktalamak ve sadece bu gayrimenkulünüz için değil ömür boyu gayrimenkul danışmanınız olmaktır.</a:t>
            </a:r>
          </a:p>
          <a:p>
            <a:pPr algn="just"/>
            <a:endParaRPr lang="tr-TR" sz="1200" dirty="0"/>
          </a:p>
          <a:p>
            <a:pPr algn="just"/>
            <a:r>
              <a:rPr lang="tr-TR" sz="1200" dirty="0"/>
              <a:t>Profesyonel Gayrimenkul Danışmanınız;</a:t>
            </a:r>
          </a:p>
          <a:p>
            <a:pPr algn="just"/>
            <a:r>
              <a:rPr lang="tr-TR" sz="1200" dirty="0"/>
              <a:t>• Sizin için çalışacak,</a:t>
            </a:r>
          </a:p>
          <a:p>
            <a:pPr algn="just"/>
            <a:r>
              <a:rPr lang="tr-TR" sz="1200" dirty="0"/>
              <a:t>• Reklam masraflarını kendi karşılayacak,</a:t>
            </a:r>
          </a:p>
          <a:p>
            <a:pPr algn="just"/>
            <a:r>
              <a:rPr lang="tr-TR" sz="1200" dirty="0"/>
              <a:t>• Sadece başarılı olursa hizmet bedeli alacak.</a:t>
            </a:r>
          </a:p>
        </p:txBody>
      </p:sp>
      <p:sp>
        <p:nvSpPr>
          <p:cNvPr id="7" name="Dikdörtgen 6"/>
          <p:cNvSpPr/>
          <p:nvPr/>
        </p:nvSpPr>
        <p:spPr>
          <a:xfrm>
            <a:off x="3130551" y="4564017"/>
            <a:ext cx="3778250" cy="461665"/>
          </a:xfrm>
          <a:prstGeom prst="rect">
            <a:avLst/>
          </a:prstGeom>
        </p:spPr>
        <p:txBody>
          <a:bodyPr>
            <a:spAutoFit/>
          </a:bodyPr>
          <a:lstStyle/>
          <a:p>
            <a:pPr algn="r"/>
            <a:r>
              <a:rPr lang="tr-TR" sz="1200" dirty="0"/>
              <a:t>Birlikte çalışabilmek dileğiyle.</a:t>
            </a:r>
          </a:p>
          <a:p>
            <a:pPr algn="r"/>
            <a:r>
              <a:rPr lang="tr-TR" sz="1200" dirty="0"/>
              <a:t>Saygılarımla</a:t>
            </a:r>
          </a:p>
        </p:txBody>
      </p:sp>
      <p:sp>
        <p:nvSpPr>
          <p:cNvPr id="8" name="Metin kutusu 7"/>
          <p:cNvSpPr txBox="1"/>
          <p:nvPr/>
        </p:nvSpPr>
        <p:spPr>
          <a:xfrm>
            <a:off x="4540139" y="7818345"/>
            <a:ext cx="2368662" cy="369332"/>
          </a:xfrm>
          <a:prstGeom prst="rect">
            <a:avLst/>
          </a:prstGeom>
          <a:noFill/>
        </p:spPr>
        <p:txBody>
          <a:bodyPr wrap="none" rtlCol="0">
            <a:spAutoFit/>
          </a:bodyPr>
          <a:lstStyle/>
          <a:p>
            <a:r>
              <a:rPr lang="tr-TR" dirty="0" smtClean="0">
                <a:solidFill>
                  <a:schemeClr val="tx1">
                    <a:lumMod val="75000"/>
                    <a:lumOff val="25000"/>
                  </a:schemeClr>
                </a:solidFill>
                <a:latin typeface="+mj-lt"/>
              </a:rPr>
              <a:t>BURAK METE </a:t>
            </a:r>
            <a:r>
              <a:rPr lang="tr-TR" b="1" dirty="0" smtClean="0">
                <a:solidFill>
                  <a:schemeClr val="tx1">
                    <a:lumMod val="75000"/>
                    <a:lumOff val="25000"/>
                  </a:schemeClr>
                </a:solidFill>
                <a:latin typeface="Calibri" panose="020F0502020204030204" pitchFamily="34" charset="0"/>
              </a:rPr>
              <a:t>ALTINIŞIK</a:t>
            </a:r>
            <a:endParaRPr lang="tr-TR" b="1" dirty="0">
              <a:solidFill>
                <a:schemeClr val="tx1">
                  <a:lumMod val="75000"/>
                  <a:lumOff val="25000"/>
                </a:schemeClr>
              </a:solidFill>
              <a:latin typeface="Calibri" panose="020F0502020204030204" pitchFamily="34" charset="0"/>
            </a:endParaRPr>
          </a:p>
        </p:txBody>
      </p:sp>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1610" y="8525074"/>
            <a:ext cx="140208" cy="143256"/>
          </a:xfrm>
          <a:prstGeom prst="rect">
            <a:avLst/>
          </a:prstGeom>
        </p:spPr>
      </p:pic>
      <p:pic>
        <p:nvPicPr>
          <p:cNvPr id="10" name="Resim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4658" y="8838911"/>
            <a:ext cx="137160" cy="143256"/>
          </a:xfrm>
          <a:prstGeom prst="rect">
            <a:avLst/>
          </a:prstGeom>
        </p:spPr>
      </p:pic>
      <p:sp>
        <p:nvSpPr>
          <p:cNvPr id="11" name="Metin kutusu 10"/>
          <p:cNvSpPr txBox="1"/>
          <p:nvPr/>
        </p:nvSpPr>
        <p:spPr>
          <a:xfrm>
            <a:off x="4851691" y="8463921"/>
            <a:ext cx="1809919" cy="276999"/>
          </a:xfrm>
          <a:prstGeom prst="rect">
            <a:avLst/>
          </a:prstGeom>
          <a:noFill/>
        </p:spPr>
        <p:txBody>
          <a:bodyPr wrap="none" rtlCol="0">
            <a:spAutoFit/>
          </a:bodyPr>
          <a:lstStyle/>
          <a:p>
            <a:r>
              <a:rPr lang="tr-TR" sz="1200" dirty="0" smtClean="0">
                <a:solidFill>
                  <a:schemeClr val="tx1">
                    <a:lumMod val="75000"/>
                    <a:lumOff val="25000"/>
                  </a:schemeClr>
                </a:solidFill>
                <a:latin typeface="+mj-lt"/>
              </a:rPr>
              <a:t>burak@remax-ofisadi.com</a:t>
            </a:r>
            <a:endParaRPr lang="tr-TR" sz="1200" b="1" dirty="0">
              <a:solidFill>
                <a:schemeClr val="tx1">
                  <a:lumMod val="75000"/>
                  <a:lumOff val="25000"/>
                </a:schemeClr>
              </a:solidFill>
              <a:latin typeface="Calibri" panose="020F0502020204030204" pitchFamily="34" charset="0"/>
            </a:endParaRPr>
          </a:p>
        </p:txBody>
      </p:sp>
      <p:sp>
        <p:nvSpPr>
          <p:cNvPr id="12" name="Metin kutusu 11"/>
          <p:cNvSpPr txBox="1"/>
          <p:nvPr/>
        </p:nvSpPr>
        <p:spPr>
          <a:xfrm>
            <a:off x="5316370" y="8763218"/>
            <a:ext cx="1345240" cy="276999"/>
          </a:xfrm>
          <a:prstGeom prst="rect">
            <a:avLst/>
          </a:prstGeom>
          <a:noFill/>
        </p:spPr>
        <p:txBody>
          <a:bodyPr wrap="none" rtlCol="0">
            <a:spAutoFit/>
          </a:bodyPr>
          <a:lstStyle/>
          <a:p>
            <a:r>
              <a:rPr lang="tr-TR" sz="1200" dirty="0" smtClean="0">
                <a:solidFill>
                  <a:schemeClr val="tx1">
                    <a:lumMod val="75000"/>
                    <a:lumOff val="25000"/>
                  </a:schemeClr>
                </a:solidFill>
                <a:latin typeface="+mj-lt"/>
              </a:rPr>
              <a:t>+90 532 123 45 67</a:t>
            </a:r>
            <a:endParaRPr lang="tr-TR" sz="1200" b="1" dirty="0">
              <a:solidFill>
                <a:schemeClr val="tx1">
                  <a:lumMod val="75000"/>
                  <a:lumOff val="25000"/>
                </a:schemeClr>
              </a:solidFill>
              <a:latin typeface="Calibri" panose="020F0502020204030204" pitchFamily="34" charset="0"/>
            </a:endParaRPr>
          </a:p>
        </p:txBody>
      </p:sp>
      <p:sp>
        <p:nvSpPr>
          <p:cNvPr id="13" name="Metin kutusu 12"/>
          <p:cNvSpPr txBox="1"/>
          <p:nvPr/>
        </p:nvSpPr>
        <p:spPr>
          <a:xfrm>
            <a:off x="4869140" y="8187677"/>
            <a:ext cx="2039661" cy="276999"/>
          </a:xfrm>
          <a:prstGeom prst="rect">
            <a:avLst/>
          </a:prstGeom>
          <a:noFill/>
        </p:spPr>
        <p:txBody>
          <a:bodyPr wrap="none" rtlCol="0">
            <a:spAutoFit/>
          </a:bodyPr>
          <a:lstStyle/>
          <a:p>
            <a:pPr algn="r"/>
            <a:r>
              <a:rPr lang="tr-TR" sz="1200" dirty="0" smtClean="0">
                <a:solidFill>
                  <a:srgbClr val="FF0000"/>
                </a:solidFill>
              </a:rPr>
              <a:t>Ticari Gayrimenkul Danışmanı</a:t>
            </a:r>
            <a:endParaRPr lang="tr-TR" sz="1200" dirty="0">
              <a:solidFill>
                <a:srgbClr val="FF0000"/>
              </a:solidFill>
            </a:endParaRPr>
          </a:p>
        </p:txBody>
      </p:sp>
    </p:spTree>
    <p:extLst>
      <p:ext uri="{BB962C8B-B14F-4D97-AF65-F5344CB8AC3E}">
        <p14:creationId xmlns:p14="http://schemas.microsoft.com/office/powerpoint/2010/main" val="2386796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950" y="9700914"/>
            <a:ext cx="1050433" cy="288919"/>
          </a:xfrm>
          <a:prstGeom prst="rect">
            <a:avLst/>
          </a:prstGeom>
        </p:spPr>
      </p:pic>
      <p:sp>
        <p:nvSpPr>
          <p:cNvPr id="5" name="Metin kutusu 4"/>
          <p:cNvSpPr txBox="1"/>
          <p:nvPr/>
        </p:nvSpPr>
        <p:spPr>
          <a:xfrm>
            <a:off x="1539383" y="9726314"/>
            <a:ext cx="1013317" cy="369332"/>
          </a:xfrm>
          <a:prstGeom prst="rect">
            <a:avLst/>
          </a:prstGeom>
          <a:noFill/>
        </p:spPr>
        <p:txBody>
          <a:bodyPr wrap="square" rtlCol="0">
            <a:spAutoFit/>
          </a:bodyPr>
          <a:lstStyle/>
          <a:p>
            <a:r>
              <a:rPr lang="tr-TR" dirty="0" smtClean="0">
                <a:solidFill>
                  <a:schemeClr val="accent5">
                    <a:lumMod val="75000"/>
                  </a:schemeClr>
                </a:solidFill>
              </a:rPr>
              <a:t>Ofis Adı</a:t>
            </a:r>
            <a:endParaRPr lang="tr-TR" b="1" dirty="0">
              <a:solidFill>
                <a:schemeClr val="accent5">
                  <a:lumMod val="75000"/>
                </a:schemeClr>
              </a:solidFill>
            </a:endParaRPr>
          </a:p>
        </p:txBody>
      </p:sp>
      <p:sp>
        <p:nvSpPr>
          <p:cNvPr id="14" name="Dikdörtgen 13"/>
          <p:cNvSpPr/>
          <p:nvPr/>
        </p:nvSpPr>
        <p:spPr>
          <a:xfrm>
            <a:off x="3048001" y="9587814"/>
            <a:ext cx="4291012" cy="646331"/>
          </a:xfrm>
          <a:prstGeom prst="rect">
            <a:avLst/>
          </a:prstGeom>
        </p:spPr>
        <p:txBody>
          <a:bodyPr wrap="square">
            <a:spAutoFit/>
          </a:bodyPr>
          <a:lstStyle/>
          <a:p>
            <a:r>
              <a:rPr lang="tr-TR" sz="1200" dirty="0">
                <a:solidFill>
                  <a:schemeClr val="bg2">
                    <a:lumMod val="25000"/>
                  </a:schemeClr>
                </a:solidFill>
              </a:rPr>
              <a:t>Ofis Adresi Mah. Cadde Sokak Bina No: </a:t>
            </a:r>
            <a:r>
              <a:rPr lang="tr-TR" sz="1200" dirty="0" smtClean="0">
                <a:solidFill>
                  <a:schemeClr val="bg2">
                    <a:lumMod val="25000"/>
                  </a:schemeClr>
                </a:solidFill>
              </a:rPr>
              <a:t>1/5 Mecidiyeköy/İstanbul </a:t>
            </a:r>
            <a:endParaRPr lang="tr-TR" sz="1200" dirty="0">
              <a:solidFill>
                <a:schemeClr val="bg2">
                  <a:lumMod val="25000"/>
                </a:schemeClr>
              </a:solidFill>
            </a:endParaRPr>
          </a:p>
          <a:p>
            <a:r>
              <a:rPr lang="tr-TR" sz="1200" dirty="0">
                <a:solidFill>
                  <a:schemeClr val="bg2">
                    <a:lumMod val="25000"/>
                  </a:schemeClr>
                </a:solidFill>
              </a:rPr>
              <a:t>TEL: 0212 123 45 67 - FAKS: 0212 987 65 43</a:t>
            </a:r>
          </a:p>
          <a:p>
            <a:r>
              <a:rPr lang="tr-TR" sz="1200" dirty="0">
                <a:solidFill>
                  <a:schemeClr val="bg2">
                    <a:lumMod val="25000"/>
                  </a:schemeClr>
                </a:solidFill>
              </a:rPr>
              <a:t>http://www.remax.com.tr/ofisadi</a:t>
            </a:r>
          </a:p>
        </p:txBody>
      </p:sp>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3213" y="7780318"/>
            <a:ext cx="893248" cy="893248"/>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964" y="331897"/>
            <a:ext cx="1718077" cy="2057591"/>
          </a:xfrm>
          <a:prstGeom prst="rect">
            <a:avLst/>
          </a:prstGeom>
        </p:spPr>
      </p:pic>
      <p:cxnSp>
        <p:nvCxnSpPr>
          <p:cNvPr id="8" name="Düz Bağlayıcı 7"/>
          <p:cNvCxnSpPr/>
          <p:nvPr/>
        </p:nvCxnSpPr>
        <p:spPr>
          <a:xfrm>
            <a:off x="2703147" y="9448548"/>
            <a:ext cx="0" cy="108257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 name="Resim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44237" y="331897"/>
            <a:ext cx="1169364" cy="1146265"/>
          </a:xfrm>
          <a:prstGeom prst="rect">
            <a:avLst/>
          </a:prstGeom>
        </p:spPr>
      </p:pic>
      <p:sp>
        <p:nvSpPr>
          <p:cNvPr id="10" name="Metin kutusu 9"/>
          <p:cNvSpPr txBox="1"/>
          <p:nvPr/>
        </p:nvSpPr>
        <p:spPr>
          <a:xfrm>
            <a:off x="4189414" y="1478162"/>
            <a:ext cx="3149599" cy="461665"/>
          </a:xfrm>
          <a:prstGeom prst="rect">
            <a:avLst/>
          </a:prstGeom>
          <a:noFill/>
        </p:spPr>
        <p:txBody>
          <a:bodyPr wrap="square" rtlCol="0">
            <a:spAutoFit/>
          </a:bodyPr>
          <a:lstStyle/>
          <a:p>
            <a:pPr algn="r"/>
            <a:r>
              <a:rPr lang="tr-TR" sz="2400" dirty="0" smtClean="0">
                <a:solidFill>
                  <a:schemeClr val="tx1">
                    <a:lumMod val="85000"/>
                    <a:lumOff val="15000"/>
                  </a:schemeClr>
                </a:solidFill>
                <a:latin typeface="+mj-lt"/>
              </a:rPr>
              <a:t>BURAK </a:t>
            </a:r>
            <a:r>
              <a:rPr lang="tr-TR" sz="2400" dirty="0" smtClean="0">
                <a:solidFill>
                  <a:schemeClr val="tx1">
                    <a:lumMod val="85000"/>
                    <a:lumOff val="15000"/>
                  </a:schemeClr>
                </a:solidFill>
                <a:latin typeface="+mj-lt"/>
              </a:rPr>
              <a:t>METE </a:t>
            </a:r>
            <a:r>
              <a:rPr lang="tr-TR" sz="2400" b="1" dirty="0" smtClean="0">
                <a:solidFill>
                  <a:schemeClr val="tx1">
                    <a:lumMod val="85000"/>
                    <a:lumOff val="15000"/>
                  </a:schemeClr>
                </a:solidFill>
                <a:latin typeface="Calibri" panose="020F0502020204030204" pitchFamily="34" charset="0"/>
              </a:rPr>
              <a:t>ALTINIŞIK</a:t>
            </a:r>
            <a:endParaRPr lang="tr-TR" sz="2400" b="1" dirty="0">
              <a:solidFill>
                <a:schemeClr val="tx1">
                  <a:lumMod val="85000"/>
                  <a:lumOff val="15000"/>
                </a:schemeClr>
              </a:solidFill>
              <a:latin typeface="Calibri" panose="020F0502020204030204" pitchFamily="34" charset="0"/>
            </a:endParaRPr>
          </a:p>
        </p:txBody>
      </p:sp>
      <p:sp>
        <p:nvSpPr>
          <p:cNvPr id="11" name="Dikdörtgen 10"/>
          <p:cNvSpPr/>
          <p:nvPr/>
        </p:nvSpPr>
        <p:spPr>
          <a:xfrm>
            <a:off x="4724612" y="1890763"/>
            <a:ext cx="2639249" cy="307777"/>
          </a:xfrm>
          <a:prstGeom prst="rect">
            <a:avLst/>
          </a:prstGeom>
        </p:spPr>
        <p:txBody>
          <a:bodyPr wrap="none">
            <a:spAutoFit/>
          </a:bodyPr>
          <a:lstStyle/>
          <a:p>
            <a:r>
              <a:rPr lang="tr-TR" sz="1400" b="1" dirty="0">
                <a:solidFill>
                  <a:srgbClr val="FF0000"/>
                </a:solidFill>
              </a:rPr>
              <a:t>LÜKS GAYRİMENKUL DANIŞMANI</a:t>
            </a:r>
          </a:p>
        </p:txBody>
      </p:sp>
      <p:sp>
        <p:nvSpPr>
          <p:cNvPr id="3" name="Dikdörtgen 2"/>
          <p:cNvSpPr/>
          <p:nvPr/>
        </p:nvSpPr>
        <p:spPr>
          <a:xfrm>
            <a:off x="2552700" y="3230047"/>
            <a:ext cx="2632324" cy="369332"/>
          </a:xfrm>
          <a:prstGeom prst="rect">
            <a:avLst/>
          </a:prstGeom>
        </p:spPr>
        <p:txBody>
          <a:bodyPr wrap="none">
            <a:spAutoFit/>
          </a:bodyPr>
          <a:lstStyle/>
          <a:p>
            <a:r>
              <a:rPr lang="tr-TR" dirty="0">
                <a:solidFill>
                  <a:schemeClr val="bg1">
                    <a:lumMod val="95000"/>
                  </a:schemeClr>
                </a:solidFill>
              </a:rPr>
              <a:t>SLOGAN BURAYA GELECEK</a:t>
            </a:r>
          </a:p>
        </p:txBody>
      </p:sp>
    </p:spTree>
    <p:extLst>
      <p:ext uri="{BB962C8B-B14F-4D97-AF65-F5344CB8AC3E}">
        <p14:creationId xmlns:p14="http://schemas.microsoft.com/office/powerpoint/2010/main" val="2786918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Dikdörtgen 15"/>
          <p:cNvSpPr/>
          <p:nvPr/>
        </p:nvSpPr>
        <p:spPr>
          <a:xfrm>
            <a:off x="320675" y="323056"/>
            <a:ext cx="6918325" cy="10045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7922" y="1020792"/>
            <a:ext cx="3163830" cy="2554229"/>
          </a:xfrm>
          <a:prstGeom prst="rect">
            <a:avLst/>
          </a:prstGeom>
        </p:spPr>
      </p:pic>
      <p:sp>
        <p:nvSpPr>
          <p:cNvPr id="3" name="Dikdörtgen 2"/>
          <p:cNvSpPr/>
          <p:nvPr/>
        </p:nvSpPr>
        <p:spPr>
          <a:xfrm>
            <a:off x="2197922" y="949067"/>
            <a:ext cx="3163830" cy="1323439"/>
          </a:xfrm>
          <a:prstGeom prst="rect">
            <a:avLst/>
          </a:prstGeom>
        </p:spPr>
        <p:txBody>
          <a:bodyPr wrap="square">
            <a:spAutoFit/>
          </a:bodyPr>
          <a:lstStyle/>
          <a:p>
            <a:pPr algn="r"/>
            <a:r>
              <a:rPr lang="tr-TR" sz="4000" i="1" dirty="0" smtClean="0">
                <a:solidFill>
                  <a:schemeClr val="bg1"/>
                </a:solidFill>
              </a:rPr>
              <a:t>SORUMLULUK</a:t>
            </a:r>
          </a:p>
          <a:p>
            <a:pPr algn="r"/>
            <a:r>
              <a:rPr lang="tr-TR" sz="4000" b="1" dirty="0" smtClean="0">
                <a:solidFill>
                  <a:schemeClr val="bg1"/>
                </a:solidFill>
              </a:rPr>
              <a:t>BİZDE!</a:t>
            </a:r>
            <a:endParaRPr lang="tr-TR" sz="4000" b="1" dirty="0">
              <a:solidFill>
                <a:schemeClr val="bg1"/>
              </a:solidFill>
            </a:endParaRPr>
          </a:p>
        </p:txBody>
      </p:sp>
      <p:sp>
        <p:nvSpPr>
          <p:cNvPr id="14" name="Metin kutusu 13"/>
          <p:cNvSpPr txBox="1"/>
          <p:nvPr/>
        </p:nvSpPr>
        <p:spPr>
          <a:xfrm>
            <a:off x="2197922" y="2183606"/>
            <a:ext cx="3163830" cy="938719"/>
          </a:xfrm>
          <a:prstGeom prst="rect">
            <a:avLst/>
          </a:prstGeom>
          <a:noFill/>
        </p:spPr>
        <p:txBody>
          <a:bodyPr wrap="square" rtlCol="0">
            <a:spAutoFit/>
          </a:bodyPr>
          <a:lstStyle/>
          <a:p>
            <a:pPr algn="just"/>
            <a:r>
              <a:rPr lang="tr-TR" sz="1100" dirty="0" smtClean="0">
                <a:solidFill>
                  <a:schemeClr val="bg1"/>
                </a:solidFill>
              </a:rPr>
              <a:t>Evinizin ve iş yerinizin sorumluluğu emin ellerde. RE/</a:t>
            </a:r>
            <a:r>
              <a:rPr lang="tr-TR" sz="1100" dirty="0" err="1" smtClean="0">
                <a:solidFill>
                  <a:schemeClr val="bg1"/>
                </a:solidFill>
              </a:rPr>
              <a:t>MAX’li</a:t>
            </a:r>
            <a:r>
              <a:rPr lang="tr-TR" sz="1100" dirty="0" smtClean="0">
                <a:solidFill>
                  <a:schemeClr val="bg1"/>
                </a:solidFill>
              </a:rPr>
              <a:t> Gayrimenkul Danışmanıyla çalıştığınızda, gayrimenkulünüzün satılması ve kiralanması için maksimum zaman ve emek harcadığını bilirsiniz.</a:t>
            </a:r>
          </a:p>
          <a:p>
            <a:pPr algn="just"/>
            <a:endParaRPr lang="tr-TR" sz="1100" dirty="0"/>
          </a:p>
        </p:txBody>
      </p:sp>
    </p:spTree>
    <p:extLst>
      <p:ext uri="{BB962C8B-B14F-4D97-AF65-F5344CB8AC3E}">
        <p14:creationId xmlns:p14="http://schemas.microsoft.com/office/powerpoint/2010/main" val="2868708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E2E92"/>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 y="8451528"/>
            <a:ext cx="7559055" cy="2240285"/>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7199" y="8816890"/>
            <a:ext cx="1729751" cy="1695583"/>
          </a:xfrm>
          <a:prstGeom prst="rect">
            <a:avLst/>
          </a:prstGeom>
        </p:spPr>
      </p:pic>
      <p:sp>
        <p:nvSpPr>
          <p:cNvPr id="6" name="Dikdörtgen 5"/>
          <p:cNvSpPr/>
          <p:nvPr/>
        </p:nvSpPr>
        <p:spPr>
          <a:xfrm>
            <a:off x="1538684" y="2252752"/>
            <a:ext cx="4482307" cy="6186309"/>
          </a:xfrm>
          <a:prstGeom prst="rect">
            <a:avLst/>
          </a:prstGeom>
        </p:spPr>
        <p:txBody>
          <a:bodyPr wrap="square">
            <a:spAutoFit/>
          </a:bodyPr>
          <a:lstStyle/>
          <a:p>
            <a:pPr algn="just"/>
            <a:r>
              <a:rPr lang="tr-TR" sz="1200" dirty="0" smtClean="0">
                <a:solidFill>
                  <a:schemeClr val="bg1"/>
                </a:solidFill>
              </a:rPr>
              <a:t>Öncelikle burada yer alan bilgilerin, gayrimenkulünüzün  satışı ile ilgili aklınıza takılan sorularınızdan bazılarına cevap bulmakta size yardımcı olacağını ümit ediyorum.​</a:t>
            </a:r>
          </a:p>
          <a:p>
            <a:pPr algn="just"/>
            <a:r>
              <a:rPr lang="tr-TR" sz="1200" dirty="0" smtClean="0">
                <a:solidFill>
                  <a:schemeClr val="bg1"/>
                </a:solidFill>
              </a:rPr>
              <a:t>​</a:t>
            </a:r>
          </a:p>
          <a:p>
            <a:pPr algn="just"/>
            <a:r>
              <a:rPr lang="tr-TR" sz="1200" dirty="0" smtClean="0">
                <a:solidFill>
                  <a:schemeClr val="bg1"/>
                </a:solidFill>
              </a:rPr>
              <a:t>Bugünkü piyasa koşullarında mülkünüzün satışında size en iyi fiyatı sağlayabilecek, profesyonel ve kaliteli  hizmeti sunmaya tamamen kararlı bir gayrimenkul profesyoneli ile çalışacağınıza sizi temin    ederim.​</a:t>
            </a:r>
          </a:p>
          <a:p>
            <a:pPr algn="just"/>
            <a:r>
              <a:rPr lang="tr-TR" sz="1200" dirty="0" smtClean="0">
                <a:solidFill>
                  <a:schemeClr val="bg1"/>
                </a:solidFill>
              </a:rPr>
              <a:t>​</a:t>
            </a:r>
          </a:p>
          <a:p>
            <a:pPr algn="just"/>
            <a:r>
              <a:rPr lang="tr-TR" sz="1200" dirty="0" smtClean="0">
                <a:solidFill>
                  <a:schemeClr val="bg1"/>
                </a:solidFill>
              </a:rPr>
              <a:t>Burak Mete </a:t>
            </a:r>
            <a:r>
              <a:rPr lang="tr-TR" sz="1200" dirty="0" err="1" smtClean="0">
                <a:solidFill>
                  <a:schemeClr val="bg1"/>
                </a:solidFill>
              </a:rPr>
              <a:t>Altınışık’ın</a:t>
            </a:r>
            <a:r>
              <a:rPr lang="tr-TR" sz="1200" dirty="0" smtClean="0">
                <a:solidFill>
                  <a:schemeClr val="bg1"/>
                </a:solidFill>
              </a:rPr>
              <a:t> müşterileri yoktur, uzun soluklu dostları vardır. Bu nedenle temel ilkem; geleceğe dönük güven ve dostluk temeli  oluşturarak tüm   yaşamımız boyunca birlikte çalışabilmek olacaktır…​</a:t>
            </a:r>
          </a:p>
          <a:p>
            <a:pPr algn="just"/>
            <a:r>
              <a:rPr lang="tr-TR" sz="1200" dirty="0" smtClean="0">
                <a:solidFill>
                  <a:schemeClr val="bg1"/>
                </a:solidFill>
              </a:rPr>
              <a:t>​</a:t>
            </a:r>
          </a:p>
          <a:p>
            <a:pPr algn="just"/>
            <a:r>
              <a:rPr lang="tr-TR" sz="1200" dirty="0" smtClean="0">
                <a:solidFill>
                  <a:schemeClr val="bg1"/>
                </a:solidFill>
              </a:rPr>
              <a:t>​</a:t>
            </a:r>
          </a:p>
          <a:p>
            <a:pPr algn="just"/>
            <a:r>
              <a:rPr lang="tr-TR" sz="1200" i="1" dirty="0" smtClean="0">
                <a:solidFill>
                  <a:schemeClr val="bg1"/>
                </a:solidFill>
              </a:rPr>
              <a:t>“Güçlü nedenler, güçlü hareketler yaratır.” ​</a:t>
            </a:r>
          </a:p>
          <a:p>
            <a:pPr algn="just"/>
            <a:r>
              <a:rPr lang="tr-TR" sz="1200" dirty="0" smtClean="0">
                <a:solidFill>
                  <a:schemeClr val="bg1"/>
                </a:solidFill>
              </a:rPr>
              <a:t>Shakespeare​</a:t>
            </a:r>
          </a:p>
          <a:p>
            <a:pPr algn="just"/>
            <a:r>
              <a:rPr lang="tr-TR" sz="1200" dirty="0" smtClean="0">
                <a:solidFill>
                  <a:schemeClr val="bg1"/>
                </a:solidFill>
              </a:rPr>
              <a:t>​</a:t>
            </a:r>
          </a:p>
          <a:p>
            <a:pPr algn="just"/>
            <a:r>
              <a:rPr lang="tr-TR" sz="1200" dirty="0" smtClean="0">
                <a:solidFill>
                  <a:schemeClr val="bg1"/>
                </a:solidFill>
              </a:rPr>
              <a:t>Benim hayatımdaki en güçlü nedenim huzur ve güveni ailem ve dostlarımla paylaşabilmektir. Bunları başarmamın  en anlamlı ve en güzel yolunun, çevremde huzur ve güveni tesis etmekten geçtiğini       öğrendim. Tüm danışanlarımın huzur ve mutluluğu ilk ve en önemli amacımdır. Satışın tamamen güvene dayalı, keyifli yolculuğunda, sizin gayrimenkulünüzün en başarılı şekilde ve değerinde satılması  benim için​</a:t>
            </a:r>
          </a:p>
          <a:p>
            <a:pPr algn="just"/>
            <a:r>
              <a:rPr lang="tr-TR" sz="1200" dirty="0" smtClean="0">
                <a:solidFill>
                  <a:schemeClr val="bg1"/>
                </a:solidFill>
              </a:rPr>
              <a:t>en büyük mutluluktur.​</a:t>
            </a:r>
          </a:p>
          <a:p>
            <a:pPr algn="just"/>
            <a:r>
              <a:rPr lang="tr-TR" sz="1200" dirty="0" smtClean="0">
                <a:solidFill>
                  <a:schemeClr val="bg1"/>
                </a:solidFill>
              </a:rPr>
              <a:t>​</a:t>
            </a:r>
          </a:p>
          <a:p>
            <a:pPr algn="just"/>
            <a:r>
              <a:rPr lang="tr-TR" sz="1200" dirty="0" smtClean="0">
                <a:solidFill>
                  <a:schemeClr val="bg1"/>
                </a:solidFill>
              </a:rPr>
              <a:t>Bu meslekteki başarım, tüm dostlarımın mutlak memnuniyetine bağlıdır. Gayrimenkul satışının huzurlu, mutlu ve güvenli sürecinde sizinle buluşmak üzere…​</a:t>
            </a:r>
          </a:p>
          <a:p>
            <a:pPr algn="just"/>
            <a:r>
              <a:rPr lang="tr-TR" sz="1200" dirty="0" smtClean="0">
                <a:solidFill>
                  <a:schemeClr val="bg1"/>
                </a:solidFill>
              </a:rPr>
              <a:t>​</a:t>
            </a:r>
          </a:p>
          <a:p>
            <a:pPr algn="just"/>
            <a:r>
              <a:rPr lang="tr-TR" sz="1200" dirty="0" smtClean="0">
                <a:solidFill>
                  <a:schemeClr val="bg1"/>
                </a:solidFill>
              </a:rPr>
              <a:t>Sevgi ve saygılarımla​</a:t>
            </a:r>
            <a:endParaRPr lang="tr-TR" sz="1200" dirty="0">
              <a:solidFill>
                <a:schemeClr val="bg1"/>
              </a:solidFill>
            </a:endParaRPr>
          </a:p>
        </p:txBody>
      </p:sp>
      <p:sp>
        <p:nvSpPr>
          <p:cNvPr id="9" name="Dikdörtgen 8"/>
          <p:cNvSpPr/>
          <p:nvPr/>
        </p:nvSpPr>
        <p:spPr>
          <a:xfrm>
            <a:off x="1341437" y="1930400"/>
            <a:ext cx="4876801" cy="6616700"/>
          </a:xfrm>
          <a:prstGeom prst="rect">
            <a:avLst/>
          </a:prstGeom>
          <a:noFill/>
          <a:ln w="69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Metin kutusu 9"/>
          <p:cNvSpPr txBox="1"/>
          <p:nvPr/>
        </p:nvSpPr>
        <p:spPr>
          <a:xfrm>
            <a:off x="2942909" y="1106612"/>
            <a:ext cx="1673856" cy="1107996"/>
          </a:xfrm>
          <a:prstGeom prst="rect">
            <a:avLst/>
          </a:prstGeom>
          <a:noFill/>
        </p:spPr>
        <p:txBody>
          <a:bodyPr wrap="none" rtlCol="0">
            <a:spAutoFit/>
          </a:bodyPr>
          <a:lstStyle/>
          <a:p>
            <a:r>
              <a:rPr lang="tr-TR" sz="6600" b="1" i="1" dirty="0" smtClean="0">
                <a:solidFill>
                  <a:schemeClr val="bg1"/>
                </a:solidFill>
                <a:latin typeface="+mj-lt"/>
              </a:rPr>
              <a:t>Giriş</a:t>
            </a:r>
            <a:endParaRPr lang="tr-TR" sz="6600" b="1" i="1" dirty="0">
              <a:solidFill>
                <a:schemeClr val="bg1"/>
              </a:solidFill>
              <a:latin typeface="Calibri" panose="020F0502020204030204" pitchFamily="34" charset="0"/>
            </a:endParaRPr>
          </a:p>
        </p:txBody>
      </p:sp>
    </p:spTree>
    <p:extLst>
      <p:ext uri="{BB962C8B-B14F-4D97-AF65-F5344CB8AC3E}">
        <p14:creationId xmlns:p14="http://schemas.microsoft.com/office/powerpoint/2010/main" val="1640593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ikdörtgen 6"/>
          <p:cNvSpPr/>
          <p:nvPr/>
        </p:nvSpPr>
        <p:spPr>
          <a:xfrm>
            <a:off x="2197922" y="631567"/>
            <a:ext cx="3163830" cy="338554"/>
          </a:xfrm>
          <a:prstGeom prst="rect">
            <a:avLst/>
          </a:prstGeom>
        </p:spPr>
        <p:txBody>
          <a:bodyPr wrap="square">
            <a:spAutoFit/>
          </a:bodyPr>
          <a:lstStyle/>
          <a:p>
            <a:pPr algn="ctr"/>
            <a:r>
              <a:rPr lang="tr-TR" sz="1600" b="1" dirty="0" smtClean="0"/>
              <a:t>RE/MAX HAKKINDA</a:t>
            </a:r>
            <a:endParaRPr lang="tr-TR" sz="1600" b="1" dirty="0"/>
          </a:p>
        </p:txBody>
      </p:sp>
      <p:sp>
        <p:nvSpPr>
          <p:cNvPr id="2" name="Dikdörtgen 1"/>
          <p:cNvSpPr/>
          <p:nvPr/>
        </p:nvSpPr>
        <p:spPr>
          <a:xfrm>
            <a:off x="4608513" y="1467148"/>
            <a:ext cx="2528887" cy="646331"/>
          </a:xfrm>
          <a:prstGeom prst="rect">
            <a:avLst/>
          </a:prstGeom>
        </p:spPr>
        <p:txBody>
          <a:bodyPr wrap="square">
            <a:spAutoFit/>
          </a:bodyPr>
          <a:lstStyle/>
          <a:p>
            <a:r>
              <a:rPr lang="tr-TR" sz="1200" dirty="0" smtClean="0"/>
              <a:t>1973 yılında kurulan RE/MAX, </a:t>
            </a:r>
          </a:p>
          <a:p>
            <a:r>
              <a:rPr lang="tr-TR" sz="1200" dirty="0" smtClean="0"/>
              <a:t>bugün dünyada en çok gayrimenkul </a:t>
            </a:r>
          </a:p>
          <a:p>
            <a:r>
              <a:rPr lang="tr-TR" sz="1200" dirty="0" smtClean="0"/>
              <a:t>satışı gerçekleştiren kurumudur.​</a:t>
            </a:r>
            <a:endParaRPr lang="tr-TR" sz="1200" dirty="0"/>
          </a:p>
        </p:txBody>
      </p:sp>
      <p:sp>
        <p:nvSpPr>
          <p:cNvPr id="3" name="Dikdörtgen 2"/>
          <p:cNvSpPr/>
          <p:nvPr/>
        </p:nvSpPr>
        <p:spPr>
          <a:xfrm>
            <a:off x="190500" y="2547849"/>
            <a:ext cx="2760662" cy="646331"/>
          </a:xfrm>
          <a:prstGeom prst="rect">
            <a:avLst/>
          </a:prstGeom>
        </p:spPr>
        <p:txBody>
          <a:bodyPr wrap="square">
            <a:spAutoFit/>
          </a:bodyPr>
          <a:lstStyle/>
          <a:p>
            <a:pPr algn="r"/>
            <a:r>
              <a:rPr lang="tr-TR" sz="1200" dirty="0" smtClean="0"/>
              <a:t>95 Ülkede, yaklaşık 500 </a:t>
            </a:r>
            <a:r>
              <a:rPr lang="tr-TR" sz="1200" dirty="0" err="1" smtClean="0"/>
              <a:t>Franchise</a:t>
            </a:r>
            <a:r>
              <a:rPr lang="tr-TR" sz="1200" dirty="0" smtClean="0"/>
              <a:t> 0fisi ve </a:t>
            </a:r>
          </a:p>
          <a:p>
            <a:pPr algn="r"/>
            <a:r>
              <a:rPr lang="tr-TR" sz="1200" dirty="0" smtClean="0"/>
              <a:t>96.000 Gayrimenkul Danışmanı </a:t>
            </a:r>
          </a:p>
          <a:p>
            <a:pPr algn="r"/>
            <a:r>
              <a:rPr lang="tr-TR" sz="1200" dirty="0" smtClean="0"/>
              <a:t>bulunmaktadır.</a:t>
            </a:r>
            <a:endParaRPr lang="tr-TR" sz="1200" dirty="0"/>
          </a:p>
        </p:txBody>
      </p:sp>
      <p:sp>
        <p:nvSpPr>
          <p:cNvPr id="8" name="Dikdörtgen 7"/>
          <p:cNvSpPr/>
          <p:nvPr/>
        </p:nvSpPr>
        <p:spPr>
          <a:xfrm>
            <a:off x="4608513" y="3751948"/>
            <a:ext cx="2300287" cy="461665"/>
          </a:xfrm>
          <a:prstGeom prst="rect">
            <a:avLst/>
          </a:prstGeom>
        </p:spPr>
        <p:txBody>
          <a:bodyPr wrap="square">
            <a:spAutoFit/>
          </a:bodyPr>
          <a:lstStyle/>
          <a:p>
            <a:r>
              <a:rPr lang="tr-TR" sz="1200" dirty="0" smtClean="0"/>
              <a:t>1997 yılından  beri  Türkiye’de</a:t>
            </a:r>
          </a:p>
          <a:p>
            <a:r>
              <a:rPr lang="tr-TR" sz="1200" dirty="0" smtClean="0"/>
              <a:t>faaliyet göstermektedir.​</a:t>
            </a:r>
            <a:endParaRPr lang="tr-TR" sz="1200" dirty="0"/>
          </a:p>
        </p:txBody>
      </p:sp>
      <p:sp>
        <p:nvSpPr>
          <p:cNvPr id="11" name="Dikdörtgen 10"/>
          <p:cNvSpPr/>
          <p:nvPr/>
        </p:nvSpPr>
        <p:spPr>
          <a:xfrm>
            <a:off x="190500" y="4746508"/>
            <a:ext cx="2760662" cy="646331"/>
          </a:xfrm>
          <a:prstGeom prst="rect">
            <a:avLst/>
          </a:prstGeom>
        </p:spPr>
        <p:txBody>
          <a:bodyPr wrap="square">
            <a:spAutoFit/>
          </a:bodyPr>
          <a:lstStyle/>
          <a:p>
            <a:pPr algn="r"/>
            <a:r>
              <a:rPr lang="tr-TR" sz="1200" dirty="0" smtClean="0"/>
              <a:t>Şu anda 230 ofis ve 2354 Gayrimenkul </a:t>
            </a:r>
          </a:p>
          <a:p>
            <a:pPr algn="r"/>
            <a:r>
              <a:rPr lang="tr-TR" sz="1200" dirty="0" smtClean="0"/>
              <a:t>Danışmanı ile Türkiye’de de </a:t>
            </a:r>
          </a:p>
          <a:p>
            <a:pPr algn="r"/>
            <a:r>
              <a:rPr lang="tr-TR" sz="1200" dirty="0" smtClean="0"/>
              <a:t>hizmet vermektedir.​</a:t>
            </a:r>
            <a:endParaRPr lang="tr-TR" sz="1200" dirty="0"/>
          </a:p>
        </p:txBody>
      </p:sp>
      <p:sp>
        <p:nvSpPr>
          <p:cNvPr id="12" name="Dikdörtgen 11"/>
          <p:cNvSpPr/>
          <p:nvPr/>
        </p:nvSpPr>
        <p:spPr>
          <a:xfrm>
            <a:off x="4608513" y="5852082"/>
            <a:ext cx="2300287" cy="646331"/>
          </a:xfrm>
          <a:prstGeom prst="rect">
            <a:avLst/>
          </a:prstGeom>
        </p:spPr>
        <p:txBody>
          <a:bodyPr wrap="square">
            <a:spAutoFit/>
          </a:bodyPr>
          <a:lstStyle/>
          <a:p>
            <a:r>
              <a:rPr lang="tr-TR" sz="1200" dirty="0" smtClean="0"/>
              <a:t>RE/MAX bünyesinde sektördeki </a:t>
            </a:r>
          </a:p>
          <a:p>
            <a:r>
              <a:rPr lang="tr-TR" sz="1200" dirty="0" smtClean="0"/>
              <a:t>en iyi ve en fazla satış yapan </a:t>
            </a:r>
          </a:p>
          <a:p>
            <a:r>
              <a:rPr lang="tr-TR" sz="1200" dirty="0" smtClean="0"/>
              <a:t>Müşteri Temsilcileri çalışmaktadır.​</a:t>
            </a:r>
            <a:endParaRPr lang="tr-TR" sz="1200" dirty="0"/>
          </a:p>
        </p:txBody>
      </p:sp>
      <p:sp>
        <p:nvSpPr>
          <p:cNvPr id="13" name="Dikdörtgen 12"/>
          <p:cNvSpPr/>
          <p:nvPr/>
        </p:nvSpPr>
        <p:spPr>
          <a:xfrm>
            <a:off x="190500" y="6945167"/>
            <a:ext cx="2760662" cy="646331"/>
          </a:xfrm>
          <a:prstGeom prst="rect">
            <a:avLst/>
          </a:prstGeom>
        </p:spPr>
        <p:txBody>
          <a:bodyPr wrap="square">
            <a:spAutoFit/>
          </a:bodyPr>
          <a:lstStyle/>
          <a:p>
            <a:pPr algn="r"/>
            <a:r>
              <a:rPr lang="tr-TR" sz="1200" dirty="0" smtClean="0"/>
              <a:t>RE/</a:t>
            </a:r>
            <a:r>
              <a:rPr lang="tr-TR" sz="1200" dirty="0" err="1" smtClean="0"/>
              <a:t>MAX‘in</a:t>
            </a:r>
            <a:r>
              <a:rPr lang="tr-TR" sz="1200" dirty="0" smtClean="0"/>
              <a:t> Türkiye’deki 230 ofisinin </a:t>
            </a:r>
          </a:p>
          <a:p>
            <a:pPr algn="r"/>
            <a:r>
              <a:rPr lang="tr-TR" sz="1200" dirty="0" smtClean="0"/>
              <a:t>10.000’den fazla portföyüne</a:t>
            </a:r>
          </a:p>
          <a:p>
            <a:pPr algn="r"/>
            <a:r>
              <a:rPr lang="tr-TR" sz="1200" b="1" dirty="0" smtClean="0"/>
              <a:t>www.remax.com.tr</a:t>
            </a:r>
            <a:r>
              <a:rPr lang="tr-TR" sz="1200" dirty="0" smtClean="0"/>
              <a:t>’den ulaşabilirsiniz.</a:t>
            </a:r>
            <a:endParaRPr lang="tr-TR" sz="1200" dirty="0"/>
          </a:p>
        </p:txBody>
      </p:sp>
      <p:sp>
        <p:nvSpPr>
          <p:cNvPr id="14" name="Dikdörtgen 13"/>
          <p:cNvSpPr/>
          <p:nvPr/>
        </p:nvSpPr>
        <p:spPr>
          <a:xfrm>
            <a:off x="4610865" y="7954132"/>
            <a:ext cx="2793235" cy="830997"/>
          </a:xfrm>
          <a:prstGeom prst="rect">
            <a:avLst/>
          </a:prstGeom>
        </p:spPr>
        <p:txBody>
          <a:bodyPr wrap="square">
            <a:spAutoFit/>
          </a:bodyPr>
          <a:lstStyle/>
          <a:p>
            <a:r>
              <a:rPr lang="tr-TR" sz="1200" smtClean="0"/>
              <a:t>RE/MAX Müşteri Temsilcilerine en son </a:t>
            </a:r>
          </a:p>
          <a:p>
            <a:r>
              <a:rPr lang="tr-TR" sz="1200" smtClean="0"/>
              <a:t>pazarlama teknikleri ile sektörde </a:t>
            </a:r>
          </a:p>
          <a:p>
            <a:r>
              <a:rPr lang="tr-TR" sz="1200" smtClean="0"/>
              <a:t>kendilerine en önde yer edinmelerini </a:t>
            </a:r>
          </a:p>
          <a:p>
            <a:r>
              <a:rPr lang="tr-TR" sz="1200" smtClean="0"/>
              <a:t>sağlayacak en iyi satış eğitimlerini sunar.​</a:t>
            </a:r>
            <a:endParaRPr lang="tr-TR" sz="1200" dirty="0"/>
          </a:p>
        </p:txBody>
      </p:sp>
      <p:sp>
        <p:nvSpPr>
          <p:cNvPr id="16" name="Dikdörtgen 15"/>
          <p:cNvSpPr/>
          <p:nvPr/>
        </p:nvSpPr>
        <p:spPr>
          <a:xfrm>
            <a:off x="190500" y="9156526"/>
            <a:ext cx="2760662" cy="646331"/>
          </a:xfrm>
          <a:prstGeom prst="rect">
            <a:avLst/>
          </a:prstGeom>
        </p:spPr>
        <p:txBody>
          <a:bodyPr wrap="square">
            <a:spAutoFit/>
          </a:bodyPr>
          <a:lstStyle/>
          <a:p>
            <a:pPr algn="r"/>
            <a:r>
              <a:rPr lang="tr-TR" sz="1200" dirty="0" smtClean="0"/>
              <a:t>RE/MAX 1 yıl içinde dünyada </a:t>
            </a:r>
          </a:p>
          <a:p>
            <a:pPr algn="r"/>
            <a:r>
              <a:rPr lang="tr-TR" sz="1200" dirty="0" smtClean="0"/>
              <a:t>2.000.000’dan fazla satış yapan </a:t>
            </a:r>
          </a:p>
          <a:p>
            <a:pPr algn="r"/>
            <a:r>
              <a:rPr lang="tr-TR" sz="1200" dirty="0" smtClean="0"/>
              <a:t>bir gayrimenkul firmasıdır.​</a:t>
            </a:r>
            <a:endParaRPr lang="tr-TR" sz="1200" dirty="0"/>
          </a:p>
        </p:txBody>
      </p:sp>
    </p:spTree>
    <p:extLst>
      <p:ext uri="{BB962C8B-B14F-4D97-AF65-F5344CB8AC3E}">
        <p14:creationId xmlns:p14="http://schemas.microsoft.com/office/powerpoint/2010/main" val="3828647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Resim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025" y="407636"/>
            <a:ext cx="1888635" cy="519464"/>
          </a:xfrm>
          <a:prstGeom prst="rect">
            <a:avLst/>
          </a:prstGeom>
        </p:spPr>
      </p:pic>
      <p:sp>
        <p:nvSpPr>
          <p:cNvPr id="17" name="Metin kutusu 16"/>
          <p:cNvSpPr txBox="1"/>
          <p:nvPr/>
        </p:nvSpPr>
        <p:spPr>
          <a:xfrm>
            <a:off x="2289515" y="541635"/>
            <a:ext cx="1314784" cy="523220"/>
          </a:xfrm>
          <a:prstGeom prst="rect">
            <a:avLst/>
          </a:prstGeom>
          <a:noFill/>
        </p:spPr>
        <p:txBody>
          <a:bodyPr wrap="none" rtlCol="0">
            <a:spAutoFit/>
          </a:bodyPr>
          <a:lstStyle/>
          <a:p>
            <a:r>
              <a:rPr lang="tr-TR" sz="2800" dirty="0" smtClean="0">
                <a:solidFill>
                  <a:schemeClr val="accent5">
                    <a:lumMod val="75000"/>
                  </a:schemeClr>
                </a:solidFill>
              </a:rPr>
              <a:t>Ofis Adı</a:t>
            </a:r>
            <a:endParaRPr lang="tr-TR" sz="2800" b="1" dirty="0">
              <a:solidFill>
                <a:schemeClr val="accent5">
                  <a:lumMod val="75000"/>
                </a:schemeClr>
              </a:solidFill>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025" y="1247783"/>
            <a:ext cx="6661624" cy="2790817"/>
          </a:xfrm>
          <a:prstGeom prst="rect">
            <a:avLst/>
          </a:prstGeom>
        </p:spPr>
      </p:pic>
      <p:cxnSp>
        <p:nvCxnSpPr>
          <p:cNvPr id="6" name="Düz Bağlayıcı 5"/>
          <p:cNvCxnSpPr/>
          <p:nvPr/>
        </p:nvCxnSpPr>
        <p:spPr>
          <a:xfrm>
            <a:off x="449025" y="1064855"/>
            <a:ext cx="666162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Dikdörtgen 17"/>
          <p:cNvSpPr/>
          <p:nvPr/>
        </p:nvSpPr>
        <p:spPr>
          <a:xfrm>
            <a:off x="5800389" y="667368"/>
            <a:ext cx="1420326" cy="400110"/>
          </a:xfrm>
          <a:prstGeom prst="rect">
            <a:avLst/>
          </a:prstGeom>
        </p:spPr>
        <p:txBody>
          <a:bodyPr wrap="square">
            <a:spAutoFit/>
          </a:bodyPr>
          <a:lstStyle/>
          <a:p>
            <a:pPr algn="ctr"/>
            <a:r>
              <a:rPr lang="tr-TR" sz="2000" b="1" dirty="0" smtClean="0">
                <a:solidFill>
                  <a:schemeClr val="bg2">
                    <a:lumMod val="25000"/>
                  </a:schemeClr>
                </a:solidFill>
              </a:rPr>
              <a:t>HAKKINDA</a:t>
            </a:r>
            <a:endParaRPr lang="tr-TR" sz="1600" b="1" dirty="0">
              <a:solidFill>
                <a:schemeClr val="bg2">
                  <a:lumMod val="25000"/>
                </a:schemeClr>
              </a:solidFill>
            </a:endParaRPr>
          </a:p>
        </p:txBody>
      </p:sp>
      <p:sp>
        <p:nvSpPr>
          <p:cNvPr id="9" name="Dikdörtgen 8"/>
          <p:cNvSpPr/>
          <p:nvPr/>
        </p:nvSpPr>
        <p:spPr>
          <a:xfrm>
            <a:off x="1087609" y="3505200"/>
            <a:ext cx="5384457" cy="4914900"/>
          </a:xfrm>
          <a:prstGeom prst="rect">
            <a:avLst/>
          </a:prstGeom>
          <a:solidFill>
            <a:schemeClr val="bg1">
              <a:alpha val="71000"/>
            </a:schemeClr>
          </a:solidFill>
          <a:ln w="825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0" name="Dikdörtgen 9"/>
          <p:cNvSpPr/>
          <p:nvPr/>
        </p:nvSpPr>
        <p:spPr>
          <a:xfrm>
            <a:off x="1332423" y="4157910"/>
            <a:ext cx="4894828" cy="3600986"/>
          </a:xfrm>
          <a:prstGeom prst="rect">
            <a:avLst/>
          </a:prstGeom>
        </p:spPr>
        <p:txBody>
          <a:bodyPr wrap="square">
            <a:spAutoFit/>
          </a:bodyPr>
          <a:lstStyle/>
          <a:p>
            <a:pPr algn="just"/>
            <a:r>
              <a:rPr lang="tr-TR" sz="1200" b="1" dirty="0" err="1" smtClean="0">
                <a:solidFill>
                  <a:schemeClr val="bg2">
                    <a:lumMod val="25000"/>
                  </a:schemeClr>
                </a:solidFill>
              </a:rPr>
              <a:t>Lorem</a:t>
            </a:r>
            <a:r>
              <a:rPr lang="tr-TR" sz="1200" b="1" dirty="0" smtClean="0">
                <a:solidFill>
                  <a:schemeClr val="bg2">
                    <a:lumMod val="25000"/>
                  </a:schemeClr>
                </a:solidFill>
              </a:rPr>
              <a:t> </a:t>
            </a:r>
            <a:r>
              <a:rPr lang="tr-TR" sz="1200" b="1" dirty="0" err="1" smtClean="0">
                <a:solidFill>
                  <a:schemeClr val="bg2">
                    <a:lumMod val="25000"/>
                  </a:schemeClr>
                </a:solidFill>
              </a:rPr>
              <a:t>ipsum</a:t>
            </a:r>
            <a:r>
              <a:rPr lang="tr-TR" sz="1200" b="1" dirty="0" smtClean="0">
                <a:solidFill>
                  <a:schemeClr val="bg2">
                    <a:lumMod val="25000"/>
                  </a:schemeClr>
                </a:solidFill>
              </a:rPr>
              <a:t> </a:t>
            </a:r>
            <a:r>
              <a:rPr lang="tr-TR" sz="1200" b="1" dirty="0" err="1" smtClean="0">
                <a:solidFill>
                  <a:schemeClr val="bg2">
                    <a:lumMod val="25000"/>
                  </a:schemeClr>
                </a:solidFill>
              </a:rPr>
              <a:t>dolor</a:t>
            </a:r>
            <a:r>
              <a:rPr lang="tr-TR" sz="1200" b="1" dirty="0" smtClean="0">
                <a:solidFill>
                  <a:schemeClr val="bg2">
                    <a:lumMod val="25000"/>
                  </a:schemeClr>
                </a:solidFill>
              </a:rPr>
              <a:t> sit </a:t>
            </a:r>
            <a:r>
              <a:rPr lang="tr-TR" sz="1200" b="1" dirty="0" err="1" smtClean="0">
                <a:solidFill>
                  <a:schemeClr val="bg2">
                    <a:lumMod val="25000"/>
                  </a:schemeClr>
                </a:solidFill>
              </a:rPr>
              <a:t>amet</a:t>
            </a:r>
            <a:r>
              <a:rPr lang="tr-TR" sz="1200" b="1" dirty="0" smtClean="0">
                <a:solidFill>
                  <a:schemeClr val="bg2">
                    <a:lumMod val="25000"/>
                  </a:schemeClr>
                </a:solidFill>
              </a:rPr>
              <a:t>, </a:t>
            </a:r>
            <a:r>
              <a:rPr lang="tr-TR" sz="1200" b="1" dirty="0" err="1" smtClean="0">
                <a:solidFill>
                  <a:schemeClr val="bg2">
                    <a:lumMod val="25000"/>
                  </a:schemeClr>
                </a:solidFill>
              </a:rPr>
              <a:t>consectetur</a:t>
            </a:r>
            <a:r>
              <a:rPr lang="tr-TR" sz="1200" b="1" dirty="0" smtClean="0">
                <a:solidFill>
                  <a:schemeClr val="bg2">
                    <a:lumMod val="25000"/>
                  </a:schemeClr>
                </a:solidFill>
              </a:rPr>
              <a:t> </a:t>
            </a:r>
            <a:r>
              <a:rPr lang="tr-TR" sz="1200" b="1" dirty="0" err="1" smtClean="0">
                <a:solidFill>
                  <a:schemeClr val="bg2">
                    <a:lumMod val="25000"/>
                  </a:schemeClr>
                </a:solidFill>
              </a:rPr>
              <a:t>adipiscing</a:t>
            </a:r>
            <a:r>
              <a:rPr lang="tr-TR" sz="1200" b="1" dirty="0" smtClean="0">
                <a:solidFill>
                  <a:schemeClr val="bg2">
                    <a:lumMod val="25000"/>
                  </a:schemeClr>
                </a:solidFill>
              </a:rPr>
              <a:t> elit. Ut diam sem, </a:t>
            </a:r>
            <a:r>
              <a:rPr lang="tr-TR" sz="1200" b="1" dirty="0" err="1" smtClean="0">
                <a:solidFill>
                  <a:schemeClr val="bg2">
                    <a:lumMod val="25000"/>
                  </a:schemeClr>
                </a:solidFill>
              </a:rPr>
              <a:t>pharetra</a:t>
            </a:r>
            <a:r>
              <a:rPr lang="tr-TR" sz="1200" b="1" dirty="0" smtClean="0">
                <a:solidFill>
                  <a:schemeClr val="bg2">
                    <a:lumMod val="25000"/>
                  </a:schemeClr>
                </a:solidFill>
              </a:rPr>
              <a:t> sit </a:t>
            </a:r>
            <a:r>
              <a:rPr lang="tr-TR" sz="1200" b="1" dirty="0" err="1" smtClean="0">
                <a:solidFill>
                  <a:schemeClr val="bg2">
                    <a:lumMod val="25000"/>
                  </a:schemeClr>
                </a:solidFill>
              </a:rPr>
              <a:t>amet</a:t>
            </a:r>
            <a:r>
              <a:rPr lang="tr-TR" sz="1200" b="1" dirty="0" smtClean="0">
                <a:solidFill>
                  <a:schemeClr val="bg2">
                    <a:lumMod val="25000"/>
                  </a:schemeClr>
                </a:solidFill>
              </a:rPr>
              <a:t> </a:t>
            </a:r>
            <a:r>
              <a:rPr lang="tr-TR" sz="1200" b="1" dirty="0" err="1" smtClean="0">
                <a:solidFill>
                  <a:schemeClr val="bg2">
                    <a:lumMod val="25000"/>
                  </a:schemeClr>
                </a:solidFill>
              </a:rPr>
              <a:t>justo</a:t>
            </a:r>
            <a:r>
              <a:rPr lang="tr-TR" sz="1200" b="1" dirty="0" smtClean="0">
                <a:solidFill>
                  <a:schemeClr val="bg2">
                    <a:lumMod val="25000"/>
                  </a:schemeClr>
                </a:solidFill>
              </a:rPr>
              <a:t> </a:t>
            </a:r>
            <a:r>
              <a:rPr lang="tr-TR" sz="1200" b="1" dirty="0" err="1" smtClean="0">
                <a:solidFill>
                  <a:schemeClr val="bg2">
                    <a:lumMod val="25000"/>
                  </a:schemeClr>
                </a:solidFill>
              </a:rPr>
              <a:t>vel</a:t>
            </a:r>
            <a:r>
              <a:rPr lang="tr-TR" sz="1200" b="1" dirty="0" smtClean="0">
                <a:solidFill>
                  <a:schemeClr val="bg2">
                    <a:lumMod val="25000"/>
                  </a:schemeClr>
                </a:solidFill>
              </a:rPr>
              <a:t>, </a:t>
            </a:r>
            <a:r>
              <a:rPr lang="tr-TR" sz="1200" b="1" dirty="0" err="1" smtClean="0">
                <a:solidFill>
                  <a:schemeClr val="bg2">
                    <a:lumMod val="25000"/>
                  </a:schemeClr>
                </a:solidFill>
              </a:rPr>
              <a:t>porttitor</a:t>
            </a:r>
            <a:r>
              <a:rPr lang="tr-TR" sz="1200" b="1" dirty="0" smtClean="0">
                <a:solidFill>
                  <a:schemeClr val="bg2">
                    <a:lumMod val="25000"/>
                  </a:schemeClr>
                </a:solidFill>
              </a:rPr>
              <a:t> </a:t>
            </a:r>
            <a:r>
              <a:rPr lang="tr-TR" sz="1200" b="1" dirty="0" err="1" smtClean="0">
                <a:solidFill>
                  <a:schemeClr val="bg2">
                    <a:lumMod val="25000"/>
                  </a:schemeClr>
                </a:solidFill>
              </a:rPr>
              <a:t>varius</a:t>
            </a:r>
            <a:r>
              <a:rPr lang="tr-TR" sz="1200" b="1" dirty="0" smtClean="0">
                <a:solidFill>
                  <a:schemeClr val="bg2">
                    <a:lumMod val="25000"/>
                  </a:schemeClr>
                </a:solidFill>
              </a:rPr>
              <a:t> diam. </a:t>
            </a:r>
            <a:r>
              <a:rPr lang="tr-TR" sz="1200" b="1" dirty="0" err="1" smtClean="0">
                <a:solidFill>
                  <a:schemeClr val="bg2">
                    <a:lumMod val="25000"/>
                  </a:schemeClr>
                </a:solidFill>
              </a:rPr>
              <a:t>Suspendisse</a:t>
            </a:r>
            <a:r>
              <a:rPr lang="tr-TR" sz="1200" b="1" dirty="0" smtClean="0">
                <a:solidFill>
                  <a:schemeClr val="bg2">
                    <a:lumMod val="25000"/>
                  </a:schemeClr>
                </a:solidFill>
              </a:rPr>
              <a:t> </a:t>
            </a:r>
            <a:r>
              <a:rPr lang="tr-TR" sz="1200" b="1" dirty="0" err="1" smtClean="0">
                <a:solidFill>
                  <a:schemeClr val="bg2">
                    <a:lumMod val="25000"/>
                  </a:schemeClr>
                </a:solidFill>
              </a:rPr>
              <a:t>odio</a:t>
            </a:r>
            <a:r>
              <a:rPr lang="tr-TR" sz="1200" b="1" dirty="0" smtClean="0">
                <a:solidFill>
                  <a:schemeClr val="bg2">
                    <a:lumMod val="25000"/>
                  </a:schemeClr>
                </a:solidFill>
              </a:rPr>
              <a:t> </a:t>
            </a:r>
            <a:r>
              <a:rPr lang="tr-TR" sz="1200" b="1" dirty="0" err="1" smtClean="0">
                <a:solidFill>
                  <a:schemeClr val="bg2">
                    <a:lumMod val="25000"/>
                  </a:schemeClr>
                </a:solidFill>
              </a:rPr>
              <a:t>sapien</a:t>
            </a:r>
            <a:r>
              <a:rPr lang="tr-TR" sz="1200" b="1" dirty="0" smtClean="0">
                <a:solidFill>
                  <a:schemeClr val="bg2">
                    <a:lumMod val="25000"/>
                  </a:schemeClr>
                </a:solidFill>
              </a:rPr>
              <a:t>, </a:t>
            </a:r>
            <a:r>
              <a:rPr lang="tr-TR" sz="1200" b="1" dirty="0" err="1" smtClean="0">
                <a:solidFill>
                  <a:schemeClr val="bg2">
                    <a:lumMod val="25000"/>
                  </a:schemeClr>
                </a:solidFill>
              </a:rPr>
              <a:t>blandit</a:t>
            </a:r>
            <a:r>
              <a:rPr lang="tr-TR" sz="1200" b="1" dirty="0" smtClean="0">
                <a:solidFill>
                  <a:schemeClr val="bg2">
                    <a:lumMod val="25000"/>
                  </a:schemeClr>
                </a:solidFill>
              </a:rPr>
              <a:t> </a:t>
            </a:r>
            <a:r>
              <a:rPr lang="tr-TR" sz="1200" b="1" dirty="0" err="1" smtClean="0">
                <a:solidFill>
                  <a:schemeClr val="bg2">
                    <a:lumMod val="25000"/>
                  </a:schemeClr>
                </a:solidFill>
              </a:rPr>
              <a:t>ac</a:t>
            </a:r>
            <a:r>
              <a:rPr lang="tr-TR" sz="1200" b="1" dirty="0" smtClean="0">
                <a:solidFill>
                  <a:schemeClr val="bg2">
                    <a:lumMod val="25000"/>
                  </a:schemeClr>
                </a:solidFill>
              </a:rPr>
              <a:t> </a:t>
            </a:r>
            <a:r>
              <a:rPr lang="tr-TR" sz="1200" b="1" dirty="0" err="1" smtClean="0">
                <a:solidFill>
                  <a:schemeClr val="bg2">
                    <a:lumMod val="25000"/>
                  </a:schemeClr>
                </a:solidFill>
              </a:rPr>
              <a:t>arcu</a:t>
            </a:r>
            <a:r>
              <a:rPr lang="tr-TR" sz="1200" b="1" dirty="0" smtClean="0">
                <a:solidFill>
                  <a:schemeClr val="bg2">
                    <a:lumMod val="25000"/>
                  </a:schemeClr>
                </a:solidFill>
              </a:rPr>
              <a:t> </a:t>
            </a:r>
            <a:r>
              <a:rPr lang="tr-TR" sz="1200" b="1" dirty="0" err="1" smtClean="0">
                <a:solidFill>
                  <a:schemeClr val="bg2">
                    <a:lumMod val="25000"/>
                  </a:schemeClr>
                </a:solidFill>
              </a:rPr>
              <a:t>vitae</a:t>
            </a:r>
            <a:r>
              <a:rPr lang="tr-TR" sz="1200" b="1" dirty="0" smtClean="0">
                <a:solidFill>
                  <a:schemeClr val="bg2">
                    <a:lumMod val="25000"/>
                  </a:schemeClr>
                </a:solidFill>
              </a:rPr>
              <a:t>, </a:t>
            </a:r>
            <a:r>
              <a:rPr lang="tr-TR" sz="1200" b="1" dirty="0" err="1" smtClean="0">
                <a:solidFill>
                  <a:schemeClr val="bg2">
                    <a:lumMod val="25000"/>
                  </a:schemeClr>
                </a:solidFill>
              </a:rPr>
              <a:t>luctus</a:t>
            </a:r>
            <a:r>
              <a:rPr lang="tr-TR" sz="1200" b="1" dirty="0" smtClean="0">
                <a:solidFill>
                  <a:schemeClr val="bg2">
                    <a:lumMod val="25000"/>
                  </a:schemeClr>
                </a:solidFill>
              </a:rPr>
              <a:t> </a:t>
            </a:r>
            <a:r>
              <a:rPr lang="tr-TR" sz="1200" b="1" dirty="0" err="1" smtClean="0">
                <a:solidFill>
                  <a:schemeClr val="bg2">
                    <a:lumMod val="25000"/>
                  </a:schemeClr>
                </a:solidFill>
              </a:rPr>
              <a:t>congue</a:t>
            </a:r>
            <a:r>
              <a:rPr lang="tr-TR" sz="1200" b="1" dirty="0" smtClean="0">
                <a:solidFill>
                  <a:schemeClr val="bg2">
                    <a:lumMod val="25000"/>
                  </a:schemeClr>
                </a:solidFill>
              </a:rPr>
              <a:t> mi. </a:t>
            </a:r>
            <a:r>
              <a:rPr lang="tr-TR" sz="1200" b="1" dirty="0" err="1" smtClean="0">
                <a:solidFill>
                  <a:schemeClr val="bg2">
                    <a:lumMod val="25000"/>
                  </a:schemeClr>
                </a:solidFill>
              </a:rPr>
              <a:t>Suspendisse</a:t>
            </a:r>
            <a:r>
              <a:rPr lang="tr-TR" sz="1200" b="1" dirty="0" smtClean="0">
                <a:solidFill>
                  <a:schemeClr val="bg2">
                    <a:lumMod val="25000"/>
                  </a:schemeClr>
                </a:solidFill>
              </a:rPr>
              <a:t> a </a:t>
            </a:r>
            <a:r>
              <a:rPr lang="tr-TR" sz="1200" b="1" dirty="0" err="1" smtClean="0">
                <a:solidFill>
                  <a:schemeClr val="bg2">
                    <a:lumMod val="25000"/>
                  </a:schemeClr>
                </a:solidFill>
              </a:rPr>
              <a:t>metus</a:t>
            </a:r>
            <a:r>
              <a:rPr lang="tr-TR" sz="1200" b="1" dirty="0" smtClean="0">
                <a:solidFill>
                  <a:schemeClr val="bg2">
                    <a:lumMod val="25000"/>
                  </a:schemeClr>
                </a:solidFill>
              </a:rPr>
              <a:t> </a:t>
            </a:r>
            <a:r>
              <a:rPr lang="tr-TR" sz="1200" b="1" dirty="0" err="1" smtClean="0">
                <a:solidFill>
                  <a:schemeClr val="bg2">
                    <a:lumMod val="25000"/>
                  </a:schemeClr>
                </a:solidFill>
              </a:rPr>
              <a:t>quis</a:t>
            </a:r>
            <a:r>
              <a:rPr lang="tr-TR" sz="1200" b="1" dirty="0" smtClean="0">
                <a:solidFill>
                  <a:schemeClr val="bg2">
                    <a:lumMod val="25000"/>
                  </a:schemeClr>
                </a:solidFill>
              </a:rPr>
              <a:t> </a:t>
            </a:r>
            <a:r>
              <a:rPr lang="tr-TR" sz="1200" b="1" dirty="0" err="1" smtClean="0">
                <a:solidFill>
                  <a:schemeClr val="bg2">
                    <a:lumMod val="25000"/>
                  </a:schemeClr>
                </a:solidFill>
              </a:rPr>
              <a:t>odio</a:t>
            </a:r>
            <a:r>
              <a:rPr lang="tr-TR" sz="1200" b="1" dirty="0" smtClean="0">
                <a:solidFill>
                  <a:schemeClr val="bg2">
                    <a:lumMod val="25000"/>
                  </a:schemeClr>
                </a:solidFill>
              </a:rPr>
              <a:t> </a:t>
            </a:r>
            <a:r>
              <a:rPr lang="tr-TR" sz="1200" b="1" dirty="0" err="1" smtClean="0">
                <a:solidFill>
                  <a:schemeClr val="bg2">
                    <a:lumMod val="25000"/>
                  </a:schemeClr>
                </a:solidFill>
              </a:rPr>
              <a:t>fringilla</a:t>
            </a:r>
            <a:r>
              <a:rPr lang="tr-TR" sz="1200" b="1" dirty="0" smtClean="0">
                <a:solidFill>
                  <a:schemeClr val="bg2">
                    <a:lumMod val="25000"/>
                  </a:schemeClr>
                </a:solidFill>
              </a:rPr>
              <a:t> </a:t>
            </a:r>
            <a:r>
              <a:rPr lang="tr-TR" sz="1200" b="1" dirty="0" err="1" smtClean="0">
                <a:solidFill>
                  <a:schemeClr val="bg2">
                    <a:lumMod val="25000"/>
                  </a:schemeClr>
                </a:solidFill>
              </a:rPr>
              <a:t>laoreet</a:t>
            </a:r>
            <a:r>
              <a:rPr lang="tr-TR" sz="1200" b="1" dirty="0" smtClean="0">
                <a:solidFill>
                  <a:schemeClr val="bg2">
                    <a:lumMod val="25000"/>
                  </a:schemeClr>
                </a:solidFill>
              </a:rPr>
              <a:t>. </a:t>
            </a:r>
            <a:r>
              <a:rPr lang="tr-TR" sz="1200" b="1" dirty="0" err="1" smtClean="0">
                <a:solidFill>
                  <a:schemeClr val="bg2">
                    <a:lumMod val="25000"/>
                  </a:schemeClr>
                </a:solidFill>
              </a:rPr>
              <a:t>Donec</a:t>
            </a:r>
            <a:r>
              <a:rPr lang="tr-TR" sz="1200" b="1" dirty="0" smtClean="0">
                <a:solidFill>
                  <a:schemeClr val="bg2">
                    <a:lumMod val="25000"/>
                  </a:schemeClr>
                </a:solidFill>
              </a:rPr>
              <a:t> </a:t>
            </a:r>
            <a:r>
              <a:rPr lang="tr-TR" sz="1200" b="1" dirty="0" err="1" smtClean="0">
                <a:solidFill>
                  <a:schemeClr val="bg2">
                    <a:lumMod val="25000"/>
                  </a:schemeClr>
                </a:solidFill>
              </a:rPr>
              <a:t>fermentum</a:t>
            </a:r>
            <a:r>
              <a:rPr lang="tr-TR" sz="1200" b="1" dirty="0" smtClean="0">
                <a:solidFill>
                  <a:schemeClr val="bg2">
                    <a:lumMod val="25000"/>
                  </a:schemeClr>
                </a:solidFill>
              </a:rPr>
              <a:t>, </a:t>
            </a:r>
            <a:r>
              <a:rPr lang="tr-TR" sz="1200" b="1" dirty="0" err="1" smtClean="0">
                <a:solidFill>
                  <a:schemeClr val="bg2">
                    <a:lumMod val="25000"/>
                  </a:schemeClr>
                </a:solidFill>
              </a:rPr>
              <a:t>lectus</a:t>
            </a:r>
            <a:r>
              <a:rPr lang="tr-TR" sz="1200" b="1" dirty="0" smtClean="0">
                <a:solidFill>
                  <a:schemeClr val="bg2">
                    <a:lumMod val="25000"/>
                  </a:schemeClr>
                </a:solidFill>
              </a:rPr>
              <a:t> ut </a:t>
            </a:r>
            <a:r>
              <a:rPr lang="tr-TR" sz="1200" b="1" dirty="0" err="1" smtClean="0">
                <a:solidFill>
                  <a:schemeClr val="bg2">
                    <a:lumMod val="25000"/>
                  </a:schemeClr>
                </a:solidFill>
              </a:rPr>
              <a:t>ullamcorper</a:t>
            </a:r>
            <a:r>
              <a:rPr lang="tr-TR" sz="1200" b="1" dirty="0" smtClean="0">
                <a:solidFill>
                  <a:schemeClr val="bg2">
                    <a:lumMod val="25000"/>
                  </a:schemeClr>
                </a:solidFill>
              </a:rPr>
              <a:t> </a:t>
            </a:r>
            <a:r>
              <a:rPr lang="tr-TR" sz="1200" b="1" dirty="0" err="1" smtClean="0">
                <a:solidFill>
                  <a:schemeClr val="bg2">
                    <a:lumMod val="25000"/>
                  </a:schemeClr>
                </a:solidFill>
              </a:rPr>
              <a:t>ultrices</a:t>
            </a:r>
            <a:r>
              <a:rPr lang="tr-TR" sz="1200" b="1" dirty="0" smtClean="0">
                <a:solidFill>
                  <a:schemeClr val="bg2">
                    <a:lumMod val="25000"/>
                  </a:schemeClr>
                </a:solidFill>
              </a:rPr>
              <a:t>, </a:t>
            </a:r>
            <a:r>
              <a:rPr lang="tr-TR" sz="1200" b="1" dirty="0" err="1" smtClean="0">
                <a:solidFill>
                  <a:schemeClr val="bg2">
                    <a:lumMod val="25000"/>
                  </a:schemeClr>
                </a:solidFill>
              </a:rPr>
              <a:t>tortor</a:t>
            </a:r>
            <a:r>
              <a:rPr lang="tr-TR" sz="1200" b="1" dirty="0" smtClean="0">
                <a:solidFill>
                  <a:schemeClr val="bg2">
                    <a:lumMod val="25000"/>
                  </a:schemeClr>
                </a:solidFill>
              </a:rPr>
              <a:t> </a:t>
            </a:r>
            <a:r>
              <a:rPr lang="tr-TR" sz="1200" b="1" dirty="0" err="1" smtClean="0">
                <a:solidFill>
                  <a:schemeClr val="bg2">
                    <a:lumMod val="25000"/>
                  </a:schemeClr>
                </a:solidFill>
              </a:rPr>
              <a:t>lorem</a:t>
            </a:r>
            <a:r>
              <a:rPr lang="tr-TR" sz="1200" b="1" dirty="0" smtClean="0">
                <a:solidFill>
                  <a:schemeClr val="bg2">
                    <a:lumMod val="25000"/>
                  </a:schemeClr>
                </a:solidFill>
              </a:rPr>
              <a:t> </a:t>
            </a:r>
            <a:r>
              <a:rPr lang="tr-TR" sz="1200" b="1" dirty="0" err="1" smtClean="0">
                <a:solidFill>
                  <a:schemeClr val="bg2">
                    <a:lumMod val="25000"/>
                  </a:schemeClr>
                </a:solidFill>
              </a:rPr>
              <a:t>maximus</a:t>
            </a:r>
            <a:r>
              <a:rPr lang="tr-TR" sz="1200" b="1" dirty="0" smtClean="0">
                <a:solidFill>
                  <a:schemeClr val="bg2">
                    <a:lumMod val="25000"/>
                  </a:schemeClr>
                </a:solidFill>
              </a:rPr>
              <a:t> </a:t>
            </a:r>
            <a:r>
              <a:rPr lang="tr-TR" sz="1200" b="1" dirty="0" err="1" smtClean="0">
                <a:solidFill>
                  <a:schemeClr val="bg2">
                    <a:lumMod val="25000"/>
                  </a:schemeClr>
                </a:solidFill>
              </a:rPr>
              <a:t>ipsum</a:t>
            </a:r>
            <a:r>
              <a:rPr lang="tr-TR" sz="1200" b="1" dirty="0" smtClean="0">
                <a:solidFill>
                  <a:schemeClr val="bg2">
                    <a:lumMod val="25000"/>
                  </a:schemeClr>
                </a:solidFill>
              </a:rPr>
              <a:t>, sit </a:t>
            </a:r>
            <a:r>
              <a:rPr lang="tr-TR" sz="1200" b="1" dirty="0" err="1" smtClean="0">
                <a:solidFill>
                  <a:schemeClr val="bg2">
                    <a:lumMod val="25000"/>
                  </a:schemeClr>
                </a:solidFill>
              </a:rPr>
              <a:t>amet</a:t>
            </a:r>
            <a:r>
              <a:rPr lang="tr-TR" sz="1200" b="1" dirty="0" smtClean="0">
                <a:solidFill>
                  <a:schemeClr val="bg2">
                    <a:lumMod val="25000"/>
                  </a:schemeClr>
                </a:solidFill>
              </a:rPr>
              <a:t> </a:t>
            </a:r>
            <a:r>
              <a:rPr lang="tr-TR" sz="1200" b="1" dirty="0" err="1" smtClean="0">
                <a:solidFill>
                  <a:schemeClr val="bg2">
                    <a:lumMod val="25000"/>
                  </a:schemeClr>
                </a:solidFill>
              </a:rPr>
              <a:t>fermentum</a:t>
            </a:r>
            <a:r>
              <a:rPr lang="tr-TR" sz="1200" b="1" dirty="0" smtClean="0">
                <a:solidFill>
                  <a:schemeClr val="bg2">
                    <a:lumMod val="25000"/>
                  </a:schemeClr>
                </a:solidFill>
              </a:rPr>
              <a:t> </a:t>
            </a:r>
            <a:r>
              <a:rPr lang="tr-TR" sz="1200" b="1" dirty="0" err="1" smtClean="0">
                <a:solidFill>
                  <a:schemeClr val="bg2">
                    <a:lumMod val="25000"/>
                  </a:schemeClr>
                </a:solidFill>
              </a:rPr>
              <a:t>nisl</a:t>
            </a:r>
            <a:r>
              <a:rPr lang="tr-TR" sz="1200" b="1" dirty="0" smtClean="0">
                <a:solidFill>
                  <a:schemeClr val="bg2">
                    <a:lumMod val="25000"/>
                  </a:schemeClr>
                </a:solidFill>
              </a:rPr>
              <a:t> </a:t>
            </a:r>
            <a:r>
              <a:rPr lang="tr-TR" sz="1200" b="1" dirty="0" err="1" smtClean="0">
                <a:solidFill>
                  <a:schemeClr val="bg2">
                    <a:lumMod val="25000"/>
                  </a:schemeClr>
                </a:solidFill>
              </a:rPr>
              <a:t>quam</a:t>
            </a:r>
            <a:r>
              <a:rPr lang="tr-TR" sz="1200" b="1" dirty="0" smtClean="0">
                <a:solidFill>
                  <a:schemeClr val="bg2">
                    <a:lumMod val="25000"/>
                  </a:schemeClr>
                </a:solidFill>
              </a:rPr>
              <a:t> </a:t>
            </a:r>
            <a:r>
              <a:rPr lang="tr-TR" sz="1200" b="1" dirty="0" err="1" smtClean="0">
                <a:solidFill>
                  <a:schemeClr val="bg2">
                    <a:lumMod val="25000"/>
                  </a:schemeClr>
                </a:solidFill>
              </a:rPr>
              <a:t>eu</a:t>
            </a:r>
            <a:r>
              <a:rPr lang="tr-TR" sz="1200" b="1" dirty="0" smtClean="0">
                <a:solidFill>
                  <a:schemeClr val="bg2">
                    <a:lumMod val="25000"/>
                  </a:schemeClr>
                </a:solidFill>
              </a:rPr>
              <a:t> </a:t>
            </a:r>
            <a:r>
              <a:rPr lang="tr-TR" sz="1200" b="1" dirty="0" err="1" smtClean="0">
                <a:solidFill>
                  <a:schemeClr val="bg2">
                    <a:lumMod val="25000"/>
                  </a:schemeClr>
                </a:solidFill>
              </a:rPr>
              <a:t>est</a:t>
            </a:r>
            <a:r>
              <a:rPr lang="tr-TR" sz="1200" b="1" dirty="0" smtClean="0">
                <a:solidFill>
                  <a:schemeClr val="bg2">
                    <a:lumMod val="25000"/>
                  </a:schemeClr>
                </a:solidFill>
              </a:rPr>
              <a:t>. </a:t>
            </a:r>
            <a:r>
              <a:rPr lang="tr-TR" sz="1200" b="1" dirty="0" err="1" smtClean="0">
                <a:solidFill>
                  <a:schemeClr val="bg2">
                    <a:lumMod val="25000"/>
                  </a:schemeClr>
                </a:solidFill>
              </a:rPr>
              <a:t>Duis</a:t>
            </a:r>
            <a:r>
              <a:rPr lang="tr-TR" sz="1200" b="1" dirty="0" smtClean="0">
                <a:solidFill>
                  <a:schemeClr val="bg2">
                    <a:lumMod val="25000"/>
                  </a:schemeClr>
                </a:solidFill>
              </a:rPr>
              <a:t> </a:t>
            </a:r>
            <a:r>
              <a:rPr lang="tr-TR" sz="1200" b="1" dirty="0" err="1" smtClean="0">
                <a:solidFill>
                  <a:schemeClr val="bg2">
                    <a:lumMod val="25000"/>
                  </a:schemeClr>
                </a:solidFill>
              </a:rPr>
              <a:t>tincidunt</a:t>
            </a:r>
            <a:r>
              <a:rPr lang="tr-TR" sz="1200" b="1" dirty="0" smtClean="0">
                <a:solidFill>
                  <a:schemeClr val="bg2">
                    <a:lumMod val="25000"/>
                  </a:schemeClr>
                </a:solidFill>
              </a:rPr>
              <a:t> </a:t>
            </a:r>
            <a:r>
              <a:rPr lang="tr-TR" sz="1200" b="1" dirty="0" err="1" smtClean="0">
                <a:solidFill>
                  <a:schemeClr val="bg2">
                    <a:lumMod val="25000"/>
                  </a:schemeClr>
                </a:solidFill>
              </a:rPr>
              <a:t>eleifend</a:t>
            </a:r>
            <a:r>
              <a:rPr lang="tr-TR" sz="1200" b="1" dirty="0" smtClean="0">
                <a:solidFill>
                  <a:schemeClr val="bg2">
                    <a:lumMod val="25000"/>
                  </a:schemeClr>
                </a:solidFill>
              </a:rPr>
              <a:t> </a:t>
            </a:r>
            <a:r>
              <a:rPr lang="tr-TR" sz="1200" b="1" dirty="0" err="1" smtClean="0">
                <a:solidFill>
                  <a:schemeClr val="bg2">
                    <a:lumMod val="25000"/>
                  </a:schemeClr>
                </a:solidFill>
              </a:rPr>
              <a:t>sapien</a:t>
            </a:r>
            <a:r>
              <a:rPr lang="tr-TR" sz="1200" b="1" dirty="0" smtClean="0">
                <a:solidFill>
                  <a:schemeClr val="bg2">
                    <a:lumMod val="25000"/>
                  </a:schemeClr>
                </a:solidFill>
              </a:rPr>
              <a:t>. </a:t>
            </a:r>
            <a:r>
              <a:rPr lang="tr-TR" sz="1200" b="1" dirty="0" err="1" smtClean="0">
                <a:solidFill>
                  <a:schemeClr val="bg2">
                    <a:lumMod val="25000"/>
                  </a:schemeClr>
                </a:solidFill>
              </a:rPr>
              <a:t>Integer</a:t>
            </a:r>
            <a:r>
              <a:rPr lang="tr-TR" sz="1200" b="1" dirty="0" smtClean="0">
                <a:solidFill>
                  <a:schemeClr val="bg2">
                    <a:lumMod val="25000"/>
                  </a:schemeClr>
                </a:solidFill>
              </a:rPr>
              <a:t> </a:t>
            </a:r>
            <a:r>
              <a:rPr lang="tr-TR" sz="1200" b="1" dirty="0" err="1" smtClean="0">
                <a:solidFill>
                  <a:schemeClr val="bg2">
                    <a:lumMod val="25000"/>
                  </a:schemeClr>
                </a:solidFill>
              </a:rPr>
              <a:t>mattis</a:t>
            </a:r>
            <a:r>
              <a:rPr lang="tr-TR" sz="1200" b="1" dirty="0" smtClean="0">
                <a:solidFill>
                  <a:schemeClr val="bg2">
                    <a:lumMod val="25000"/>
                  </a:schemeClr>
                </a:solidFill>
              </a:rPr>
              <a:t> </a:t>
            </a:r>
            <a:r>
              <a:rPr lang="tr-TR" sz="1200" b="1" dirty="0" err="1" smtClean="0">
                <a:solidFill>
                  <a:schemeClr val="bg2">
                    <a:lumMod val="25000"/>
                  </a:schemeClr>
                </a:solidFill>
              </a:rPr>
              <a:t>interdum</a:t>
            </a:r>
            <a:r>
              <a:rPr lang="tr-TR" sz="1200" b="1" dirty="0" smtClean="0">
                <a:solidFill>
                  <a:schemeClr val="bg2">
                    <a:lumMod val="25000"/>
                  </a:schemeClr>
                </a:solidFill>
              </a:rPr>
              <a:t> </a:t>
            </a:r>
            <a:r>
              <a:rPr lang="tr-TR" sz="1200" b="1" dirty="0" err="1" smtClean="0">
                <a:solidFill>
                  <a:schemeClr val="bg2">
                    <a:lumMod val="25000"/>
                  </a:schemeClr>
                </a:solidFill>
              </a:rPr>
              <a:t>nibh</a:t>
            </a:r>
            <a:r>
              <a:rPr lang="tr-TR" sz="1200" b="1" dirty="0" smtClean="0">
                <a:solidFill>
                  <a:schemeClr val="bg2">
                    <a:lumMod val="25000"/>
                  </a:schemeClr>
                </a:solidFill>
              </a:rPr>
              <a:t>. Ut </a:t>
            </a:r>
            <a:r>
              <a:rPr lang="tr-TR" sz="1200" b="1" dirty="0" err="1" smtClean="0">
                <a:solidFill>
                  <a:schemeClr val="bg2">
                    <a:lumMod val="25000"/>
                  </a:schemeClr>
                </a:solidFill>
              </a:rPr>
              <a:t>ac</a:t>
            </a:r>
            <a:r>
              <a:rPr lang="tr-TR" sz="1200" b="1" dirty="0" smtClean="0">
                <a:solidFill>
                  <a:schemeClr val="bg2">
                    <a:lumMod val="25000"/>
                  </a:schemeClr>
                </a:solidFill>
              </a:rPr>
              <a:t> </a:t>
            </a:r>
            <a:r>
              <a:rPr lang="tr-TR" sz="1200" b="1" dirty="0" err="1" smtClean="0">
                <a:solidFill>
                  <a:schemeClr val="bg2">
                    <a:lumMod val="25000"/>
                  </a:schemeClr>
                </a:solidFill>
              </a:rPr>
              <a:t>suscipit</a:t>
            </a:r>
            <a:r>
              <a:rPr lang="tr-TR" sz="1200" b="1" dirty="0" smtClean="0">
                <a:solidFill>
                  <a:schemeClr val="bg2">
                    <a:lumMod val="25000"/>
                  </a:schemeClr>
                </a:solidFill>
              </a:rPr>
              <a:t> </a:t>
            </a:r>
            <a:r>
              <a:rPr lang="tr-TR" sz="1200" b="1" dirty="0" err="1" smtClean="0">
                <a:solidFill>
                  <a:schemeClr val="bg2">
                    <a:lumMod val="25000"/>
                  </a:schemeClr>
                </a:solidFill>
              </a:rPr>
              <a:t>urna</a:t>
            </a:r>
            <a:r>
              <a:rPr lang="tr-TR" sz="1200" b="1" dirty="0" smtClean="0">
                <a:solidFill>
                  <a:schemeClr val="bg2">
                    <a:lumMod val="25000"/>
                  </a:schemeClr>
                </a:solidFill>
              </a:rPr>
              <a:t>. </a:t>
            </a:r>
            <a:r>
              <a:rPr lang="tr-TR" sz="1200" b="1" dirty="0" err="1" smtClean="0">
                <a:solidFill>
                  <a:schemeClr val="bg2">
                    <a:lumMod val="25000"/>
                  </a:schemeClr>
                </a:solidFill>
              </a:rPr>
              <a:t>Etiam</a:t>
            </a:r>
            <a:r>
              <a:rPr lang="tr-TR" sz="1200" b="1" dirty="0" smtClean="0">
                <a:solidFill>
                  <a:schemeClr val="bg2">
                    <a:lumMod val="25000"/>
                  </a:schemeClr>
                </a:solidFill>
              </a:rPr>
              <a:t> </a:t>
            </a:r>
            <a:r>
              <a:rPr lang="tr-TR" sz="1200" b="1" dirty="0" err="1" smtClean="0">
                <a:solidFill>
                  <a:schemeClr val="bg2">
                    <a:lumMod val="25000"/>
                  </a:schemeClr>
                </a:solidFill>
              </a:rPr>
              <a:t>nibh</a:t>
            </a:r>
            <a:r>
              <a:rPr lang="tr-TR" sz="1200" b="1" dirty="0" smtClean="0">
                <a:solidFill>
                  <a:schemeClr val="bg2">
                    <a:lumMod val="25000"/>
                  </a:schemeClr>
                </a:solidFill>
              </a:rPr>
              <a:t> </a:t>
            </a:r>
            <a:r>
              <a:rPr lang="tr-TR" sz="1200" b="1" dirty="0" err="1" smtClean="0">
                <a:solidFill>
                  <a:schemeClr val="bg2">
                    <a:lumMod val="25000"/>
                  </a:schemeClr>
                </a:solidFill>
              </a:rPr>
              <a:t>odio</a:t>
            </a:r>
            <a:r>
              <a:rPr lang="tr-TR" sz="1200" b="1" dirty="0" smtClean="0">
                <a:solidFill>
                  <a:schemeClr val="bg2">
                    <a:lumMod val="25000"/>
                  </a:schemeClr>
                </a:solidFill>
              </a:rPr>
              <a:t>, </a:t>
            </a:r>
            <a:r>
              <a:rPr lang="tr-TR" sz="1200" b="1" dirty="0" err="1" smtClean="0">
                <a:solidFill>
                  <a:schemeClr val="bg2">
                    <a:lumMod val="25000"/>
                  </a:schemeClr>
                </a:solidFill>
              </a:rPr>
              <a:t>blandit</a:t>
            </a:r>
            <a:r>
              <a:rPr lang="tr-TR" sz="1200" b="1" dirty="0" smtClean="0">
                <a:solidFill>
                  <a:schemeClr val="bg2">
                    <a:lumMod val="25000"/>
                  </a:schemeClr>
                </a:solidFill>
              </a:rPr>
              <a:t> a </a:t>
            </a:r>
            <a:r>
              <a:rPr lang="tr-TR" sz="1200" b="1" dirty="0" err="1" smtClean="0">
                <a:solidFill>
                  <a:schemeClr val="bg2">
                    <a:lumMod val="25000"/>
                  </a:schemeClr>
                </a:solidFill>
              </a:rPr>
              <a:t>condimentum</a:t>
            </a:r>
            <a:r>
              <a:rPr lang="tr-TR" sz="1200" b="1" dirty="0" smtClean="0">
                <a:solidFill>
                  <a:schemeClr val="bg2">
                    <a:lumMod val="25000"/>
                  </a:schemeClr>
                </a:solidFill>
              </a:rPr>
              <a:t> at, </a:t>
            </a:r>
            <a:r>
              <a:rPr lang="tr-TR" sz="1200" b="1" dirty="0" err="1" smtClean="0">
                <a:solidFill>
                  <a:schemeClr val="bg2">
                    <a:lumMod val="25000"/>
                  </a:schemeClr>
                </a:solidFill>
              </a:rPr>
              <a:t>sollicitudin</a:t>
            </a:r>
            <a:r>
              <a:rPr lang="tr-TR" sz="1200" b="1" dirty="0" smtClean="0">
                <a:solidFill>
                  <a:schemeClr val="bg2">
                    <a:lumMod val="25000"/>
                  </a:schemeClr>
                </a:solidFill>
              </a:rPr>
              <a:t> </a:t>
            </a:r>
            <a:r>
              <a:rPr lang="tr-TR" sz="1200" b="1" dirty="0" err="1" smtClean="0">
                <a:solidFill>
                  <a:schemeClr val="bg2">
                    <a:lumMod val="25000"/>
                  </a:schemeClr>
                </a:solidFill>
              </a:rPr>
              <a:t>nec</a:t>
            </a:r>
            <a:r>
              <a:rPr lang="tr-TR" sz="1200" b="1" dirty="0" smtClean="0">
                <a:solidFill>
                  <a:schemeClr val="bg2">
                    <a:lumMod val="25000"/>
                  </a:schemeClr>
                </a:solidFill>
              </a:rPr>
              <a:t> </a:t>
            </a:r>
            <a:r>
              <a:rPr lang="tr-TR" sz="1200" b="1" dirty="0" err="1" smtClean="0">
                <a:solidFill>
                  <a:schemeClr val="bg2">
                    <a:lumMod val="25000"/>
                  </a:schemeClr>
                </a:solidFill>
              </a:rPr>
              <a:t>ligula</a:t>
            </a:r>
            <a:r>
              <a:rPr lang="tr-TR" sz="1200" b="1" dirty="0" smtClean="0">
                <a:solidFill>
                  <a:schemeClr val="bg2">
                    <a:lumMod val="25000"/>
                  </a:schemeClr>
                </a:solidFill>
              </a:rPr>
              <a:t>. Cum </a:t>
            </a:r>
            <a:r>
              <a:rPr lang="tr-TR" sz="1200" b="1" dirty="0" err="1" smtClean="0">
                <a:solidFill>
                  <a:schemeClr val="bg2">
                    <a:lumMod val="25000"/>
                  </a:schemeClr>
                </a:solidFill>
              </a:rPr>
              <a:t>sociis</a:t>
            </a:r>
            <a:r>
              <a:rPr lang="tr-TR" sz="1200" b="1" dirty="0" smtClean="0">
                <a:solidFill>
                  <a:schemeClr val="bg2">
                    <a:lumMod val="25000"/>
                  </a:schemeClr>
                </a:solidFill>
              </a:rPr>
              <a:t> </a:t>
            </a:r>
            <a:r>
              <a:rPr lang="tr-TR" sz="1200" b="1" dirty="0" err="1" smtClean="0">
                <a:solidFill>
                  <a:schemeClr val="bg2">
                    <a:lumMod val="25000"/>
                  </a:schemeClr>
                </a:solidFill>
              </a:rPr>
              <a:t>natoque</a:t>
            </a:r>
            <a:r>
              <a:rPr lang="tr-TR" sz="1200" b="1" dirty="0" smtClean="0">
                <a:solidFill>
                  <a:schemeClr val="bg2">
                    <a:lumMod val="25000"/>
                  </a:schemeClr>
                </a:solidFill>
              </a:rPr>
              <a:t> </a:t>
            </a:r>
            <a:r>
              <a:rPr lang="tr-TR" sz="1200" b="1" dirty="0" err="1" smtClean="0">
                <a:solidFill>
                  <a:schemeClr val="bg2">
                    <a:lumMod val="25000"/>
                  </a:schemeClr>
                </a:solidFill>
              </a:rPr>
              <a:t>penatibus</a:t>
            </a:r>
            <a:r>
              <a:rPr lang="tr-TR" sz="1200" b="1" dirty="0" smtClean="0">
                <a:solidFill>
                  <a:schemeClr val="bg2">
                    <a:lumMod val="25000"/>
                  </a:schemeClr>
                </a:solidFill>
              </a:rPr>
              <a:t> et </a:t>
            </a:r>
            <a:r>
              <a:rPr lang="tr-TR" sz="1200" b="1" dirty="0" err="1" smtClean="0">
                <a:solidFill>
                  <a:schemeClr val="bg2">
                    <a:lumMod val="25000"/>
                  </a:schemeClr>
                </a:solidFill>
              </a:rPr>
              <a:t>magnis</a:t>
            </a:r>
            <a:r>
              <a:rPr lang="tr-TR" sz="1200" b="1" dirty="0" smtClean="0">
                <a:solidFill>
                  <a:schemeClr val="bg2">
                    <a:lumMod val="25000"/>
                  </a:schemeClr>
                </a:solidFill>
              </a:rPr>
              <a:t> </a:t>
            </a:r>
            <a:r>
              <a:rPr lang="tr-TR" sz="1200" b="1" dirty="0" err="1" smtClean="0">
                <a:solidFill>
                  <a:schemeClr val="bg2">
                    <a:lumMod val="25000"/>
                  </a:schemeClr>
                </a:solidFill>
              </a:rPr>
              <a:t>dis</a:t>
            </a:r>
            <a:r>
              <a:rPr lang="tr-TR" sz="1200" b="1" dirty="0" smtClean="0">
                <a:solidFill>
                  <a:schemeClr val="bg2">
                    <a:lumMod val="25000"/>
                  </a:schemeClr>
                </a:solidFill>
              </a:rPr>
              <a:t> </a:t>
            </a:r>
            <a:r>
              <a:rPr lang="tr-TR" sz="1200" b="1" dirty="0" err="1" smtClean="0">
                <a:solidFill>
                  <a:schemeClr val="bg2">
                    <a:lumMod val="25000"/>
                  </a:schemeClr>
                </a:solidFill>
              </a:rPr>
              <a:t>parturient</a:t>
            </a:r>
            <a:r>
              <a:rPr lang="tr-TR" sz="1200" b="1" dirty="0" smtClean="0">
                <a:solidFill>
                  <a:schemeClr val="bg2">
                    <a:lumMod val="25000"/>
                  </a:schemeClr>
                </a:solidFill>
              </a:rPr>
              <a:t> </a:t>
            </a:r>
            <a:r>
              <a:rPr lang="tr-TR" sz="1200" b="1" dirty="0" err="1" smtClean="0">
                <a:solidFill>
                  <a:schemeClr val="bg2">
                    <a:lumMod val="25000"/>
                  </a:schemeClr>
                </a:solidFill>
              </a:rPr>
              <a:t>montes</a:t>
            </a:r>
            <a:r>
              <a:rPr lang="tr-TR" sz="1200" b="1" dirty="0" smtClean="0">
                <a:solidFill>
                  <a:schemeClr val="bg2">
                    <a:lumMod val="25000"/>
                  </a:schemeClr>
                </a:solidFill>
              </a:rPr>
              <a:t>, </a:t>
            </a:r>
            <a:r>
              <a:rPr lang="tr-TR" sz="1200" b="1" dirty="0" err="1" smtClean="0">
                <a:solidFill>
                  <a:schemeClr val="bg2">
                    <a:lumMod val="25000"/>
                  </a:schemeClr>
                </a:solidFill>
              </a:rPr>
              <a:t>nascetur</a:t>
            </a:r>
            <a:r>
              <a:rPr lang="tr-TR" sz="1200" b="1" dirty="0" smtClean="0">
                <a:solidFill>
                  <a:schemeClr val="bg2">
                    <a:lumMod val="25000"/>
                  </a:schemeClr>
                </a:solidFill>
              </a:rPr>
              <a:t> </a:t>
            </a:r>
            <a:r>
              <a:rPr lang="tr-TR" sz="1200" b="1" dirty="0" err="1" smtClean="0">
                <a:solidFill>
                  <a:schemeClr val="bg2">
                    <a:lumMod val="25000"/>
                  </a:schemeClr>
                </a:solidFill>
              </a:rPr>
              <a:t>ridiculus</a:t>
            </a:r>
            <a:r>
              <a:rPr lang="tr-TR" sz="1200" b="1" dirty="0" smtClean="0">
                <a:solidFill>
                  <a:schemeClr val="bg2">
                    <a:lumMod val="25000"/>
                  </a:schemeClr>
                </a:solidFill>
              </a:rPr>
              <a:t> </a:t>
            </a:r>
            <a:r>
              <a:rPr lang="tr-TR" sz="1200" b="1" dirty="0" err="1" smtClean="0">
                <a:solidFill>
                  <a:schemeClr val="bg2">
                    <a:lumMod val="25000"/>
                  </a:schemeClr>
                </a:solidFill>
              </a:rPr>
              <a:t>mus</a:t>
            </a:r>
            <a:r>
              <a:rPr lang="tr-TR" sz="1200" b="1" dirty="0" smtClean="0">
                <a:solidFill>
                  <a:schemeClr val="bg2">
                    <a:lumMod val="25000"/>
                  </a:schemeClr>
                </a:solidFill>
              </a:rPr>
              <a:t>. </a:t>
            </a:r>
            <a:r>
              <a:rPr lang="tr-TR" sz="1200" b="1" dirty="0" err="1" smtClean="0">
                <a:solidFill>
                  <a:schemeClr val="bg2">
                    <a:lumMod val="25000"/>
                  </a:schemeClr>
                </a:solidFill>
              </a:rPr>
              <a:t>Nulla</a:t>
            </a:r>
            <a:r>
              <a:rPr lang="tr-TR" sz="1200" b="1" dirty="0" smtClean="0">
                <a:solidFill>
                  <a:schemeClr val="bg2">
                    <a:lumMod val="25000"/>
                  </a:schemeClr>
                </a:solidFill>
              </a:rPr>
              <a:t> sit </a:t>
            </a:r>
            <a:r>
              <a:rPr lang="tr-TR" sz="1200" b="1" dirty="0" err="1" smtClean="0">
                <a:solidFill>
                  <a:schemeClr val="bg2">
                    <a:lumMod val="25000"/>
                  </a:schemeClr>
                </a:solidFill>
              </a:rPr>
              <a:t>amet</a:t>
            </a:r>
            <a:r>
              <a:rPr lang="tr-TR" sz="1200" b="1" dirty="0" smtClean="0">
                <a:solidFill>
                  <a:schemeClr val="bg2">
                    <a:lumMod val="25000"/>
                  </a:schemeClr>
                </a:solidFill>
              </a:rPr>
              <a:t> </a:t>
            </a:r>
            <a:r>
              <a:rPr lang="tr-TR" sz="1200" b="1" dirty="0" err="1" smtClean="0">
                <a:solidFill>
                  <a:schemeClr val="bg2">
                    <a:lumMod val="25000"/>
                  </a:schemeClr>
                </a:solidFill>
              </a:rPr>
              <a:t>augue</a:t>
            </a:r>
            <a:r>
              <a:rPr lang="tr-TR" sz="1200" b="1" dirty="0" smtClean="0">
                <a:solidFill>
                  <a:schemeClr val="bg2">
                    <a:lumMod val="25000"/>
                  </a:schemeClr>
                </a:solidFill>
              </a:rPr>
              <a:t> </a:t>
            </a:r>
            <a:r>
              <a:rPr lang="tr-TR" sz="1200" b="1" dirty="0" err="1" smtClean="0">
                <a:solidFill>
                  <a:schemeClr val="bg2">
                    <a:lumMod val="25000"/>
                  </a:schemeClr>
                </a:solidFill>
              </a:rPr>
              <a:t>id</a:t>
            </a:r>
            <a:r>
              <a:rPr lang="tr-TR" sz="1200" b="1" dirty="0" smtClean="0">
                <a:solidFill>
                  <a:schemeClr val="bg2">
                    <a:lumMod val="25000"/>
                  </a:schemeClr>
                </a:solidFill>
              </a:rPr>
              <a:t> </a:t>
            </a:r>
            <a:r>
              <a:rPr lang="tr-TR" sz="1200" b="1" dirty="0" err="1" smtClean="0">
                <a:solidFill>
                  <a:schemeClr val="bg2">
                    <a:lumMod val="25000"/>
                  </a:schemeClr>
                </a:solidFill>
              </a:rPr>
              <a:t>risus</a:t>
            </a:r>
            <a:r>
              <a:rPr lang="tr-TR" sz="1200" b="1" dirty="0" smtClean="0">
                <a:solidFill>
                  <a:schemeClr val="bg2">
                    <a:lumMod val="25000"/>
                  </a:schemeClr>
                </a:solidFill>
              </a:rPr>
              <a:t> </a:t>
            </a:r>
            <a:r>
              <a:rPr lang="tr-TR" sz="1200" b="1" dirty="0" err="1" smtClean="0">
                <a:solidFill>
                  <a:schemeClr val="bg2">
                    <a:lumMod val="25000"/>
                  </a:schemeClr>
                </a:solidFill>
              </a:rPr>
              <a:t>euismod</a:t>
            </a:r>
            <a:r>
              <a:rPr lang="tr-TR" sz="1200" b="1" dirty="0" smtClean="0">
                <a:solidFill>
                  <a:schemeClr val="bg2">
                    <a:lumMod val="25000"/>
                  </a:schemeClr>
                </a:solidFill>
              </a:rPr>
              <a:t> </a:t>
            </a:r>
            <a:r>
              <a:rPr lang="tr-TR" sz="1200" b="1" dirty="0" err="1" smtClean="0">
                <a:solidFill>
                  <a:schemeClr val="bg2">
                    <a:lumMod val="25000"/>
                  </a:schemeClr>
                </a:solidFill>
              </a:rPr>
              <a:t>mattis</a:t>
            </a:r>
            <a:r>
              <a:rPr lang="tr-TR" sz="1200" b="1" dirty="0" smtClean="0">
                <a:solidFill>
                  <a:schemeClr val="bg2">
                    <a:lumMod val="25000"/>
                  </a:schemeClr>
                </a:solidFill>
              </a:rPr>
              <a:t>. </a:t>
            </a:r>
            <a:r>
              <a:rPr lang="tr-TR" sz="1200" b="1" dirty="0" err="1" smtClean="0">
                <a:solidFill>
                  <a:schemeClr val="bg2">
                    <a:lumMod val="25000"/>
                  </a:schemeClr>
                </a:solidFill>
              </a:rPr>
              <a:t>Donec</a:t>
            </a:r>
            <a:r>
              <a:rPr lang="tr-TR" sz="1200" b="1" dirty="0" smtClean="0">
                <a:solidFill>
                  <a:schemeClr val="bg2">
                    <a:lumMod val="25000"/>
                  </a:schemeClr>
                </a:solidFill>
              </a:rPr>
              <a:t> </a:t>
            </a:r>
            <a:r>
              <a:rPr lang="tr-TR" sz="1200" b="1" dirty="0" err="1" smtClean="0">
                <a:solidFill>
                  <a:schemeClr val="bg2">
                    <a:lumMod val="25000"/>
                  </a:schemeClr>
                </a:solidFill>
              </a:rPr>
              <a:t>ultricies</a:t>
            </a:r>
            <a:r>
              <a:rPr lang="tr-TR" sz="1200" b="1" dirty="0" smtClean="0">
                <a:solidFill>
                  <a:schemeClr val="bg2">
                    <a:lumMod val="25000"/>
                  </a:schemeClr>
                </a:solidFill>
              </a:rPr>
              <a:t>, </a:t>
            </a:r>
            <a:r>
              <a:rPr lang="tr-TR" sz="1200" b="1" dirty="0" err="1" smtClean="0">
                <a:solidFill>
                  <a:schemeClr val="bg2">
                    <a:lumMod val="25000"/>
                  </a:schemeClr>
                </a:solidFill>
              </a:rPr>
              <a:t>justo</a:t>
            </a:r>
            <a:r>
              <a:rPr lang="tr-TR" sz="1200" b="1" dirty="0" smtClean="0">
                <a:solidFill>
                  <a:schemeClr val="bg2">
                    <a:lumMod val="25000"/>
                  </a:schemeClr>
                </a:solidFill>
              </a:rPr>
              <a:t> at </a:t>
            </a:r>
            <a:r>
              <a:rPr lang="tr-TR" sz="1200" b="1" dirty="0" err="1" smtClean="0">
                <a:solidFill>
                  <a:schemeClr val="bg2">
                    <a:lumMod val="25000"/>
                  </a:schemeClr>
                </a:solidFill>
              </a:rPr>
              <a:t>convallis</a:t>
            </a:r>
            <a:r>
              <a:rPr lang="tr-TR" sz="1200" b="1" dirty="0" smtClean="0">
                <a:solidFill>
                  <a:schemeClr val="bg2">
                    <a:lumMod val="25000"/>
                  </a:schemeClr>
                </a:solidFill>
              </a:rPr>
              <a:t> </a:t>
            </a:r>
            <a:r>
              <a:rPr lang="tr-TR" sz="1200" b="1" dirty="0" err="1" smtClean="0">
                <a:solidFill>
                  <a:schemeClr val="bg2">
                    <a:lumMod val="25000"/>
                  </a:schemeClr>
                </a:solidFill>
              </a:rPr>
              <a:t>laoreet</a:t>
            </a:r>
            <a:r>
              <a:rPr lang="tr-TR" sz="1200" b="1" dirty="0" smtClean="0">
                <a:solidFill>
                  <a:schemeClr val="bg2">
                    <a:lumMod val="25000"/>
                  </a:schemeClr>
                </a:solidFill>
              </a:rPr>
              <a:t>, </a:t>
            </a:r>
            <a:r>
              <a:rPr lang="tr-TR" sz="1200" b="1" dirty="0" err="1" smtClean="0">
                <a:solidFill>
                  <a:schemeClr val="bg2">
                    <a:lumMod val="25000"/>
                  </a:schemeClr>
                </a:solidFill>
              </a:rPr>
              <a:t>velit</a:t>
            </a:r>
            <a:r>
              <a:rPr lang="tr-TR" sz="1200" b="1" dirty="0" smtClean="0">
                <a:solidFill>
                  <a:schemeClr val="bg2">
                    <a:lumMod val="25000"/>
                  </a:schemeClr>
                </a:solidFill>
              </a:rPr>
              <a:t> </a:t>
            </a:r>
            <a:r>
              <a:rPr lang="tr-TR" sz="1200" b="1" dirty="0" err="1" smtClean="0">
                <a:solidFill>
                  <a:schemeClr val="bg2">
                    <a:lumMod val="25000"/>
                  </a:schemeClr>
                </a:solidFill>
              </a:rPr>
              <a:t>urna</a:t>
            </a:r>
            <a:r>
              <a:rPr lang="tr-TR" sz="1200" b="1" dirty="0" smtClean="0">
                <a:solidFill>
                  <a:schemeClr val="bg2">
                    <a:lumMod val="25000"/>
                  </a:schemeClr>
                </a:solidFill>
              </a:rPr>
              <a:t> </a:t>
            </a:r>
            <a:r>
              <a:rPr lang="tr-TR" sz="1200" b="1" dirty="0" err="1" smtClean="0">
                <a:solidFill>
                  <a:schemeClr val="bg2">
                    <a:lumMod val="25000"/>
                  </a:schemeClr>
                </a:solidFill>
              </a:rPr>
              <a:t>vehicula</a:t>
            </a:r>
            <a:r>
              <a:rPr lang="tr-TR" sz="1200" b="1" dirty="0" smtClean="0">
                <a:solidFill>
                  <a:schemeClr val="bg2">
                    <a:lumMod val="25000"/>
                  </a:schemeClr>
                </a:solidFill>
              </a:rPr>
              <a:t> eros, et </a:t>
            </a:r>
            <a:r>
              <a:rPr lang="tr-TR" sz="1200" b="1" dirty="0" err="1" smtClean="0">
                <a:solidFill>
                  <a:schemeClr val="bg2">
                    <a:lumMod val="25000"/>
                  </a:schemeClr>
                </a:solidFill>
              </a:rPr>
              <a:t>sodales</a:t>
            </a:r>
            <a:r>
              <a:rPr lang="tr-TR" sz="1200" b="1" dirty="0" smtClean="0">
                <a:solidFill>
                  <a:schemeClr val="bg2">
                    <a:lumMod val="25000"/>
                  </a:schemeClr>
                </a:solidFill>
              </a:rPr>
              <a:t> </a:t>
            </a:r>
            <a:r>
              <a:rPr lang="tr-TR" sz="1200" b="1" dirty="0" err="1" smtClean="0">
                <a:solidFill>
                  <a:schemeClr val="bg2">
                    <a:lumMod val="25000"/>
                  </a:schemeClr>
                </a:solidFill>
              </a:rPr>
              <a:t>velit</a:t>
            </a:r>
            <a:r>
              <a:rPr lang="tr-TR" sz="1200" b="1" dirty="0" smtClean="0">
                <a:solidFill>
                  <a:schemeClr val="bg2">
                    <a:lumMod val="25000"/>
                  </a:schemeClr>
                </a:solidFill>
              </a:rPr>
              <a:t> </a:t>
            </a:r>
            <a:r>
              <a:rPr lang="tr-TR" sz="1200" b="1" dirty="0" err="1" smtClean="0">
                <a:solidFill>
                  <a:schemeClr val="bg2">
                    <a:lumMod val="25000"/>
                  </a:schemeClr>
                </a:solidFill>
              </a:rPr>
              <a:t>mauris</a:t>
            </a:r>
            <a:r>
              <a:rPr lang="tr-TR" sz="1200" b="1" dirty="0" smtClean="0">
                <a:solidFill>
                  <a:schemeClr val="bg2">
                    <a:lumMod val="25000"/>
                  </a:schemeClr>
                </a:solidFill>
              </a:rPr>
              <a:t> </a:t>
            </a:r>
            <a:r>
              <a:rPr lang="tr-TR" sz="1200" b="1" dirty="0" err="1" smtClean="0">
                <a:solidFill>
                  <a:schemeClr val="bg2">
                    <a:lumMod val="25000"/>
                  </a:schemeClr>
                </a:solidFill>
              </a:rPr>
              <a:t>eget</a:t>
            </a:r>
            <a:r>
              <a:rPr lang="tr-TR" sz="1200" b="1" dirty="0" smtClean="0">
                <a:solidFill>
                  <a:schemeClr val="bg2">
                    <a:lumMod val="25000"/>
                  </a:schemeClr>
                </a:solidFill>
              </a:rPr>
              <a:t> </a:t>
            </a:r>
            <a:r>
              <a:rPr lang="tr-TR" sz="1200" b="1" dirty="0" err="1" smtClean="0">
                <a:solidFill>
                  <a:schemeClr val="bg2">
                    <a:lumMod val="25000"/>
                  </a:schemeClr>
                </a:solidFill>
              </a:rPr>
              <a:t>tortor</a:t>
            </a:r>
            <a:r>
              <a:rPr lang="tr-TR" sz="1200" b="1" dirty="0" smtClean="0">
                <a:solidFill>
                  <a:schemeClr val="bg2">
                    <a:lumMod val="25000"/>
                  </a:schemeClr>
                </a:solidFill>
              </a:rPr>
              <a:t>.</a:t>
            </a:r>
          </a:p>
          <a:p>
            <a:pPr algn="just"/>
            <a:endParaRPr lang="tr-TR" sz="1200" b="1" dirty="0" smtClean="0">
              <a:solidFill>
                <a:schemeClr val="bg2">
                  <a:lumMod val="25000"/>
                </a:schemeClr>
              </a:solidFill>
            </a:endParaRPr>
          </a:p>
          <a:p>
            <a:pPr algn="just"/>
            <a:r>
              <a:rPr lang="tr-TR" sz="1200" b="1" dirty="0" err="1" smtClean="0">
                <a:solidFill>
                  <a:schemeClr val="bg2">
                    <a:lumMod val="25000"/>
                  </a:schemeClr>
                </a:solidFill>
              </a:rPr>
              <a:t>Donec</a:t>
            </a:r>
            <a:r>
              <a:rPr lang="tr-TR" sz="1200" b="1" dirty="0" smtClean="0">
                <a:solidFill>
                  <a:schemeClr val="bg2">
                    <a:lumMod val="25000"/>
                  </a:schemeClr>
                </a:solidFill>
              </a:rPr>
              <a:t> </a:t>
            </a:r>
            <a:r>
              <a:rPr lang="tr-TR" sz="1200" b="1" dirty="0" err="1" smtClean="0">
                <a:solidFill>
                  <a:schemeClr val="bg2">
                    <a:lumMod val="25000"/>
                  </a:schemeClr>
                </a:solidFill>
              </a:rPr>
              <a:t>nec</a:t>
            </a:r>
            <a:r>
              <a:rPr lang="tr-TR" sz="1200" b="1" dirty="0" smtClean="0">
                <a:solidFill>
                  <a:schemeClr val="bg2">
                    <a:lumMod val="25000"/>
                  </a:schemeClr>
                </a:solidFill>
              </a:rPr>
              <a:t> eros </a:t>
            </a:r>
            <a:r>
              <a:rPr lang="tr-TR" sz="1200" b="1" dirty="0" err="1" smtClean="0">
                <a:solidFill>
                  <a:schemeClr val="bg2">
                    <a:lumMod val="25000"/>
                  </a:schemeClr>
                </a:solidFill>
              </a:rPr>
              <a:t>sed</a:t>
            </a:r>
            <a:r>
              <a:rPr lang="tr-TR" sz="1200" b="1" dirty="0" smtClean="0">
                <a:solidFill>
                  <a:schemeClr val="bg2">
                    <a:lumMod val="25000"/>
                  </a:schemeClr>
                </a:solidFill>
              </a:rPr>
              <a:t> </a:t>
            </a:r>
            <a:r>
              <a:rPr lang="tr-TR" sz="1200" b="1" dirty="0" err="1" smtClean="0">
                <a:solidFill>
                  <a:schemeClr val="bg2">
                    <a:lumMod val="25000"/>
                  </a:schemeClr>
                </a:solidFill>
              </a:rPr>
              <a:t>leo</a:t>
            </a:r>
            <a:r>
              <a:rPr lang="tr-TR" sz="1200" b="1" dirty="0" smtClean="0">
                <a:solidFill>
                  <a:schemeClr val="bg2">
                    <a:lumMod val="25000"/>
                  </a:schemeClr>
                </a:solidFill>
              </a:rPr>
              <a:t> </a:t>
            </a:r>
            <a:r>
              <a:rPr lang="tr-TR" sz="1200" b="1" dirty="0" err="1" smtClean="0">
                <a:solidFill>
                  <a:schemeClr val="bg2">
                    <a:lumMod val="25000"/>
                  </a:schemeClr>
                </a:solidFill>
              </a:rPr>
              <a:t>viverra</a:t>
            </a:r>
            <a:r>
              <a:rPr lang="tr-TR" sz="1200" b="1" dirty="0" smtClean="0">
                <a:solidFill>
                  <a:schemeClr val="bg2">
                    <a:lumMod val="25000"/>
                  </a:schemeClr>
                </a:solidFill>
              </a:rPr>
              <a:t> </a:t>
            </a:r>
            <a:r>
              <a:rPr lang="tr-TR" sz="1200" b="1" dirty="0" err="1" smtClean="0">
                <a:solidFill>
                  <a:schemeClr val="bg2">
                    <a:lumMod val="25000"/>
                  </a:schemeClr>
                </a:solidFill>
              </a:rPr>
              <a:t>condimentum</a:t>
            </a:r>
            <a:r>
              <a:rPr lang="tr-TR" sz="1200" b="1" dirty="0" smtClean="0">
                <a:solidFill>
                  <a:schemeClr val="bg2">
                    <a:lumMod val="25000"/>
                  </a:schemeClr>
                </a:solidFill>
              </a:rPr>
              <a:t> </a:t>
            </a:r>
            <a:r>
              <a:rPr lang="tr-TR" sz="1200" b="1" dirty="0" err="1" smtClean="0">
                <a:solidFill>
                  <a:schemeClr val="bg2">
                    <a:lumMod val="25000"/>
                  </a:schemeClr>
                </a:solidFill>
              </a:rPr>
              <a:t>suscipit</a:t>
            </a:r>
            <a:r>
              <a:rPr lang="tr-TR" sz="1200" b="1" dirty="0" smtClean="0">
                <a:solidFill>
                  <a:schemeClr val="bg2">
                    <a:lumMod val="25000"/>
                  </a:schemeClr>
                </a:solidFill>
              </a:rPr>
              <a:t> </a:t>
            </a:r>
            <a:r>
              <a:rPr lang="tr-TR" sz="1200" b="1" dirty="0" err="1" smtClean="0">
                <a:solidFill>
                  <a:schemeClr val="bg2">
                    <a:lumMod val="25000"/>
                  </a:schemeClr>
                </a:solidFill>
              </a:rPr>
              <a:t>non</a:t>
            </a:r>
            <a:r>
              <a:rPr lang="tr-TR" sz="1200" b="1" dirty="0" smtClean="0">
                <a:solidFill>
                  <a:schemeClr val="bg2">
                    <a:lumMod val="25000"/>
                  </a:schemeClr>
                </a:solidFill>
              </a:rPr>
              <a:t> </a:t>
            </a:r>
            <a:r>
              <a:rPr lang="tr-TR" sz="1200" b="1" dirty="0" err="1" smtClean="0">
                <a:solidFill>
                  <a:schemeClr val="bg2">
                    <a:lumMod val="25000"/>
                  </a:schemeClr>
                </a:solidFill>
              </a:rPr>
              <a:t>nulla</a:t>
            </a:r>
            <a:r>
              <a:rPr lang="tr-TR" sz="1200" b="1" dirty="0" smtClean="0">
                <a:solidFill>
                  <a:schemeClr val="bg2">
                    <a:lumMod val="25000"/>
                  </a:schemeClr>
                </a:solidFill>
              </a:rPr>
              <a:t>. </a:t>
            </a:r>
            <a:r>
              <a:rPr lang="tr-TR" sz="1200" b="1" dirty="0" err="1" smtClean="0">
                <a:solidFill>
                  <a:schemeClr val="bg2">
                    <a:lumMod val="25000"/>
                  </a:schemeClr>
                </a:solidFill>
              </a:rPr>
              <a:t>Mauris</a:t>
            </a:r>
            <a:r>
              <a:rPr lang="tr-TR" sz="1200" b="1" dirty="0" smtClean="0">
                <a:solidFill>
                  <a:schemeClr val="bg2">
                    <a:lumMod val="25000"/>
                  </a:schemeClr>
                </a:solidFill>
              </a:rPr>
              <a:t> </a:t>
            </a:r>
            <a:r>
              <a:rPr lang="tr-TR" sz="1200" b="1" dirty="0" err="1" smtClean="0">
                <a:solidFill>
                  <a:schemeClr val="bg2">
                    <a:lumMod val="25000"/>
                  </a:schemeClr>
                </a:solidFill>
              </a:rPr>
              <a:t>laoreet</a:t>
            </a:r>
            <a:r>
              <a:rPr lang="tr-TR" sz="1200" b="1" dirty="0" smtClean="0">
                <a:solidFill>
                  <a:schemeClr val="bg2">
                    <a:lumMod val="25000"/>
                  </a:schemeClr>
                </a:solidFill>
              </a:rPr>
              <a:t> erat sit </a:t>
            </a:r>
            <a:r>
              <a:rPr lang="tr-TR" sz="1200" b="1" dirty="0" err="1" smtClean="0">
                <a:solidFill>
                  <a:schemeClr val="bg2">
                    <a:lumMod val="25000"/>
                  </a:schemeClr>
                </a:solidFill>
              </a:rPr>
              <a:t>amet</a:t>
            </a:r>
            <a:r>
              <a:rPr lang="tr-TR" sz="1200" b="1" dirty="0" smtClean="0">
                <a:solidFill>
                  <a:schemeClr val="bg2">
                    <a:lumMod val="25000"/>
                  </a:schemeClr>
                </a:solidFill>
              </a:rPr>
              <a:t> </a:t>
            </a:r>
            <a:r>
              <a:rPr lang="tr-TR" sz="1200" b="1" dirty="0" err="1" smtClean="0">
                <a:solidFill>
                  <a:schemeClr val="bg2">
                    <a:lumMod val="25000"/>
                  </a:schemeClr>
                </a:solidFill>
              </a:rPr>
              <a:t>commodo</a:t>
            </a:r>
            <a:r>
              <a:rPr lang="tr-TR" sz="1200" b="1" dirty="0" smtClean="0">
                <a:solidFill>
                  <a:schemeClr val="bg2">
                    <a:lumMod val="25000"/>
                  </a:schemeClr>
                </a:solidFill>
              </a:rPr>
              <a:t> </a:t>
            </a:r>
            <a:r>
              <a:rPr lang="tr-TR" sz="1200" b="1" dirty="0" err="1" smtClean="0">
                <a:solidFill>
                  <a:schemeClr val="bg2">
                    <a:lumMod val="25000"/>
                  </a:schemeClr>
                </a:solidFill>
              </a:rPr>
              <a:t>varius</a:t>
            </a:r>
            <a:r>
              <a:rPr lang="tr-TR" sz="1200" b="1" dirty="0" smtClean="0">
                <a:solidFill>
                  <a:schemeClr val="bg2">
                    <a:lumMod val="25000"/>
                  </a:schemeClr>
                </a:solidFill>
              </a:rPr>
              <a:t>. </a:t>
            </a:r>
            <a:r>
              <a:rPr lang="tr-TR" sz="1200" b="1" dirty="0" err="1" smtClean="0">
                <a:solidFill>
                  <a:schemeClr val="bg2">
                    <a:lumMod val="25000"/>
                  </a:schemeClr>
                </a:solidFill>
              </a:rPr>
              <a:t>Fusce</a:t>
            </a:r>
            <a:r>
              <a:rPr lang="tr-TR" sz="1200" b="1" dirty="0" smtClean="0">
                <a:solidFill>
                  <a:schemeClr val="bg2">
                    <a:lumMod val="25000"/>
                  </a:schemeClr>
                </a:solidFill>
              </a:rPr>
              <a:t> </a:t>
            </a:r>
            <a:r>
              <a:rPr lang="tr-TR" sz="1200" b="1" dirty="0" err="1" smtClean="0">
                <a:solidFill>
                  <a:schemeClr val="bg2">
                    <a:lumMod val="25000"/>
                  </a:schemeClr>
                </a:solidFill>
              </a:rPr>
              <a:t>non</a:t>
            </a:r>
            <a:r>
              <a:rPr lang="tr-TR" sz="1200" b="1" dirty="0" smtClean="0">
                <a:solidFill>
                  <a:schemeClr val="bg2">
                    <a:lumMod val="25000"/>
                  </a:schemeClr>
                </a:solidFill>
              </a:rPr>
              <a:t> </a:t>
            </a:r>
            <a:r>
              <a:rPr lang="tr-TR" sz="1200" b="1" dirty="0" err="1" smtClean="0">
                <a:solidFill>
                  <a:schemeClr val="bg2">
                    <a:lumMod val="25000"/>
                  </a:schemeClr>
                </a:solidFill>
              </a:rPr>
              <a:t>nulla</a:t>
            </a:r>
            <a:r>
              <a:rPr lang="tr-TR" sz="1200" b="1" dirty="0" smtClean="0">
                <a:solidFill>
                  <a:schemeClr val="bg2">
                    <a:lumMod val="25000"/>
                  </a:schemeClr>
                </a:solidFill>
              </a:rPr>
              <a:t> </a:t>
            </a:r>
            <a:r>
              <a:rPr lang="tr-TR" sz="1200" b="1" dirty="0" err="1" smtClean="0">
                <a:solidFill>
                  <a:schemeClr val="bg2">
                    <a:lumMod val="25000"/>
                  </a:schemeClr>
                </a:solidFill>
              </a:rPr>
              <a:t>aliquet</a:t>
            </a:r>
            <a:r>
              <a:rPr lang="tr-TR" sz="1200" b="1" dirty="0" smtClean="0">
                <a:solidFill>
                  <a:schemeClr val="bg2">
                    <a:lumMod val="25000"/>
                  </a:schemeClr>
                </a:solidFill>
              </a:rPr>
              <a:t>, </a:t>
            </a:r>
            <a:r>
              <a:rPr lang="tr-TR" sz="1200" b="1" dirty="0" err="1" smtClean="0">
                <a:solidFill>
                  <a:schemeClr val="bg2">
                    <a:lumMod val="25000"/>
                  </a:schemeClr>
                </a:solidFill>
              </a:rPr>
              <a:t>bibendum</a:t>
            </a:r>
            <a:r>
              <a:rPr lang="tr-TR" sz="1200" b="1" dirty="0" smtClean="0">
                <a:solidFill>
                  <a:schemeClr val="bg2">
                    <a:lumMod val="25000"/>
                  </a:schemeClr>
                </a:solidFill>
              </a:rPr>
              <a:t> </a:t>
            </a:r>
            <a:r>
              <a:rPr lang="tr-TR" sz="1200" b="1" dirty="0" err="1" smtClean="0">
                <a:solidFill>
                  <a:schemeClr val="bg2">
                    <a:lumMod val="25000"/>
                  </a:schemeClr>
                </a:solidFill>
              </a:rPr>
              <a:t>velit</a:t>
            </a:r>
            <a:r>
              <a:rPr lang="tr-TR" sz="1200" b="1" dirty="0" smtClean="0">
                <a:solidFill>
                  <a:schemeClr val="bg2">
                    <a:lumMod val="25000"/>
                  </a:schemeClr>
                </a:solidFill>
              </a:rPr>
              <a:t> et, </a:t>
            </a:r>
            <a:r>
              <a:rPr lang="tr-TR" sz="1200" b="1" dirty="0" err="1" smtClean="0">
                <a:solidFill>
                  <a:schemeClr val="bg2">
                    <a:lumMod val="25000"/>
                  </a:schemeClr>
                </a:solidFill>
              </a:rPr>
              <a:t>feugiat</a:t>
            </a:r>
            <a:r>
              <a:rPr lang="tr-TR" sz="1200" b="1" dirty="0" smtClean="0">
                <a:solidFill>
                  <a:schemeClr val="bg2">
                    <a:lumMod val="25000"/>
                  </a:schemeClr>
                </a:solidFill>
              </a:rPr>
              <a:t> </a:t>
            </a:r>
            <a:r>
              <a:rPr lang="tr-TR" sz="1200" b="1" dirty="0" err="1" smtClean="0">
                <a:solidFill>
                  <a:schemeClr val="bg2">
                    <a:lumMod val="25000"/>
                  </a:schemeClr>
                </a:solidFill>
              </a:rPr>
              <a:t>odio</a:t>
            </a:r>
            <a:r>
              <a:rPr lang="tr-TR" sz="1200" b="1" dirty="0" smtClean="0">
                <a:solidFill>
                  <a:schemeClr val="bg2">
                    <a:lumMod val="25000"/>
                  </a:schemeClr>
                </a:solidFill>
              </a:rPr>
              <a:t>. </a:t>
            </a:r>
            <a:r>
              <a:rPr lang="tr-TR" sz="1200" b="1" dirty="0" err="1" smtClean="0">
                <a:solidFill>
                  <a:schemeClr val="bg2">
                    <a:lumMod val="25000"/>
                  </a:schemeClr>
                </a:solidFill>
              </a:rPr>
              <a:t>Suspendisse</a:t>
            </a:r>
            <a:r>
              <a:rPr lang="tr-TR" sz="1200" b="1" dirty="0" smtClean="0">
                <a:solidFill>
                  <a:schemeClr val="bg2">
                    <a:lumMod val="25000"/>
                  </a:schemeClr>
                </a:solidFill>
              </a:rPr>
              <a:t> </a:t>
            </a:r>
            <a:r>
              <a:rPr lang="tr-TR" sz="1200" b="1" dirty="0" err="1" smtClean="0">
                <a:solidFill>
                  <a:schemeClr val="bg2">
                    <a:lumMod val="25000"/>
                  </a:schemeClr>
                </a:solidFill>
              </a:rPr>
              <a:t>maximus</a:t>
            </a:r>
            <a:r>
              <a:rPr lang="tr-TR" sz="1200" b="1" dirty="0" smtClean="0">
                <a:solidFill>
                  <a:schemeClr val="bg2">
                    <a:lumMod val="25000"/>
                  </a:schemeClr>
                </a:solidFill>
              </a:rPr>
              <a:t> </a:t>
            </a:r>
            <a:r>
              <a:rPr lang="tr-TR" sz="1200" b="1" dirty="0" err="1" smtClean="0">
                <a:solidFill>
                  <a:schemeClr val="bg2">
                    <a:lumMod val="25000"/>
                  </a:schemeClr>
                </a:solidFill>
              </a:rPr>
              <a:t>sapien</a:t>
            </a:r>
            <a:r>
              <a:rPr lang="tr-TR" sz="1200" b="1" dirty="0" smtClean="0">
                <a:solidFill>
                  <a:schemeClr val="bg2">
                    <a:lumMod val="25000"/>
                  </a:schemeClr>
                </a:solidFill>
              </a:rPr>
              <a:t> </a:t>
            </a:r>
            <a:r>
              <a:rPr lang="tr-TR" sz="1200" b="1" dirty="0" err="1" smtClean="0">
                <a:solidFill>
                  <a:schemeClr val="bg2">
                    <a:lumMod val="25000"/>
                  </a:schemeClr>
                </a:solidFill>
              </a:rPr>
              <a:t>lectus</a:t>
            </a:r>
            <a:r>
              <a:rPr lang="tr-TR" sz="1200" b="1" dirty="0" smtClean="0">
                <a:solidFill>
                  <a:schemeClr val="bg2">
                    <a:lumMod val="25000"/>
                  </a:schemeClr>
                </a:solidFill>
              </a:rPr>
              <a:t>, at </a:t>
            </a:r>
            <a:r>
              <a:rPr lang="tr-TR" sz="1200" b="1" dirty="0" err="1" smtClean="0">
                <a:solidFill>
                  <a:schemeClr val="bg2">
                    <a:lumMod val="25000"/>
                  </a:schemeClr>
                </a:solidFill>
              </a:rPr>
              <a:t>tincidunt</a:t>
            </a:r>
            <a:r>
              <a:rPr lang="tr-TR" sz="1200" b="1" dirty="0" smtClean="0">
                <a:solidFill>
                  <a:schemeClr val="bg2">
                    <a:lumMod val="25000"/>
                  </a:schemeClr>
                </a:solidFill>
              </a:rPr>
              <a:t> </a:t>
            </a:r>
            <a:r>
              <a:rPr lang="tr-TR" sz="1200" b="1" dirty="0" err="1" smtClean="0">
                <a:solidFill>
                  <a:schemeClr val="bg2">
                    <a:lumMod val="25000"/>
                  </a:schemeClr>
                </a:solidFill>
              </a:rPr>
              <a:t>ex</a:t>
            </a:r>
            <a:r>
              <a:rPr lang="tr-TR" sz="1200" b="1" dirty="0" smtClean="0">
                <a:solidFill>
                  <a:schemeClr val="bg2">
                    <a:lumMod val="25000"/>
                  </a:schemeClr>
                </a:solidFill>
              </a:rPr>
              <a:t> </a:t>
            </a:r>
            <a:r>
              <a:rPr lang="tr-TR" sz="1200" b="1" dirty="0" err="1" smtClean="0">
                <a:solidFill>
                  <a:schemeClr val="bg2">
                    <a:lumMod val="25000"/>
                  </a:schemeClr>
                </a:solidFill>
              </a:rPr>
              <a:t>placerat</a:t>
            </a:r>
            <a:r>
              <a:rPr lang="tr-TR" sz="1200" b="1" dirty="0" smtClean="0">
                <a:solidFill>
                  <a:schemeClr val="bg2">
                    <a:lumMod val="25000"/>
                  </a:schemeClr>
                </a:solidFill>
              </a:rPr>
              <a:t> </a:t>
            </a:r>
            <a:r>
              <a:rPr lang="tr-TR" sz="1200" b="1" dirty="0" err="1" smtClean="0">
                <a:solidFill>
                  <a:schemeClr val="bg2">
                    <a:lumMod val="25000"/>
                  </a:schemeClr>
                </a:solidFill>
              </a:rPr>
              <a:t>id</a:t>
            </a:r>
            <a:r>
              <a:rPr lang="tr-TR" sz="1200" b="1" dirty="0" smtClean="0">
                <a:solidFill>
                  <a:schemeClr val="bg2">
                    <a:lumMod val="25000"/>
                  </a:schemeClr>
                </a:solidFill>
              </a:rPr>
              <a:t>. </a:t>
            </a:r>
            <a:r>
              <a:rPr lang="tr-TR" sz="1200" b="1" dirty="0" err="1" smtClean="0">
                <a:solidFill>
                  <a:schemeClr val="bg2">
                    <a:lumMod val="25000"/>
                  </a:schemeClr>
                </a:solidFill>
              </a:rPr>
              <a:t>Maecenas</a:t>
            </a:r>
            <a:r>
              <a:rPr lang="tr-TR" sz="1200" b="1" dirty="0" smtClean="0">
                <a:solidFill>
                  <a:schemeClr val="bg2">
                    <a:lumMod val="25000"/>
                  </a:schemeClr>
                </a:solidFill>
              </a:rPr>
              <a:t> in enim </a:t>
            </a:r>
            <a:r>
              <a:rPr lang="tr-TR" sz="1200" b="1" dirty="0" err="1" smtClean="0">
                <a:solidFill>
                  <a:schemeClr val="bg2">
                    <a:lumMod val="25000"/>
                  </a:schemeClr>
                </a:solidFill>
              </a:rPr>
              <a:t>vel</a:t>
            </a:r>
            <a:r>
              <a:rPr lang="tr-TR" sz="1200" b="1" dirty="0" smtClean="0">
                <a:solidFill>
                  <a:schemeClr val="bg2">
                    <a:lumMod val="25000"/>
                  </a:schemeClr>
                </a:solidFill>
              </a:rPr>
              <a:t> </a:t>
            </a:r>
            <a:r>
              <a:rPr lang="tr-TR" sz="1200" b="1" dirty="0" err="1" smtClean="0">
                <a:solidFill>
                  <a:schemeClr val="bg2">
                    <a:lumMod val="25000"/>
                  </a:schemeClr>
                </a:solidFill>
              </a:rPr>
              <a:t>nisl</a:t>
            </a:r>
            <a:r>
              <a:rPr lang="tr-TR" sz="1200" b="1" dirty="0" smtClean="0">
                <a:solidFill>
                  <a:schemeClr val="bg2">
                    <a:lumMod val="25000"/>
                  </a:schemeClr>
                </a:solidFill>
              </a:rPr>
              <a:t> </a:t>
            </a:r>
            <a:r>
              <a:rPr lang="tr-TR" sz="1200" b="1" dirty="0" err="1" smtClean="0">
                <a:solidFill>
                  <a:schemeClr val="bg2">
                    <a:lumMod val="25000"/>
                  </a:schemeClr>
                </a:solidFill>
              </a:rPr>
              <a:t>gravida</a:t>
            </a:r>
            <a:r>
              <a:rPr lang="tr-TR" sz="1200" b="1" dirty="0" smtClean="0">
                <a:solidFill>
                  <a:schemeClr val="bg2">
                    <a:lumMod val="25000"/>
                  </a:schemeClr>
                </a:solidFill>
              </a:rPr>
              <a:t> </a:t>
            </a:r>
            <a:r>
              <a:rPr lang="tr-TR" sz="1200" b="1" dirty="0" err="1" smtClean="0">
                <a:solidFill>
                  <a:schemeClr val="bg2">
                    <a:lumMod val="25000"/>
                  </a:schemeClr>
                </a:solidFill>
              </a:rPr>
              <a:t>tempus</a:t>
            </a:r>
            <a:r>
              <a:rPr lang="tr-TR" sz="1200" b="1" dirty="0" smtClean="0">
                <a:solidFill>
                  <a:schemeClr val="bg2">
                    <a:lumMod val="25000"/>
                  </a:schemeClr>
                </a:solidFill>
              </a:rPr>
              <a:t> </a:t>
            </a:r>
            <a:r>
              <a:rPr lang="tr-TR" sz="1200" b="1" dirty="0" err="1" smtClean="0">
                <a:solidFill>
                  <a:schemeClr val="bg2">
                    <a:lumMod val="25000"/>
                  </a:schemeClr>
                </a:solidFill>
              </a:rPr>
              <a:t>ac</a:t>
            </a:r>
            <a:r>
              <a:rPr lang="tr-TR" sz="1200" b="1" dirty="0" smtClean="0">
                <a:solidFill>
                  <a:schemeClr val="bg2">
                    <a:lumMod val="25000"/>
                  </a:schemeClr>
                </a:solidFill>
              </a:rPr>
              <a:t> </a:t>
            </a:r>
            <a:r>
              <a:rPr lang="tr-TR" sz="1200" b="1" dirty="0" err="1" smtClean="0">
                <a:solidFill>
                  <a:schemeClr val="bg2">
                    <a:lumMod val="25000"/>
                  </a:schemeClr>
                </a:solidFill>
              </a:rPr>
              <a:t>suscipit</a:t>
            </a:r>
            <a:r>
              <a:rPr lang="tr-TR" sz="1200" b="1" dirty="0" smtClean="0">
                <a:solidFill>
                  <a:schemeClr val="bg2">
                    <a:lumMod val="25000"/>
                  </a:schemeClr>
                </a:solidFill>
              </a:rPr>
              <a:t> erat. </a:t>
            </a:r>
            <a:r>
              <a:rPr lang="tr-TR" sz="1200" b="1" dirty="0" err="1" smtClean="0">
                <a:solidFill>
                  <a:schemeClr val="bg2">
                    <a:lumMod val="25000"/>
                  </a:schemeClr>
                </a:solidFill>
              </a:rPr>
              <a:t>Curabitur</a:t>
            </a:r>
            <a:r>
              <a:rPr lang="tr-TR" sz="1200" b="1" dirty="0" smtClean="0">
                <a:solidFill>
                  <a:schemeClr val="bg2">
                    <a:lumMod val="25000"/>
                  </a:schemeClr>
                </a:solidFill>
              </a:rPr>
              <a:t> </a:t>
            </a:r>
            <a:r>
              <a:rPr lang="tr-TR" sz="1200" b="1" dirty="0" err="1" smtClean="0">
                <a:solidFill>
                  <a:schemeClr val="bg2">
                    <a:lumMod val="25000"/>
                  </a:schemeClr>
                </a:solidFill>
              </a:rPr>
              <a:t>vitae</a:t>
            </a:r>
            <a:r>
              <a:rPr lang="tr-TR" sz="1200" b="1" dirty="0" smtClean="0">
                <a:solidFill>
                  <a:schemeClr val="bg2">
                    <a:lumMod val="25000"/>
                  </a:schemeClr>
                </a:solidFill>
              </a:rPr>
              <a:t> </a:t>
            </a:r>
            <a:r>
              <a:rPr lang="tr-TR" sz="1200" b="1" dirty="0" err="1" smtClean="0">
                <a:solidFill>
                  <a:schemeClr val="bg2">
                    <a:lumMod val="25000"/>
                  </a:schemeClr>
                </a:solidFill>
              </a:rPr>
              <a:t>mauris</a:t>
            </a:r>
            <a:r>
              <a:rPr lang="tr-TR" sz="1200" b="1" dirty="0" smtClean="0">
                <a:solidFill>
                  <a:schemeClr val="bg2">
                    <a:lumMod val="25000"/>
                  </a:schemeClr>
                </a:solidFill>
              </a:rPr>
              <a:t> </a:t>
            </a:r>
            <a:r>
              <a:rPr lang="tr-TR" sz="1200" b="1" dirty="0" err="1" smtClean="0">
                <a:solidFill>
                  <a:schemeClr val="bg2">
                    <a:lumMod val="25000"/>
                  </a:schemeClr>
                </a:solidFill>
              </a:rPr>
              <a:t>quis</a:t>
            </a:r>
            <a:r>
              <a:rPr lang="tr-TR" sz="1200" b="1" dirty="0" smtClean="0">
                <a:solidFill>
                  <a:schemeClr val="bg2">
                    <a:lumMod val="25000"/>
                  </a:schemeClr>
                </a:solidFill>
              </a:rPr>
              <a:t> </a:t>
            </a:r>
            <a:r>
              <a:rPr lang="tr-TR" sz="1200" b="1" dirty="0" err="1" smtClean="0">
                <a:solidFill>
                  <a:schemeClr val="bg2">
                    <a:lumMod val="25000"/>
                  </a:schemeClr>
                </a:solidFill>
              </a:rPr>
              <a:t>ligula</a:t>
            </a:r>
            <a:r>
              <a:rPr lang="tr-TR" sz="1200" b="1" dirty="0" smtClean="0">
                <a:solidFill>
                  <a:schemeClr val="bg2">
                    <a:lumMod val="25000"/>
                  </a:schemeClr>
                </a:solidFill>
              </a:rPr>
              <a:t> </a:t>
            </a:r>
            <a:r>
              <a:rPr lang="tr-TR" sz="1200" b="1" dirty="0" err="1" smtClean="0">
                <a:solidFill>
                  <a:schemeClr val="bg2">
                    <a:lumMod val="25000"/>
                  </a:schemeClr>
                </a:solidFill>
              </a:rPr>
              <a:t>posuere</a:t>
            </a:r>
            <a:r>
              <a:rPr lang="tr-TR" sz="1200" b="1" dirty="0" smtClean="0">
                <a:solidFill>
                  <a:schemeClr val="bg2">
                    <a:lumMod val="25000"/>
                  </a:schemeClr>
                </a:solidFill>
              </a:rPr>
              <a:t> </a:t>
            </a:r>
            <a:r>
              <a:rPr lang="tr-TR" sz="1200" b="1" dirty="0" err="1" smtClean="0">
                <a:solidFill>
                  <a:schemeClr val="bg2">
                    <a:lumMod val="25000"/>
                  </a:schemeClr>
                </a:solidFill>
              </a:rPr>
              <a:t>interdum</a:t>
            </a:r>
            <a:r>
              <a:rPr lang="tr-TR" sz="1200" b="1" dirty="0" smtClean="0">
                <a:solidFill>
                  <a:schemeClr val="bg2">
                    <a:lumMod val="25000"/>
                  </a:schemeClr>
                </a:solidFill>
              </a:rPr>
              <a:t> sit </a:t>
            </a:r>
            <a:r>
              <a:rPr lang="tr-TR" sz="1200" b="1" dirty="0" err="1" smtClean="0">
                <a:solidFill>
                  <a:schemeClr val="bg2">
                    <a:lumMod val="25000"/>
                  </a:schemeClr>
                </a:solidFill>
              </a:rPr>
              <a:t>amet</a:t>
            </a:r>
            <a:r>
              <a:rPr lang="tr-TR" sz="1200" b="1" dirty="0" smtClean="0">
                <a:solidFill>
                  <a:schemeClr val="bg2">
                    <a:lumMod val="25000"/>
                  </a:schemeClr>
                </a:solidFill>
              </a:rPr>
              <a:t> in </a:t>
            </a:r>
            <a:r>
              <a:rPr lang="tr-TR" sz="1200" b="1" dirty="0" err="1" smtClean="0">
                <a:solidFill>
                  <a:schemeClr val="bg2">
                    <a:lumMod val="25000"/>
                  </a:schemeClr>
                </a:solidFill>
              </a:rPr>
              <a:t>lacus</a:t>
            </a:r>
            <a:r>
              <a:rPr lang="tr-TR" sz="1200" b="1" dirty="0" smtClean="0">
                <a:solidFill>
                  <a:schemeClr val="bg2">
                    <a:lumMod val="25000"/>
                  </a:schemeClr>
                </a:solidFill>
              </a:rPr>
              <a:t>. </a:t>
            </a:r>
            <a:r>
              <a:rPr lang="tr-TR" sz="1200" b="1" dirty="0" err="1" smtClean="0">
                <a:solidFill>
                  <a:schemeClr val="bg2">
                    <a:lumMod val="25000"/>
                  </a:schemeClr>
                </a:solidFill>
              </a:rPr>
              <a:t>Integer</a:t>
            </a:r>
            <a:r>
              <a:rPr lang="tr-TR" sz="1200" b="1" dirty="0" smtClean="0">
                <a:solidFill>
                  <a:schemeClr val="bg2">
                    <a:lumMod val="25000"/>
                  </a:schemeClr>
                </a:solidFill>
              </a:rPr>
              <a:t> </a:t>
            </a:r>
            <a:r>
              <a:rPr lang="tr-TR" sz="1200" b="1" dirty="0" err="1" smtClean="0">
                <a:solidFill>
                  <a:schemeClr val="bg2">
                    <a:lumMod val="25000"/>
                  </a:schemeClr>
                </a:solidFill>
              </a:rPr>
              <a:t>pulvinar</a:t>
            </a:r>
            <a:r>
              <a:rPr lang="tr-TR" sz="1200" b="1" dirty="0" smtClean="0">
                <a:solidFill>
                  <a:schemeClr val="bg2">
                    <a:lumMod val="25000"/>
                  </a:schemeClr>
                </a:solidFill>
              </a:rPr>
              <a:t> </a:t>
            </a:r>
            <a:r>
              <a:rPr lang="tr-TR" sz="1200" b="1" dirty="0" err="1" smtClean="0">
                <a:solidFill>
                  <a:schemeClr val="bg2">
                    <a:lumMod val="25000"/>
                  </a:schemeClr>
                </a:solidFill>
              </a:rPr>
              <a:t>sapien</a:t>
            </a:r>
            <a:r>
              <a:rPr lang="tr-TR" sz="1200" b="1" dirty="0" smtClean="0">
                <a:solidFill>
                  <a:schemeClr val="bg2">
                    <a:lumMod val="25000"/>
                  </a:schemeClr>
                </a:solidFill>
              </a:rPr>
              <a:t> </a:t>
            </a:r>
            <a:r>
              <a:rPr lang="tr-TR" sz="1200" b="1" dirty="0" err="1" smtClean="0">
                <a:solidFill>
                  <a:schemeClr val="bg2">
                    <a:lumMod val="25000"/>
                  </a:schemeClr>
                </a:solidFill>
              </a:rPr>
              <a:t>ex</a:t>
            </a:r>
            <a:r>
              <a:rPr lang="tr-TR" sz="1200" b="1" dirty="0" smtClean="0">
                <a:solidFill>
                  <a:schemeClr val="bg2">
                    <a:lumMod val="25000"/>
                  </a:schemeClr>
                </a:solidFill>
              </a:rPr>
              <a:t>. </a:t>
            </a:r>
            <a:r>
              <a:rPr lang="tr-TR" sz="1200" b="1" dirty="0" err="1" smtClean="0">
                <a:solidFill>
                  <a:schemeClr val="bg2">
                    <a:lumMod val="25000"/>
                  </a:schemeClr>
                </a:solidFill>
              </a:rPr>
              <a:t>Donec</a:t>
            </a:r>
            <a:r>
              <a:rPr lang="tr-TR" sz="1200" b="1" dirty="0" smtClean="0">
                <a:solidFill>
                  <a:schemeClr val="bg2">
                    <a:lumMod val="25000"/>
                  </a:schemeClr>
                </a:solidFill>
              </a:rPr>
              <a:t> </a:t>
            </a:r>
            <a:r>
              <a:rPr lang="tr-TR" sz="1200" b="1" dirty="0" err="1" smtClean="0">
                <a:solidFill>
                  <a:schemeClr val="bg2">
                    <a:lumMod val="25000"/>
                  </a:schemeClr>
                </a:solidFill>
              </a:rPr>
              <a:t>pretium</a:t>
            </a:r>
            <a:r>
              <a:rPr lang="tr-TR" sz="1200" b="1" dirty="0" smtClean="0">
                <a:solidFill>
                  <a:schemeClr val="bg2">
                    <a:lumMod val="25000"/>
                  </a:schemeClr>
                </a:solidFill>
              </a:rPr>
              <a:t> </a:t>
            </a:r>
            <a:r>
              <a:rPr lang="tr-TR" sz="1200" b="1" dirty="0" err="1" smtClean="0">
                <a:solidFill>
                  <a:schemeClr val="bg2">
                    <a:lumMod val="25000"/>
                  </a:schemeClr>
                </a:solidFill>
              </a:rPr>
              <a:t>ligula</a:t>
            </a:r>
            <a:r>
              <a:rPr lang="tr-TR" sz="1200" b="1" dirty="0" smtClean="0">
                <a:solidFill>
                  <a:schemeClr val="bg2">
                    <a:lumMod val="25000"/>
                  </a:schemeClr>
                </a:solidFill>
              </a:rPr>
              <a:t> </a:t>
            </a:r>
            <a:r>
              <a:rPr lang="tr-TR" sz="1200" b="1" dirty="0" err="1" smtClean="0">
                <a:solidFill>
                  <a:schemeClr val="bg2">
                    <a:lumMod val="25000"/>
                  </a:schemeClr>
                </a:solidFill>
              </a:rPr>
              <a:t>eget</a:t>
            </a:r>
            <a:r>
              <a:rPr lang="tr-TR" sz="1200" b="1" dirty="0" smtClean="0">
                <a:solidFill>
                  <a:schemeClr val="bg2">
                    <a:lumMod val="25000"/>
                  </a:schemeClr>
                </a:solidFill>
              </a:rPr>
              <a:t> </a:t>
            </a:r>
            <a:r>
              <a:rPr lang="tr-TR" sz="1200" b="1" dirty="0" err="1" smtClean="0">
                <a:solidFill>
                  <a:schemeClr val="bg2">
                    <a:lumMod val="25000"/>
                  </a:schemeClr>
                </a:solidFill>
              </a:rPr>
              <a:t>justo</a:t>
            </a:r>
            <a:r>
              <a:rPr lang="tr-TR" sz="1200" b="1" dirty="0" smtClean="0">
                <a:solidFill>
                  <a:schemeClr val="bg2">
                    <a:lumMod val="25000"/>
                  </a:schemeClr>
                </a:solidFill>
              </a:rPr>
              <a:t> </a:t>
            </a:r>
            <a:r>
              <a:rPr lang="tr-TR" sz="1200" b="1" dirty="0" err="1" smtClean="0">
                <a:solidFill>
                  <a:schemeClr val="bg2">
                    <a:lumMod val="25000"/>
                  </a:schemeClr>
                </a:solidFill>
              </a:rPr>
              <a:t>volutpat</a:t>
            </a:r>
            <a:r>
              <a:rPr lang="tr-TR" sz="1200" b="1" dirty="0" smtClean="0">
                <a:solidFill>
                  <a:schemeClr val="bg2">
                    <a:lumMod val="25000"/>
                  </a:schemeClr>
                </a:solidFill>
              </a:rPr>
              <a:t>, </a:t>
            </a:r>
            <a:r>
              <a:rPr lang="tr-TR" sz="1200" b="1" dirty="0" err="1" smtClean="0">
                <a:solidFill>
                  <a:schemeClr val="bg2">
                    <a:lumMod val="25000"/>
                  </a:schemeClr>
                </a:solidFill>
              </a:rPr>
              <a:t>vel</a:t>
            </a:r>
            <a:r>
              <a:rPr lang="tr-TR" sz="1200" b="1" dirty="0" smtClean="0">
                <a:solidFill>
                  <a:schemeClr val="bg2">
                    <a:lumMod val="25000"/>
                  </a:schemeClr>
                </a:solidFill>
              </a:rPr>
              <a:t> </a:t>
            </a:r>
            <a:r>
              <a:rPr lang="tr-TR" sz="1200" b="1" dirty="0" err="1" smtClean="0">
                <a:solidFill>
                  <a:schemeClr val="bg2">
                    <a:lumMod val="25000"/>
                  </a:schemeClr>
                </a:solidFill>
              </a:rPr>
              <a:t>mollis</a:t>
            </a:r>
            <a:r>
              <a:rPr lang="tr-TR" sz="1200" b="1" dirty="0" smtClean="0">
                <a:solidFill>
                  <a:schemeClr val="bg2">
                    <a:lumMod val="25000"/>
                  </a:schemeClr>
                </a:solidFill>
              </a:rPr>
              <a:t> enim </a:t>
            </a:r>
            <a:r>
              <a:rPr lang="tr-TR" sz="1200" b="1" dirty="0" err="1" smtClean="0">
                <a:solidFill>
                  <a:schemeClr val="bg2">
                    <a:lumMod val="25000"/>
                  </a:schemeClr>
                </a:solidFill>
              </a:rPr>
              <a:t>venenatis</a:t>
            </a:r>
            <a:r>
              <a:rPr lang="tr-TR" sz="1200" b="1" dirty="0" smtClean="0">
                <a:solidFill>
                  <a:schemeClr val="bg2">
                    <a:lumMod val="25000"/>
                  </a:schemeClr>
                </a:solidFill>
              </a:rPr>
              <a:t>. </a:t>
            </a:r>
            <a:r>
              <a:rPr lang="tr-TR" sz="1200" b="1" dirty="0" err="1" smtClean="0">
                <a:solidFill>
                  <a:schemeClr val="bg2">
                    <a:lumMod val="25000"/>
                  </a:schemeClr>
                </a:solidFill>
              </a:rPr>
              <a:t>Curabitur</a:t>
            </a:r>
            <a:r>
              <a:rPr lang="tr-TR" sz="1200" b="1" dirty="0" smtClean="0">
                <a:solidFill>
                  <a:schemeClr val="bg2">
                    <a:lumMod val="25000"/>
                  </a:schemeClr>
                </a:solidFill>
              </a:rPr>
              <a:t> </a:t>
            </a:r>
            <a:r>
              <a:rPr lang="tr-TR" sz="1200" b="1" dirty="0" err="1" smtClean="0">
                <a:solidFill>
                  <a:schemeClr val="bg2">
                    <a:lumMod val="25000"/>
                  </a:schemeClr>
                </a:solidFill>
              </a:rPr>
              <a:t>pretium</a:t>
            </a:r>
            <a:r>
              <a:rPr lang="tr-TR" sz="1200" b="1" dirty="0" smtClean="0">
                <a:solidFill>
                  <a:schemeClr val="bg2">
                    <a:lumMod val="25000"/>
                  </a:schemeClr>
                </a:solidFill>
              </a:rPr>
              <a:t> </a:t>
            </a:r>
            <a:r>
              <a:rPr lang="tr-TR" sz="1200" b="1" dirty="0" err="1" smtClean="0">
                <a:solidFill>
                  <a:schemeClr val="bg2">
                    <a:lumMod val="25000"/>
                  </a:schemeClr>
                </a:solidFill>
              </a:rPr>
              <a:t>dignissim</a:t>
            </a:r>
            <a:r>
              <a:rPr lang="tr-TR" sz="1200" b="1" dirty="0" smtClean="0">
                <a:solidFill>
                  <a:schemeClr val="bg2">
                    <a:lumMod val="25000"/>
                  </a:schemeClr>
                </a:solidFill>
              </a:rPr>
              <a:t> </a:t>
            </a:r>
            <a:r>
              <a:rPr lang="tr-TR" sz="1200" b="1" dirty="0" err="1" smtClean="0">
                <a:solidFill>
                  <a:schemeClr val="bg2">
                    <a:lumMod val="25000"/>
                  </a:schemeClr>
                </a:solidFill>
              </a:rPr>
              <a:t>ante</a:t>
            </a:r>
            <a:r>
              <a:rPr lang="tr-TR" sz="1200" b="1" dirty="0" smtClean="0">
                <a:solidFill>
                  <a:schemeClr val="bg2">
                    <a:lumMod val="25000"/>
                  </a:schemeClr>
                </a:solidFill>
              </a:rPr>
              <a:t> </a:t>
            </a:r>
            <a:r>
              <a:rPr lang="tr-TR" sz="1200" b="1" dirty="0" err="1" smtClean="0">
                <a:solidFill>
                  <a:schemeClr val="bg2">
                    <a:lumMod val="25000"/>
                  </a:schemeClr>
                </a:solidFill>
              </a:rPr>
              <a:t>ac</a:t>
            </a:r>
            <a:r>
              <a:rPr lang="tr-TR" sz="1200" b="1" dirty="0" smtClean="0">
                <a:solidFill>
                  <a:schemeClr val="bg2">
                    <a:lumMod val="25000"/>
                  </a:schemeClr>
                </a:solidFill>
              </a:rPr>
              <a:t> </a:t>
            </a:r>
            <a:r>
              <a:rPr lang="tr-TR" sz="1200" b="1" dirty="0" err="1" smtClean="0">
                <a:solidFill>
                  <a:schemeClr val="bg2">
                    <a:lumMod val="25000"/>
                  </a:schemeClr>
                </a:solidFill>
              </a:rPr>
              <a:t>placerat</a:t>
            </a:r>
            <a:r>
              <a:rPr lang="tr-TR" sz="1200" b="1" dirty="0" smtClean="0">
                <a:solidFill>
                  <a:schemeClr val="bg2">
                    <a:lumMod val="25000"/>
                  </a:schemeClr>
                </a:solidFill>
              </a:rPr>
              <a:t>. </a:t>
            </a:r>
            <a:endParaRPr lang="tr-TR" sz="1200" b="1" dirty="0">
              <a:solidFill>
                <a:schemeClr val="bg2">
                  <a:lumMod val="25000"/>
                </a:schemeClr>
              </a:solidFill>
            </a:endParaRPr>
          </a:p>
        </p:txBody>
      </p:sp>
      <p:pic>
        <p:nvPicPr>
          <p:cNvPr id="21" name="Resim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342" y="3169919"/>
            <a:ext cx="688849" cy="670561"/>
          </a:xfrm>
          <a:prstGeom prst="rect">
            <a:avLst/>
          </a:prstGeom>
        </p:spPr>
      </p:pic>
      <p:pic>
        <p:nvPicPr>
          <p:cNvPr id="22" name="Resim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8162" y="8129610"/>
            <a:ext cx="1743351" cy="1743351"/>
          </a:xfrm>
          <a:prstGeom prst="rect">
            <a:avLst/>
          </a:prstGeom>
        </p:spPr>
      </p:pic>
      <p:pic>
        <p:nvPicPr>
          <p:cNvPr id="23" name="Resim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47796" y="8578627"/>
            <a:ext cx="1743351" cy="1743351"/>
          </a:xfrm>
          <a:prstGeom prst="rect">
            <a:avLst/>
          </a:prstGeom>
        </p:spPr>
      </p:pic>
      <p:pic>
        <p:nvPicPr>
          <p:cNvPr id="24" name="Resim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7609" y="8578022"/>
            <a:ext cx="1743956" cy="1743956"/>
          </a:xfrm>
          <a:prstGeom prst="rect">
            <a:avLst/>
          </a:prstGeom>
        </p:spPr>
      </p:pic>
    </p:spTree>
    <p:extLst>
      <p:ext uri="{BB962C8B-B14F-4D97-AF65-F5344CB8AC3E}">
        <p14:creationId xmlns:p14="http://schemas.microsoft.com/office/powerpoint/2010/main" val="107619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F0A2C"/>
        </a:solidFill>
        <a:effectLst/>
      </p:bgPr>
    </p:bg>
    <p:spTree>
      <p:nvGrpSpPr>
        <p:cNvPr id="1" name=""/>
        <p:cNvGrpSpPr/>
        <p:nvPr/>
      </p:nvGrpSpPr>
      <p:grpSpPr>
        <a:xfrm>
          <a:off x="0" y="0"/>
          <a:ext cx="0" cy="0"/>
          <a:chOff x="0" y="0"/>
          <a:chExt cx="0" cy="0"/>
        </a:xfrm>
      </p:grpSpPr>
      <p:sp>
        <p:nvSpPr>
          <p:cNvPr id="2" name="Dikdörtgen 1"/>
          <p:cNvSpPr/>
          <p:nvPr/>
        </p:nvSpPr>
        <p:spPr>
          <a:xfrm>
            <a:off x="2654837" y="0"/>
            <a:ext cx="2250000" cy="10691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1106" y="5930900"/>
            <a:ext cx="3177461" cy="4760913"/>
          </a:xfrm>
          <a:prstGeom prst="rect">
            <a:avLst/>
          </a:prstGeom>
        </p:spPr>
      </p:pic>
      <p:sp>
        <p:nvSpPr>
          <p:cNvPr id="16" name="Metin kutusu 15"/>
          <p:cNvSpPr txBox="1"/>
          <p:nvPr/>
        </p:nvSpPr>
        <p:spPr>
          <a:xfrm>
            <a:off x="2729999" y="342325"/>
            <a:ext cx="2099677" cy="584775"/>
          </a:xfrm>
          <a:prstGeom prst="rect">
            <a:avLst/>
          </a:prstGeom>
          <a:noFill/>
        </p:spPr>
        <p:txBody>
          <a:bodyPr wrap="none" rtlCol="0">
            <a:spAutoFit/>
          </a:bodyPr>
          <a:lstStyle/>
          <a:p>
            <a:pPr algn="ctr"/>
            <a:r>
              <a:rPr lang="tr-TR" sz="1600" dirty="0" smtClean="0">
                <a:solidFill>
                  <a:schemeClr val="tx1">
                    <a:lumMod val="75000"/>
                    <a:lumOff val="25000"/>
                  </a:schemeClr>
                </a:solidFill>
                <a:latin typeface="+mj-lt"/>
              </a:rPr>
              <a:t>BURAK METE </a:t>
            </a:r>
            <a:r>
              <a:rPr lang="tr-TR" sz="1600" dirty="0" smtClean="0">
                <a:solidFill>
                  <a:schemeClr val="tx1">
                    <a:lumMod val="75000"/>
                    <a:lumOff val="25000"/>
                  </a:schemeClr>
                </a:solidFill>
                <a:latin typeface="Calibri" panose="020F0502020204030204" pitchFamily="34" charset="0"/>
              </a:rPr>
              <a:t>ALTINIŞIK</a:t>
            </a:r>
          </a:p>
          <a:p>
            <a:pPr algn="ctr"/>
            <a:r>
              <a:rPr lang="tr-TR" sz="1600" b="1" dirty="0" smtClean="0">
                <a:solidFill>
                  <a:schemeClr val="tx1">
                    <a:lumMod val="75000"/>
                    <a:lumOff val="25000"/>
                  </a:schemeClr>
                </a:solidFill>
                <a:latin typeface="Calibri" panose="020F0502020204030204" pitchFamily="34" charset="0"/>
              </a:rPr>
              <a:t>KİMDİR?</a:t>
            </a:r>
            <a:endParaRPr lang="tr-TR" sz="1600" b="1" dirty="0">
              <a:solidFill>
                <a:schemeClr val="tx1">
                  <a:lumMod val="75000"/>
                  <a:lumOff val="25000"/>
                </a:schemeClr>
              </a:solidFill>
              <a:latin typeface="Calibri" panose="020F0502020204030204" pitchFamily="34" charset="0"/>
            </a:endParaRPr>
          </a:p>
        </p:txBody>
      </p:sp>
      <p:sp>
        <p:nvSpPr>
          <p:cNvPr id="5" name="Dikdörtgen 4"/>
          <p:cNvSpPr/>
          <p:nvPr/>
        </p:nvSpPr>
        <p:spPr>
          <a:xfrm>
            <a:off x="2686840" y="1135201"/>
            <a:ext cx="2185990" cy="4401205"/>
          </a:xfrm>
          <a:prstGeom prst="rect">
            <a:avLst/>
          </a:prstGeom>
        </p:spPr>
        <p:txBody>
          <a:bodyPr wrap="square">
            <a:spAutoFit/>
          </a:bodyPr>
          <a:lstStyle/>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1975 yılında doğdu</a:t>
            </a:r>
          </a:p>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Boğaziçi Üniversitesi</a:t>
            </a:r>
          </a:p>
          <a:p>
            <a:pPr algn="ctr"/>
            <a:r>
              <a:rPr lang="tr-TR" sz="1400" dirty="0" smtClean="0">
                <a:solidFill>
                  <a:schemeClr val="tx1">
                    <a:lumMod val="65000"/>
                    <a:lumOff val="35000"/>
                  </a:schemeClr>
                </a:solidFill>
              </a:rPr>
              <a:t>İletişim Fakültesinden</a:t>
            </a:r>
          </a:p>
          <a:p>
            <a:pPr algn="ctr"/>
            <a:r>
              <a:rPr lang="tr-TR" sz="1400" dirty="0" smtClean="0">
                <a:solidFill>
                  <a:schemeClr val="tx1">
                    <a:lumMod val="65000"/>
                    <a:lumOff val="35000"/>
                  </a:schemeClr>
                </a:solidFill>
              </a:rPr>
              <a:t>Mezun Oldu</a:t>
            </a:r>
          </a:p>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2010 Yılında RE/MAX</a:t>
            </a:r>
          </a:p>
          <a:p>
            <a:pPr algn="ctr"/>
            <a:r>
              <a:rPr lang="tr-TR" sz="1400" dirty="0" smtClean="0">
                <a:solidFill>
                  <a:schemeClr val="tx1">
                    <a:lumMod val="65000"/>
                    <a:lumOff val="35000"/>
                  </a:schemeClr>
                </a:solidFill>
              </a:rPr>
              <a:t>Ailesine Katıldı</a:t>
            </a:r>
          </a:p>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2014 Yılı Ciro Birincisi</a:t>
            </a:r>
          </a:p>
          <a:p>
            <a:pPr algn="ctr"/>
            <a:r>
              <a:rPr lang="tr-TR" sz="1400" dirty="0" smtClean="0">
                <a:solidFill>
                  <a:schemeClr val="tx1">
                    <a:lumMod val="65000"/>
                    <a:lumOff val="35000"/>
                  </a:schemeClr>
                </a:solidFill>
              </a:rPr>
              <a:t>Seçildi</a:t>
            </a:r>
          </a:p>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Gayrimenkul Pazarlama</a:t>
            </a:r>
          </a:p>
          <a:p>
            <a:pPr algn="ctr"/>
            <a:r>
              <a:rPr lang="tr-TR" sz="1400" dirty="0" smtClean="0">
                <a:solidFill>
                  <a:schemeClr val="tx1">
                    <a:lumMod val="65000"/>
                    <a:lumOff val="35000"/>
                  </a:schemeClr>
                </a:solidFill>
              </a:rPr>
              <a:t>Yüksek Lisansını</a:t>
            </a:r>
          </a:p>
          <a:p>
            <a:pPr algn="ctr"/>
            <a:r>
              <a:rPr lang="tr-TR" sz="1400" dirty="0" smtClean="0">
                <a:solidFill>
                  <a:schemeClr val="tx1">
                    <a:lumMod val="65000"/>
                    <a:lumOff val="35000"/>
                  </a:schemeClr>
                </a:solidFill>
              </a:rPr>
              <a:t>Tamamladı</a:t>
            </a:r>
          </a:p>
          <a:p>
            <a:pPr algn="ctr"/>
            <a:r>
              <a:rPr lang="tr-TR" sz="1400" dirty="0" smtClean="0">
                <a:solidFill>
                  <a:schemeClr val="tx1">
                    <a:lumMod val="65000"/>
                    <a:lumOff val="35000"/>
                  </a:schemeClr>
                </a:solidFill>
              </a:rPr>
              <a:t>.</a:t>
            </a:r>
          </a:p>
          <a:p>
            <a:pPr algn="ctr"/>
            <a:r>
              <a:rPr lang="tr-TR" sz="1400" dirty="0" smtClean="0">
                <a:solidFill>
                  <a:schemeClr val="tx1">
                    <a:lumMod val="65000"/>
                    <a:lumOff val="35000"/>
                  </a:schemeClr>
                </a:solidFill>
              </a:rPr>
              <a:t>2016 Yılı En İyi Dijital</a:t>
            </a:r>
          </a:p>
          <a:p>
            <a:pPr algn="ctr"/>
            <a:r>
              <a:rPr lang="tr-TR" sz="1400" dirty="0" smtClean="0">
                <a:solidFill>
                  <a:schemeClr val="tx1">
                    <a:lumMod val="65000"/>
                    <a:lumOff val="35000"/>
                  </a:schemeClr>
                </a:solidFill>
              </a:rPr>
              <a:t>Pazarlama Yapan Danışman</a:t>
            </a:r>
          </a:p>
          <a:p>
            <a:pPr algn="ctr"/>
            <a:r>
              <a:rPr lang="tr-TR" sz="1400" dirty="0" smtClean="0">
                <a:solidFill>
                  <a:schemeClr val="tx1">
                    <a:lumMod val="65000"/>
                    <a:lumOff val="35000"/>
                  </a:schemeClr>
                </a:solidFill>
              </a:rPr>
              <a:t>Seçildi</a:t>
            </a:r>
            <a:endParaRPr lang="tr-TR" sz="1400" dirty="0">
              <a:solidFill>
                <a:schemeClr val="tx1">
                  <a:lumMod val="65000"/>
                  <a:lumOff val="35000"/>
                </a:schemeClr>
              </a:solidFill>
            </a:endParaRP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00" y="342325"/>
            <a:ext cx="957074" cy="1825756"/>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9639" y="741614"/>
            <a:ext cx="1840996" cy="1426467"/>
          </a:xfrm>
          <a:prstGeom prst="rect">
            <a:avLst/>
          </a:prstGeom>
        </p:spPr>
      </p:pic>
      <p:sp>
        <p:nvSpPr>
          <p:cNvPr id="11" name="Dikdörtgen 10"/>
          <p:cNvSpPr/>
          <p:nvPr/>
        </p:nvSpPr>
        <p:spPr>
          <a:xfrm>
            <a:off x="158861" y="3083748"/>
            <a:ext cx="2365152" cy="4524315"/>
          </a:xfrm>
          <a:prstGeom prst="rect">
            <a:avLst/>
          </a:prstGeom>
        </p:spPr>
        <p:txBody>
          <a:bodyPr wrap="square">
            <a:spAutoFit/>
          </a:bodyPr>
          <a:lstStyle/>
          <a:p>
            <a:pPr algn="ctr"/>
            <a:r>
              <a:rPr lang="tr-TR" sz="1200" dirty="0" smtClean="0">
                <a:solidFill>
                  <a:schemeClr val="bg1"/>
                </a:solidFill>
              </a:rPr>
              <a:t>.</a:t>
            </a:r>
          </a:p>
          <a:p>
            <a:pPr algn="ctr"/>
            <a:r>
              <a:rPr lang="tr-TR" sz="1200" dirty="0" err="1" smtClean="0">
                <a:solidFill>
                  <a:schemeClr val="bg1"/>
                </a:solidFill>
              </a:rPr>
              <a:t>Remax</a:t>
            </a:r>
            <a:r>
              <a:rPr lang="tr-TR" sz="1200" dirty="0" smtClean="0">
                <a:solidFill>
                  <a:schemeClr val="bg1"/>
                </a:solidFill>
              </a:rPr>
              <a:t> Kariyerim Eğitimi</a:t>
            </a:r>
          </a:p>
          <a:p>
            <a:pPr algn="ctr"/>
            <a:r>
              <a:rPr lang="tr-TR" sz="1200" dirty="0" smtClean="0">
                <a:solidFill>
                  <a:schemeClr val="bg1"/>
                </a:solidFill>
              </a:rPr>
              <a:t>.</a:t>
            </a:r>
          </a:p>
          <a:p>
            <a:pPr algn="ctr"/>
            <a:r>
              <a:rPr lang="tr-TR" sz="1200" dirty="0" smtClean="0">
                <a:solidFill>
                  <a:schemeClr val="bg1"/>
                </a:solidFill>
              </a:rPr>
              <a:t>Gayrimenkul Değerleme</a:t>
            </a:r>
          </a:p>
          <a:p>
            <a:pPr algn="ctr"/>
            <a:r>
              <a:rPr lang="tr-TR" sz="1200" dirty="0" smtClean="0">
                <a:solidFill>
                  <a:schemeClr val="bg1"/>
                </a:solidFill>
              </a:rPr>
              <a:t>Satış/Kira Değer Tespiti</a:t>
            </a:r>
          </a:p>
          <a:p>
            <a:pPr algn="ctr"/>
            <a:r>
              <a:rPr lang="tr-TR" sz="1200" dirty="0" smtClean="0">
                <a:solidFill>
                  <a:schemeClr val="bg1"/>
                </a:solidFill>
              </a:rPr>
              <a:t>.</a:t>
            </a:r>
          </a:p>
          <a:p>
            <a:pPr algn="ctr"/>
            <a:r>
              <a:rPr lang="tr-TR" sz="1200" dirty="0" smtClean="0">
                <a:solidFill>
                  <a:schemeClr val="bg1"/>
                </a:solidFill>
              </a:rPr>
              <a:t>Virginia </a:t>
            </a:r>
            <a:r>
              <a:rPr lang="tr-TR" sz="1200" dirty="0" err="1" smtClean="0">
                <a:solidFill>
                  <a:schemeClr val="bg1"/>
                </a:solidFill>
              </a:rPr>
              <a:t>Munden</a:t>
            </a:r>
            <a:r>
              <a:rPr lang="tr-TR" sz="1200" dirty="0" smtClean="0">
                <a:solidFill>
                  <a:schemeClr val="bg1"/>
                </a:solidFill>
              </a:rPr>
              <a:t> ile </a:t>
            </a:r>
          </a:p>
          <a:p>
            <a:pPr algn="ctr"/>
            <a:r>
              <a:rPr lang="tr-TR" sz="1200" dirty="0" smtClean="0">
                <a:solidFill>
                  <a:schemeClr val="bg1"/>
                </a:solidFill>
              </a:rPr>
              <a:t>Gayrimenkul Danışmanlarına </a:t>
            </a:r>
          </a:p>
          <a:p>
            <a:pPr algn="ctr"/>
            <a:r>
              <a:rPr lang="tr-TR" sz="1200" dirty="0" smtClean="0">
                <a:solidFill>
                  <a:schemeClr val="bg1"/>
                </a:solidFill>
              </a:rPr>
              <a:t>Özel Seminer</a:t>
            </a:r>
          </a:p>
          <a:p>
            <a:pPr algn="ctr"/>
            <a:r>
              <a:rPr lang="tr-TR" sz="1200" dirty="0" smtClean="0">
                <a:solidFill>
                  <a:schemeClr val="bg1"/>
                </a:solidFill>
              </a:rPr>
              <a:t>.</a:t>
            </a:r>
          </a:p>
          <a:p>
            <a:pPr algn="ctr"/>
            <a:r>
              <a:rPr lang="tr-TR" sz="1200" dirty="0" smtClean="0">
                <a:solidFill>
                  <a:schemeClr val="bg1"/>
                </a:solidFill>
              </a:rPr>
              <a:t>Angelo </a:t>
            </a:r>
            <a:r>
              <a:rPr lang="tr-TR" sz="1200" dirty="0" err="1" smtClean="0">
                <a:solidFill>
                  <a:schemeClr val="bg1"/>
                </a:solidFill>
              </a:rPr>
              <a:t>Fradera</a:t>
            </a:r>
            <a:r>
              <a:rPr lang="tr-TR" sz="1200" dirty="0" smtClean="0">
                <a:solidFill>
                  <a:schemeClr val="bg1"/>
                </a:solidFill>
              </a:rPr>
              <a:t> ile </a:t>
            </a:r>
          </a:p>
          <a:p>
            <a:pPr algn="ctr"/>
            <a:r>
              <a:rPr lang="tr-TR" sz="1200" dirty="0" smtClean="0">
                <a:solidFill>
                  <a:schemeClr val="bg1"/>
                </a:solidFill>
              </a:rPr>
              <a:t>Müzakere ve Satış Kapama </a:t>
            </a:r>
          </a:p>
          <a:p>
            <a:pPr algn="ctr"/>
            <a:r>
              <a:rPr lang="tr-TR" sz="1200" dirty="0" smtClean="0">
                <a:solidFill>
                  <a:schemeClr val="bg1"/>
                </a:solidFill>
              </a:rPr>
              <a:t>Eğitimi</a:t>
            </a:r>
          </a:p>
          <a:p>
            <a:pPr algn="ctr"/>
            <a:r>
              <a:rPr lang="tr-TR" sz="1200" dirty="0" smtClean="0">
                <a:solidFill>
                  <a:schemeClr val="bg1"/>
                </a:solidFill>
              </a:rPr>
              <a:t>.</a:t>
            </a:r>
          </a:p>
          <a:p>
            <a:pPr algn="ctr"/>
            <a:r>
              <a:rPr lang="tr-TR" sz="1200" dirty="0" smtClean="0">
                <a:solidFill>
                  <a:schemeClr val="bg1"/>
                </a:solidFill>
              </a:rPr>
              <a:t>Angelo </a:t>
            </a:r>
            <a:r>
              <a:rPr lang="tr-TR" sz="1200" dirty="0" err="1" smtClean="0">
                <a:solidFill>
                  <a:schemeClr val="bg1"/>
                </a:solidFill>
              </a:rPr>
              <a:t>Fradera</a:t>
            </a:r>
            <a:r>
              <a:rPr lang="tr-TR" sz="1200" dirty="0" smtClean="0">
                <a:solidFill>
                  <a:schemeClr val="bg1"/>
                </a:solidFill>
              </a:rPr>
              <a:t> ile </a:t>
            </a:r>
          </a:p>
          <a:p>
            <a:pPr algn="ctr"/>
            <a:r>
              <a:rPr lang="tr-TR" sz="1200" dirty="0" smtClean="0">
                <a:solidFill>
                  <a:schemeClr val="bg1"/>
                </a:solidFill>
              </a:rPr>
              <a:t>Gayrimenkul Başarınızı Geliştirmek</a:t>
            </a:r>
          </a:p>
          <a:p>
            <a:pPr algn="ctr"/>
            <a:r>
              <a:rPr lang="tr-TR" sz="1200" dirty="0" smtClean="0">
                <a:solidFill>
                  <a:schemeClr val="bg1"/>
                </a:solidFill>
              </a:rPr>
              <a:t>.</a:t>
            </a:r>
          </a:p>
          <a:p>
            <a:pPr algn="ctr"/>
            <a:r>
              <a:rPr lang="tr-TR" sz="1200" dirty="0" err="1" smtClean="0">
                <a:solidFill>
                  <a:schemeClr val="bg1"/>
                </a:solidFill>
              </a:rPr>
              <a:t>Power</a:t>
            </a:r>
            <a:r>
              <a:rPr lang="tr-TR" sz="1200" dirty="0" smtClean="0">
                <a:solidFill>
                  <a:schemeClr val="bg1"/>
                </a:solidFill>
              </a:rPr>
              <a:t> </a:t>
            </a:r>
            <a:r>
              <a:rPr lang="tr-TR" sz="1200" dirty="0" err="1" smtClean="0">
                <a:solidFill>
                  <a:schemeClr val="bg1"/>
                </a:solidFill>
              </a:rPr>
              <a:t>Up</a:t>
            </a:r>
            <a:endParaRPr lang="tr-TR" sz="1200" dirty="0" smtClean="0">
              <a:solidFill>
                <a:schemeClr val="bg1"/>
              </a:solidFill>
            </a:endParaRPr>
          </a:p>
          <a:p>
            <a:pPr algn="ctr"/>
            <a:r>
              <a:rPr lang="tr-TR" sz="1200" dirty="0" smtClean="0">
                <a:solidFill>
                  <a:schemeClr val="bg1"/>
                </a:solidFill>
              </a:rPr>
              <a:t>.</a:t>
            </a:r>
          </a:p>
          <a:p>
            <a:pPr algn="ctr"/>
            <a:r>
              <a:rPr lang="tr-TR" sz="1200" dirty="0" err="1" smtClean="0">
                <a:solidFill>
                  <a:schemeClr val="bg1"/>
                </a:solidFill>
              </a:rPr>
              <a:t>Succeed</a:t>
            </a:r>
            <a:endParaRPr lang="tr-TR" sz="1200" dirty="0" smtClean="0">
              <a:solidFill>
                <a:schemeClr val="bg1"/>
              </a:solidFill>
            </a:endParaRPr>
          </a:p>
          <a:p>
            <a:pPr algn="ctr"/>
            <a:r>
              <a:rPr lang="tr-TR" sz="1200" dirty="0" smtClean="0">
                <a:solidFill>
                  <a:schemeClr val="bg1"/>
                </a:solidFill>
              </a:rPr>
              <a:t>.</a:t>
            </a:r>
          </a:p>
          <a:p>
            <a:pPr algn="ctr"/>
            <a:r>
              <a:rPr lang="tr-TR" sz="1200" dirty="0" err="1" smtClean="0">
                <a:solidFill>
                  <a:schemeClr val="bg1"/>
                </a:solidFill>
              </a:rPr>
              <a:t>Sales</a:t>
            </a:r>
            <a:r>
              <a:rPr lang="tr-TR" sz="1200" dirty="0" smtClean="0">
                <a:solidFill>
                  <a:schemeClr val="bg1"/>
                </a:solidFill>
              </a:rPr>
              <a:t> </a:t>
            </a:r>
            <a:r>
              <a:rPr lang="tr-TR" sz="1200" dirty="0" err="1" smtClean="0">
                <a:solidFill>
                  <a:schemeClr val="bg1"/>
                </a:solidFill>
              </a:rPr>
              <a:t>Power</a:t>
            </a:r>
            <a:endParaRPr lang="tr-TR" sz="1200" dirty="0" smtClean="0">
              <a:solidFill>
                <a:schemeClr val="bg1"/>
              </a:solidFill>
            </a:endParaRPr>
          </a:p>
          <a:p>
            <a:pPr algn="ctr"/>
            <a:r>
              <a:rPr lang="tr-TR" sz="1200" dirty="0" smtClean="0">
                <a:solidFill>
                  <a:schemeClr val="bg1"/>
                </a:solidFill>
              </a:rPr>
              <a:t>.</a:t>
            </a:r>
          </a:p>
          <a:p>
            <a:pPr algn="ctr"/>
            <a:r>
              <a:rPr lang="tr-TR" sz="1200" dirty="0" smtClean="0">
                <a:solidFill>
                  <a:schemeClr val="bg1"/>
                </a:solidFill>
              </a:rPr>
              <a:t>Dijital Pazarlama</a:t>
            </a:r>
            <a:endParaRPr lang="tr-TR" sz="1200" dirty="0">
              <a:solidFill>
                <a:schemeClr val="bg1"/>
              </a:solidFill>
            </a:endParaRPr>
          </a:p>
        </p:txBody>
      </p:sp>
      <p:sp>
        <p:nvSpPr>
          <p:cNvPr id="12" name="Dikdörtgen 11"/>
          <p:cNvSpPr/>
          <p:nvPr/>
        </p:nvSpPr>
        <p:spPr>
          <a:xfrm>
            <a:off x="221456" y="2562575"/>
            <a:ext cx="2239962" cy="369332"/>
          </a:xfrm>
          <a:prstGeom prst="rect">
            <a:avLst/>
          </a:prstGeom>
        </p:spPr>
        <p:txBody>
          <a:bodyPr wrap="square">
            <a:spAutoFit/>
          </a:bodyPr>
          <a:lstStyle/>
          <a:p>
            <a:pPr algn="ctr"/>
            <a:r>
              <a:rPr lang="tr-TR" dirty="0" smtClean="0">
                <a:solidFill>
                  <a:schemeClr val="bg1"/>
                </a:solidFill>
              </a:rPr>
              <a:t>ALDIĞIM </a:t>
            </a:r>
            <a:r>
              <a:rPr lang="tr-TR" b="1" dirty="0" smtClean="0">
                <a:solidFill>
                  <a:schemeClr val="bg1"/>
                </a:solidFill>
              </a:rPr>
              <a:t>EĞİTİMLER</a:t>
            </a:r>
            <a:endParaRPr lang="tr-TR" b="1" dirty="0">
              <a:solidFill>
                <a:schemeClr val="bg1"/>
              </a:solidFill>
              <a:latin typeface="Calibri" panose="020F0502020204030204" pitchFamily="34" charset="0"/>
            </a:endParaRPr>
          </a:p>
        </p:txBody>
      </p:sp>
      <p:sp>
        <p:nvSpPr>
          <p:cNvPr id="25" name="Dikdörtgen 24"/>
          <p:cNvSpPr/>
          <p:nvPr/>
        </p:nvSpPr>
        <p:spPr>
          <a:xfrm>
            <a:off x="5110956" y="2562575"/>
            <a:ext cx="2239962" cy="369332"/>
          </a:xfrm>
          <a:prstGeom prst="rect">
            <a:avLst/>
          </a:prstGeom>
        </p:spPr>
        <p:txBody>
          <a:bodyPr wrap="square">
            <a:spAutoFit/>
          </a:bodyPr>
          <a:lstStyle/>
          <a:p>
            <a:pPr algn="ctr"/>
            <a:r>
              <a:rPr lang="tr-TR" dirty="0" smtClean="0">
                <a:solidFill>
                  <a:schemeClr val="bg1"/>
                </a:solidFill>
              </a:rPr>
              <a:t>İNSANLAR </a:t>
            </a:r>
            <a:r>
              <a:rPr lang="tr-TR" b="1" dirty="0" smtClean="0">
                <a:solidFill>
                  <a:schemeClr val="bg1"/>
                </a:solidFill>
              </a:rPr>
              <a:t>NE DEMİŞ?</a:t>
            </a:r>
            <a:endParaRPr lang="tr-TR" b="1" dirty="0">
              <a:solidFill>
                <a:schemeClr val="bg1"/>
              </a:solidFill>
              <a:latin typeface="Calibri" panose="020F0502020204030204" pitchFamily="34" charset="0"/>
            </a:endParaRPr>
          </a:p>
        </p:txBody>
      </p:sp>
      <p:sp>
        <p:nvSpPr>
          <p:cNvPr id="13" name="Dikdörtgen 12"/>
          <p:cNvSpPr/>
          <p:nvPr/>
        </p:nvSpPr>
        <p:spPr>
          <a:xfrm>
            <a:off x="5025546" y="3083748"/>
            <a:ext cx="2410782" cy="4893647"/>
          </a:xfrm>
          <a:prstGeom prst="rect">
            <a:avLst/>
          </a:prstGeom>
        </p:spPr>
        <p:txBody>
          <a:bodyPr wrap="square">
            <a:spAutoFit/>
          </a:bodyPr>
          <a:lstStyle/>
          <a:p>
            <a:pPr algn="ctr"/>
            <a:r>
              <a:rPr lang="tr-TR" sz="1200" b="1" dirty="0" smtClean="0">
                <a:solidFill>
                  <a:schemeClr val="bg1"/>
                </a:solidFill>
              </a:rPr>
              <a:t>.</a:t>
            </a:r>
          </a:p>
          <a:p>
            <a:pPr algn="just"/>
            <a:r>
              <a:rPr lang="tr-TR" sz="1200" dirty="0" smtClean="0">
                <a:solidFill>
                  <a:schemeClr val="bg1"/>
                </a:solidFill>
              </a:rPr>
              <a:t>Çalışkanlığınız ve enerjiniz sayesinde evimi çok kısa sürede kiraya verdiniz teşekkürler. Yorulmadan kısa sürede kiraya vermiş oldum evimi para kaybetmemi </a:t>
            </a:r>
            <a:r>
              <a:rPr lang="tr-TR" sz="1200" dirty="0" err="1" smtClean="0">
                <a:solidFill>
                  <a:schemeClr val="bg1"/>
                </a:solidFill>
              </a:rPr>
              <a:t>engellediniz.Her</a:t>
            </a:r>
            <a:r>
              <a:rPr lang="tr-TR" sz="1200" dirty="0" smtClean="0">
                <a:solidFill>
                  <a:schemeClr val="bg1"/>
                </a:solidFill>
              </a:rPr>
              <a:t> şey için çok teşekkür ederim Burak bey </a:t>
            </a:r>
            <a:r>
              <a:rPr lang="tr-TR" sz="1200" dirty="0" err="1" smtClean="0">
                <a:solidFill>
                  <a:schemeClr val="bg1"/>
                </a:solidFill>
              </a:rPr>
              <a:t>sağolun</a:t>
            </a:r>
            <a:endParaRPr lang="tr-TR" sz="1200" dirty="0" smtClean="0">
              <a:solidFill>
                <a:schemeClr val="bg1"/>
              </a:solidFill>
            </a:endParaRPr>
          </a:p>
          <a:p>
            <a:pPr algn="just"/>
            <a:r>
              <a:rPr lang="tr-TR" sz="1200" b="1" u="sng" dirty="0" smtClean="0">
                <a:solidFill>
                  <a:schemeClr val="bg1"/>
                </a:solidFill>
              </a:rPr>
              <a:t>ERSİN KARA</a:t>
            </a:r>
          </a:p>
          <a:p>
            <a:pPr algn="ctr"/>
            <a:r>
              <a:rPr lang="tr-TR" sz="1200" b="1" dirty="0" smtClean="0">
                <a:solidFill>
                  <a:schemeClr val="bg1"/>
                </a:solidFill>
              </a:rPr>
              <a:t>.</a:t>
            </a:r>
          </a:p>
          <a:p>
            <a:pPr algn="just"/>
            <a:r>
              <a:rPr lang="tr-TR" sz="1200" dirty="0" smtClean="0">
                <a:solidFill>
                  <a:schemeClr val="bg1"/>
                </a:solidFill>
              </a:rPr>
              <a:t>Kafamdaki o ilgisiz kötü emlakçı imajını değiştirdiniz, kafamda hiç bir soru işareti bırakmadan bütün sorularımın cevaplarını </a:t>
            </a:r>
            <a:r>
              <a:rPr lang="tr-TR" sz="1200" dirty="0" err="1" smtClean="0">
                <a:solidFill>
                  <a:schemeClr val="bg1"/>
                </a:solidFill>
              </a:rPr>
              <a:t>aldım.ilginiz</a:t>
            </a:r>
            <a:r>
              <a:rPr lang="tr-TR" sz="1200" dirty="0" smtClean="0">
                <a:solidFill>
                  <a:schemeClr val="bg1"/>
                </a:solidFill>
              </a:rPr>
              <a:t> ve </a:t>
            </a:r>
            <a:r>
              <a:rPr lang="tr-TR" sz="1200" dirty="0" err="1" smtClean="0">
                <a:solidFill>
                  <a:schemeClr val="bg1"/>
                </a:solidFill>
              </a:rPr>
              <a:t>herşey</a:t>
            </a:r>
            <a:r>
              <a:rPr lang="tr-TR" sz="1200" dirty="0" smtClean="0">
                <a:solidFill>
                  <a:schemeClr val="bg1"/>
                </a:solidFill>
              </a:rPr>
              <a:t> için teşekkürler, iyi çalışmalar</a:t>
            </a:r>
          </a:p>
          <a:p>
            <a:pPr algn="just"/>
            <a:r>
              <a:rPr lang="tr-TR" sz="1200" b="1" u="sng" dirty="0" smtClean="0">
                <a:solidFill>
                  <a:schemeClr val="bg1"/>
                </a:solidFill>
              </a:rPr>
              <a:t>FULYA EVGEN</a:t>
            </a:r>
          </a:p>
          <a:p>
            <a:pPr algn="ctr"/>
            <a:r>
              <a:rPr lang="tr-TR" sz="1200" b="1" dirty="0" smtClean="0">
                <a:solidFill>
                  <a:schemeClr val="bg1"/>
                </a:solidFill>
              </a:rPr>
              <a:t>.</a:t>
            </a:r>
          </a:p>
          <a:p>
            <a:pPr algn="just"/>
            <a:r>
              <a:rPr lang="tr-TR" sz="1200" dirty="0" smtClean="0">
                <a:solidFill>
                  <a:schemeClr val="bg1"/>
                </a:solidFill>
              </a:rPr>
              <a:t>Ev almaktan vazgeçmiş </a:t>
            </a:r>
            <a:r>
              <a:rPr lang="tr-TR" sz="1200" dirty="0" err="1" smtClean="0">
                <a:solidFill>
                  <a:schemeClr val="bg1"/>
                </a:solidFill>
              </a:rPr>
              <a:t>olsamda</a:t>
            </a:r>
            <a:r>
              <a:rPr lang="tr-TR" sz="1200" dirty="0" smtClean="0">
                <a:solidFill>
                  <a:schemeClr val="bg1"/>
                </a:solidFill>
              </a:rPr>
              <a:t> gösterdiğiniz ilgi alakadan dolayı çok memnun </a:t>
            </a:r>
            <a:r>
              <a:rPr lang="tr-TR" sz="1200" dirty="0" err="1" smtClean="0">
                <a:solidFill>
                  <a:schemeClr val="bg1"/>
                </a:solidFill>
              </a:rPr>
              <a:t>kaldım.Daha</a:t>
            </a:r>
            <a:r>
              <a:rPr lang="tr-TR" sz="1200" dirty="0" smtClean="0">
                <a:solidFill>
                  <a:schemeClr val="bg1"/>
                </a:solidFill>
              </a:rPr>
              <a:t> sonraki yatırımlarımda sizinle çalışmaktan memnuniyet duyacağıma eminim. Teşekkür ederim.</a:t>
            </a:r>
          </a:p>
          <a:p>
            <a:pPr algn="just"/>
            <a:r>
              <a:rPr lang="tr-TR" sz="1200" b="1" u="sng" dirty="0" smtClean="0">
                <a:solidFill>
                  <a:schemeClr val="bg1"/>
                </a:solidFill>
              </a:rPr>
              <a:t>ENES FURKAN AKIN</a:t>
            </a:r>
            <a:endParaRPr lang="tr-TR" sz="1200" b="1" u="sng" dirty="0">
              <a:solidFill>
                <a:schemeClr val="bg1"/>
              </a:solidFill>
            </a:endParaRPr>
          </a:p>
        </p:txBody>
      </p:sp>
    </p:spTree>
    <p:extLst>
      <p:ext uri="{BB962C8B-B14F-4D97-AF65-F5344CB8AC3E}">
        <p14:creationId xmlns:p14="http://schemas.microsoft.com/office/powerpoint/2010/main" val="234616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089" y="286586"/>
            <a:ext cx="1620000" cy="1620000"/>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6807" y="286586"/>
            <a:ext cx="1620000" cy="1620000"/>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8524" y="286586"/>
            <a:ext cx="1620000" cy="1620000"/>
          </a:xfrm>
          <a:prstGeom prst="rect">
            <a:avLst/>
          </a:prstGeom>
        </p:spPr>
      </p:pic>
      <p:pic>
        <p:nvPicPr>
          <p:cNvPr id="5" name="Resi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586" y="286586"/>
            <a:ext cx="1620000" cy="1620000"/>
          </a:xfrm>
          <a:prstGeom prst="rect">
            <a:avLst/>
          </a:prstGeom>
        </p:spPr>
      </p:pic>
      <p:sp>
        <p:nvSpPr>
          <p:cNvPr id="7" name="Dikdörtgen 6"/>
          <p:cNvSpPr/>
          <p:nvPr/>
        </p:nvSpPr>
        <p:spPr>
          <a:xfrm>
            <a:off x="334586" y="2044700"/>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2108524" y="2044700"/>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3856806" y="2044700"/>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605089" y="2044700"/>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334584" y="2170668"/>
            <a:ext cx="1620002" cy="738664"/>
          </a:xfrm>
          <a:prstGeom prst="rect">
            <a:avLst/>
          </a:prstGeom>
        </p:spPr>
        <p:txBody>
          <a:bodyPr wrap="square">
            <a:spAutoFit/>
          </a:bodyPr>
          <a:lstStyle/>
          <a:p>
            <a:pPr algn="ctr"/>
            <a:r>
              <a:rPr lang="tr-TR" sz="1400" b="1" dirty="0">
                <a:solidFill>
                  <a:srgbClr val="FF0000"/>
                </a:solidFill>
              </a:rPr>
              <a:t>SATILDI</a:t>
            </a:r>
          </a:p>
          <a:p>
            <a:pPr algn="ctr"/>
            <a:r>
              <a:rPr lang="tr-TR" sz="1400" dirty="0"/>
              <a:t>Ofis Katı</a:t>
            </a:r>
          </a:p>
          <a:p>
            <a:pPr algn="ctr"/>
            <a:r>
              <a:rPr lang="tr-TR" sz="1400" dirty="0"/>
              <a:t>7 Günde Satıldı</a:t>
            </a:r>
          </a:p>
        </p:txBody>
      </p:sp>
      <p:sp>
        <p:nvSpPr>
          <p:cNvPr id="12" name="Dikdörtgen 11"/>
          <p:cNvSpPr/>
          <p:nvPr/>
        </p:nvSpPr>
        <p:spPr>
          <a:xfrm>
            <a:off x="2108523" y="2170668"/>
            <a:ext cx="1619999"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5 </a:t>
            </a:r>
            <a:r>
              <a:rPr lang="tr-TR" sz="1400" dirty="0"/>
              <a:t>Günde </a:t>
            </a:r>
            <a:r>
              <a:rPr lang="tr-TR" sz="1400" dirty="0" smtClean="0"/>
              <a:t>Kiralandı</a:t>
            </a:r>
            <a:endParaRPr lang="tr-TR" sz="1400" dirty="0"/>
          </a:p>
        </p:txBody>
      </p:sp>
      <p:sp>
        <p:nvSpPr>
          <p:cNvPr id="13" name="Dikdörtgen 12"/>
          <p:cNvSpPr/>
          <p:nvPr/>
        </p:nvSpPr>
        <p:spPr>
          <a:xfrm>
            <a:off x="3856804" y="2170668"/>
            <a:ext cx="1620002"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11 </a:t>
            </a:r>
            <a:r>
              <a:rPr lang="tr-TR" sz="1400" dirty="0"/>
              <a:t>Günde </a:t>
            </a:r>
            <a:r>
              <a:rPr lang="tr-TR" sz="1400" dirty="0" smtClean="0"/>
              <a:t>Kiralandı</a:t>
            </a:r>
            <a:endParaRPr lang="tr-TR" sz="1400" dirty="0"/>
          </a:p>
        </p:txBody>
      </p:sp>
      <p:sp>
        <p:nvSpPr>
          <p:cNvPr id="14" name="Dikdörtgen 13"/>
          <p:cNvSpPr/>
          <p:nvPr/>
        </p:nvSpPr>
        <p:spPr>
          <a:xfrm>
            <a:off x="5605086" y="2170668"/>
            <a:ext cx="1620003" cy="738664"/>
          </a:xfrm>
          <a:prstGeom prst="rect">
            <a:avLst/>
          </a:prstGeom>
        </p:spPr>
        <p:txBody>
          <a:bodyPr wrap="square">
            <a:spAutoFit/>
          </a:bodyPr>
          <a:lstStyle/>
          <a:p>
            <a:pPr algn="ctr"/>
            <a:r>
              <a:rPr lang="tr-TR" sz="1400" b="1" dirty="0">
                <a:solidFill>
                  <a:srgbClr val="FF0000"/>
                </a:solidFill>
              </a:rPr>
              <a:t>SATILDI</a:t>
            </a:r>
          </a:p>
          <a:p>
            <a:pPr algn="ctr"/>
            <a:r>
              <a:rPr lang="tr-TR" sz="1400" dirty="0" err="1" smtClean="0"/>
              <a:t>Residence</a:t>
            </a:r>
            <a:endParaRPr lang="tr-TR" sz="1400" dirty="0"/>
          </a:p>
          <a:p>
            <a:pPr algn="ctr"/>
            <a:r>
              <a:rPr lang="tr-TR" sz="1400" dirty="0"/>
              <a:t>2</a:t>
            </a:r>
            <a:r>
              <a:rPr lang="tr-TR" sz="1400" dirty="0" smtClean="0"/>
              <a:t> </a:t>
            </a:r>
            <a:r>
              <a:rPr lang="tr-TR" sz="1400" dirty="0"/>
              <a:t>Günde Satıldı</a:t>
            </a:r>
          </a:p>
        </p:txBody>
      </p:sp>
      <p:pic>
        <p:nvPicPr>
          <p:cNvPr id="15" name="Resim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087" y="3299382"/>
            <a:ext cx="1620000" cy="1620000"/>
          </a:xfrm>
          <a:prstGeom prst="rect">
            <a:avLst/>
          </a:prstGeom>
        </p:spPr>
      </p:pic>
      <p:pic>
        <p:nvPicPr>
          <p:cNvPr id="16" name="Resim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6805" y="3299382"/>
            <a:ext cx="1620000" cy="1620000"/>
          </a:xfrm>
          <a:prstGeom prst="rect">
            <a:avLst/>
          </a:prstGeom>
        </p:spPr>
      </p:pic>
      <p:pic>
        <p:nvPicPr>
          <p:cNvPr id="17" name="Resim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8522" y="3299382"/>
            <a:ext cx="1620000" cy="1620000"/>
          </a:xfrm>
          <a:prstGeom prst="rect">
            <a:avLst/>
          </a:prstGeom>
        </p:spPr>
      </p:pic>
      <p:pic>
        <p:nvPicPr>
          <p:cNvPr id="18" name="Resim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584" y="3299382"/>
            <a:ext cx="1620000" cy="1620000"/>
          </a:xfrm>
          <a:prstGeom prst="rect">
            <a:avLst/>
          </a:prstGeom>
        </p:spPr>
      </p:pic>
      <p:sp>
        <p:nvSpPr>
          <p:cNvPr id="19" name="Dikdörtgen 18"/>
          <p:cNvSpPr/>
          <p:nvPr/>
        </p:nvSpPr>
        <p:spPr>
          <a:xfrm>
            <a:off x="334584" y="5057496"/>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Dikdörtgen 19"/>
          <p:cNvSpPr/>
          <p:nvPr/>
        </p:nvSpPr>
        <p:spPr>
          <a:xfrm>
            <a:off x="2108522" y="5057496"/>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Dikdörtgen 20"/>
          <p:cNvSpPr/>
          <p:nvPr/>
        </p:nvSpPr>
        <p:spPr>
          <a:xfrm>
            <a:off x="3856804" y="5057496"/>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21"/>
          <p:cNvSpPr/>
          <p:nvPr/>
        </p:nvSpPr>
        <p:spPr>
          <a:xfrm>
            <a:off x="5605087" y="5057496"/>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Dikdörtgen 22"/>
          <p:cNvSpPr/>
          <p:nvPr/>
        </p:nvSpPr>
        <p:spPr>
          <a:xfrm>
            <a:off x="334582" y="5183464"/>
            <a:ext cx="1620002" cy="738664"/>
          </a:xfrm>
          <a:prstGeom prst="rect">
            <a:avLst/>
          </a:prstGeom>
        </p:spPr>
        <p:txBody>
          <a:bodyPr wrap="square">
            <a:spAutoFit/>
          </a:bodyPr>
          <a:lstStyle/>
          <a:p>
            <a:pPr algn="ctr"/>
            <a:r>
              <a:rPr lang="tr-TR" sz="1400" b="1" dirty="0">
                <a:solidFill>
                  <a:srgbClr val="FF0000"/>
                </a:solidFill>
              </a:rPr>
              <a:t>SATILDI</a:t>
            </a:r>
          </a:p>
          <a:p>
            <a:pPr algn="ctr"/>
            <a:r>
              <a:rPr lang="tr-TR" sz="1400" dirty="0"/>
              <a:t>Ofis Katı</a:t>
            </a:r>
          </a:p>
          <a:p>
            <a:pPr algn="ctr"/>
            <a:r>
              <a:rPr lang="tr-TR" sz="1400" dirty="0"/>
              <a:t>7 Günde Satıldı</a:t>
            </a:r>
          </a:p>
        </p:txBody>
      </p:sp>
      <p:sp>
        <p:nvSpPr>
          <p:cNvPr id="24" name="Dikdörtgen 23"/>
          <p:cNvSpPr/>
          <p:nvPr/>
        </p:nvSpPr>
        <p:spPr>
          <a:xfrm>
            <a:off x="2108521" y="5183464"/>
            <a:ext cx="1619999"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5 </a:t>
            </a:r>
            <a:r>
              <a:rPr lang="tr-TR" sz="1400" dirty="0"/>
              <a:t>Günde </a:t>
            </a:r>
            <a:r>
              <a:rPr lang="tr-TR" sz="1400" dirty="0" smtClean="0"/>
              <a:t>Kiralandı</a:t>
            </a:r>
            <a:endParaRPr lang="tr-TR" sz="1400" dirty="0"/>
          </a:p>
        </p:txBody>
      </p:sp>
      <p:sp>
        <p:nvSpPr>
          <p:cNvPr id="25" name="Dikdörtgen 24"/>
          <p:cNvSpPr/>
          <p:nvPr/>
        </p:nvSpPr>
        <p:spPr>
          <a:xfrm>
            <a:off x="3856802" y="5183464"/>
            <a:ext cx="1620002"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11 </a:t>
            </a:r>
            <a:r>
              <a:rPr lang="tr-TR" sz="1400" dirty="0"/>
              <a:t>Günde </a:t>
            </a:r>
            <a:r>
              <a:rPr lang="tr-TR" sz="1400" dirty="0" smtClean="0"/>
              <a:t>Kiralandı</a:t>
            </a:r>
            <a:endParaRPr lang="tr-TR" sz="1400" dirty="0"/>
          </a:p>
        </p:txBody>
      </p:sp>
      <p:sp>
        <p:nvSpPr>
          <p:cNvPr id="26" name="Dikdörtgen 25"/>
          <p:cNvSpPr/>
          <p:nvPr/>
        </p:nvSpPr>
        <p:spPr>
          <a:xfrm>
            <a:off x="5605084" y="5183464"/>
            <a:ext cx="1620003" cy="738664"/>
          </a:xfrm>
          <a:prstGeom prst="rect">
            <a:avLst/>
          </a:prstGeom>
        </p:spPr>
        <p:txBody>
          <a:bodyPr wrap="square">
            <a:spAutoFit/>
          </a:bodyPr>
          <a:lstStyle/>
          <a:p>
            <a:pPr algn="ctr"/>
            <a:r>
              <a:rPr lang="tr-TR" sz="1400" b="1" dirty="0">
                <a:solidFill>
                  <a:srgbClr val="FF0000"/>
                </a:solidFill>
              </a:rPr>
              <a:t>SATILDI</a:t>
            </a:r>
          </a:p>
          <a:p>
            <a:pPr algn="ctr"/>
            <a:r>
              <a:rPr lang="tr-TR" sz="1400" dirty="0" err="1" smtClean="0"/>
              <a:t>Residence</a:t>
            </a:r>
            <a:endParaRPr lang="tr-TR" sz="1400" dirty="0"/>
          </a:p>
          <a:p>
            <a:pPr algn="ctr"/>
            <a:r>
              <a:rPr lang="tr-TR" sz="1400" dirty="0"/>
              <a:t>2</a:t>
            </a:r>
            <a:r>
              <a:rPr lang="tr-TR" sz="1400" dirty="0" smtClean="0"/>
              <a:t> </a:t>
            </a:r>
            <a:r>
              <a:rPr lang="tr-TR" sz="1400" dirty="0"/>
              <a:t>Günde Satıldı</a:t>
            </a:r>
          </a:p>
        </p:txBody>
      </p:sp>
      <p:pic>
        <p:nvPicPr>
          <p:cNvPr id="27" name="Resim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085" y="6702228"/>
            <a:ext cx="1620000" cy="1620000"/>
          </a:xfrm>
          <a:prstGeom prst="rect">
            <a:avLst/>
          </a:prstGeom>
        </p:spPr>
      </p:pic>
      <p:pic>
        <p:nvPicPr>
          <p:cNvPr id="28" name="Resim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6803" y="6702228"/>
            <a:ext cx="1620000" cy="1620000"/>
          </a:xfrm>
          <a:prstGeom prst="rect">
            <a:avLst/>
          </a:prstGeom>
        </p:spPr>
      </p:pic>
      <p:pic>
        <p:nvPicPr>
          <p:cNvPr id="29" name="Resim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8520" y="6702228"/>
            <a:ext cx="1620000" cy="1620000"/>
          </a:xfrm>
          <a:prstGeom prst="rect">
            <a:avLst/>
          </a:prstGeom>
        </p:spPr>
      </p:pic>
      <p:pic>
        <p:nvPicPr>
          <p:cNvPr id="30" name="Resim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582" y="6702228"/>
            <a:ext cx="1620000" cy="1620000"/>
          </a:xfrm>
          <a:prstGeom prst="rect">
            <a:avLst/>
          </a:prstGeom>
        </p:spPr>
      </p:pic>
      <p:sp>
        <p:nvSpPr>
          <p:cNvPr id="31" name="Dikdörtgen 30"/>
          <p:cNvSpPr/>
          <p:nvPr/>
        </p:nvSpPr>
        <p:spPr>
          <a:xfrm>
            <a:off x="334582" y="8460342"/>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Dikdörtgen 31"/>
          <p:cNvSpPr/>
          <p:nvPr/>
        </p:nvSpPr>
        <p:spPr>
          <a:xfrm>
            <a:off x="2108520" y="8460342"/>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Dikdörtgen 32"/>
          <p:cNvSpPr/>
          <p:nvPr/>
        </p:nvSpPr>
        <p:spPr>
          <a:xfrm>
            <a:off x="3856802" y="8460342"/>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Dikdörtgen 33"/>
          <p:cNvSpPr/>
          <p:nvPr/>
        </p:nvSpPr>
        <p:spPr>
          <a:xfrm>
            <a:off x="5605085" y="8460342"/>
            <a:ext cx="1620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Dikdörtgen 34"/>
          <p:cNvSpPr/>
          <p:nvPr/>
        </p:nvSpPr>
        <p:spPr>
          <a:xfrm>
            <a:off x="334580" y="8586310"/>
            <a:ext cx="1620002" cy="738664"/>
          </a:xfrm>
          <a:prstGeom prst="rect">
            <a:avLst/>
          </a:prstGeom>
        </p:spPr>
        <p:txBody>
          <a:bodyPr wrap="square">
            <a:spAutoFit/>
          </a:bodyPr>
          <a:lstStyle/>
          <a:p>
            <a:pPr algn="ctr"/>
            <a:r>
              <a:rPr lang="tr-TR" sz="1400" b="1" dirty="0">
                <a:solidFill>
                  <a:srgbClr val="FF0000"/>
                </a:solidFill>
              </a:rPr>
              <a:t>SATILDI</a:t>
            </a:r>
          </a:p>
          <a:p>
            <a:pPr algn="ctr"/>
            <a:r>
              <a:rPr lang="tr-TR" sz="1400" dirty="0"/>
              <a:t>Ofis Katı</a:t>
            </a:r>
          </a:p>
          <a:p>
            <a:pPr algn="ctr"/>
            <a:r>
              <a:rPr lang="tr-TR" sz="1400" dirty="0"/>
              <a:t>7 Günde Satıldı</a:t>
            </a:r>
          </a:p>
        </p:txBody>
      </p:sp>
      <p:sp>
        <p:nvSpPr>
          <p:cNvPr id="36" name="Dikdörtgen 35"/>
          <p:cNvSpPr/>
          <p:nvPr/>
        </p:nvSpPr>
        <p:spPr>
          <a:xfrm>
            <a:off x="2108519" y="8586310"/>
            <a:ext cx="1619999"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5 </a:t>
            </a:r>
            <a:r>
              <a:rPr lang="tr-TR" sz="1400" dirty="0"/>
              <a:t>Günde </a:t>
            </a:r>
            <a:r>
              <a:rPr lang="tr-TR" sz="1400" dirty="0" smtClean="0"/>
              <a:t>Kiralandı</a:t>
            </a:r>
            <a:endParaRPr lang="tr-TR" sz="1400" dirty="0"/>
          </a:p>
        </p:txBody>
      </p:sp>
      <p:sp>
        <p:nvSpPr>
          <p:cNvPr id="37" name="Dikdörtgen 36"/>
          <p:cNvSpPr/>
          <p:nvPr/>
        </p:nvSpPr>
        <p:spPr>
          <a:xfrm>
            <a:off x="3856800" y="8586310"/>
            <a:ext cx="1620002" cy="738664"/>
          </a:xfrm>
          <a:prstGeom prst="rect">
            <a:avLst/>
          </a:prstGeom>
        </p:spPr>
        <p:txBody>
          <a:bodyPr wrap="square">
            <a:spAutoFit/>
          </a:bodyPr>
          <a:lstStyle/>
          <a:p>
            <a:pPr algn="ctr"/>
            <a:r>
              <a:rPr lang="tr-TR" sz="1400" b="1" dirty="0" smtClean="0">
                <a:solidFill>
                  <a:srgbClr val="FF0000"/>
                </a:solidFill>
              </a:rPr>
              <a:t>KİRALANDI</a:t>
            </a:r>
            <a:endParaRPr lang="tr-TR" sz="1400" b="1" dirty="0">
              <a:solidFill>
                <a:srgbClr val="FF0000"/>
              </a:solidFill>
            </a:endParaRPr>
          </a:p>
          <a:p>
            <a:pPr algn="ctr"/>
            <a:r>
              <a:rPr lang="tr-TR" sz="1400" dirty="0" smtClean="0"/>
              <a:t>Villa</a:t>
            </a:r>
            <a:endParaRPr lang="tr-TR" sz="1400" dirty="0"/>
          </a:p>
          <a:p>
            <a:pPr algn="ctr"/>
            <a:r>
              <a:rPr lang="tr-TR" sz="1400" dirty="0" smtClean="0"/>
              <a:t>11 </a:t>
            </a:r>
            <a:r>
              <a:rPr lang="tr-TR" sz="1400" dirty="0"/>
              <a:t>Günde </a:t>
            </a:r>
            <a:r>
              <a:rPr lang="tr-TR" sz="1400" dirty="0" smtClean="0"/>
              <a:t>Kiralandı</a:t>
            </a:r>
            <a:endParaRPr lang="tr-TR" sz="1400" dirty="0"/>
          </a:p>
        </p:txBody>
      </p:sp>
      <p:sp>
        <p:nvSpPr>
          <p:cNvPr id="38" name="Dikdörtgen 37"/>
          <p:cNvSpPr/>
          <p:nvPr/>
        </p:nvSpPr>
        <p:spPr>
          <a:xfrm>
            <a:off x="5605082" y="8586310"/>
            <a:ext cx="1620003" cy="738664"/>
          </a:xfrm>
          <a:prstGeom prst="rect">
            <a:avLst/>
          </a:prstGeom>
        </p:spPr>
        <p:txBody>
          <a:bodyPr wrap="square">
            <a:spAutoFit/>
          </a:bodyPr>
          <a:lstStyle/>
          <a:p>
            <a:pPr algn="ctr"/>
            <a:r>
              <a:rPr lang="tr-TR" sz="1400" b="1" dirty="0">
                <a:solidFill>
                  <a:srgbClr val="FF0000"/>
                </a:solidFill>
              </a:rPr>
              <a:t>SATILDI</a:t>
            </a:r>
          </a:p>
          <a:p>
            <a:pPr algn="ctr"/>
            <a:r>
              <a:rPr lang="tr-TR" sz="1400" dirty="0" err="1" smtClean="0"/>
              <a:t>Residence</a:t>
            </a:r>
            <a:endParaRPr lang="tr-TR" sz="1400" dirty="0"/>
          </a:p>
          <a:p>
            <a:pPr algn="ctr"/>
            <a:r>
              <a:rPr lang="tr-TR" sz="1400" dirty="0"/>
              <a:t>2</a:t>
            </a:r>
            <a:r>
              <a:rPr lang="tr-TR" sz="1400" dirty="0" smtClean="0"/>
              <a:t> </a:t>
            </a:r>
            <a:r>
              <a:rPr lang="tr-TR" sz="1400" dirty="0"/>
              <a:t>Günde Satıldı</a:t>
            </a:r>
          </a:p>
        </p:txBody>
      </p:sp>
      <p:sp>
        <p:nvSpPr>
          <p:cNvPr id="39" name="Dikdörtgen 38"/>
          <p:cNvSpPr/>
          <p:nvPr/>
        </p:nvSpPr>
        <p:spPr>
          <a:xfrm>
            <a:off x="0" y="6085064"/>
            <a:ext cx="7559675" cy="600164"/>
          </a:xfrm>
          <a:prstGeom prst="rect">
            <a:avLst/>
          </a:prstGeom>
        </p:spPr>
        <p:txBody>
          <a:bodyPr wrap="square">
            <a:spAutoFit/>
          </a:bodyPr>
          <a:lstStyle/>
          <a:p>
            <a:pPr algn="ctr"/>
            <a:r>
              <a:rPr lang="tr-TR" sz="3300" dirty="0">
                <a:solidFill>
                  <a:schemeClr val="bg1"/>
                </a:solidFill>
              </a:rPr>
              <a:t>SONUÇLANDIRDIĞIM</a:t>
            </a:r>
            <a:r>
              <a:rPr lang="tr-TR" sz="3300" b="1" dirty="0">
                <a:solidFill>
                  <a:schemeClr val="bg1"/>
                </a:solidFill>
              </a:rPr>
              <a:t> BAZI </a:t>
            </a:r>
            <a:r>
              <a:rPr lang="tr-TR" sz="3300" b="1" dirty="0" smtClean="0">
                <a:solidFill>
                  <a:schemeClr val="bg1"/>
                </a:solidFill>
              </a:rPr>
              <a:t>İŞLEMLERİM</a:t>
            </a:r>
            <a:endParaRPr lang="tr-TR" sz="3300" b="1" dirty="0">
              <a:solidFill>
                <a:schemeClr val="bg1"/>
              </a:solidFill>
            </a:endParaRPr>
          </a:p>
        </p:txBody>
      </p:sp>
      <p:sp>
        <p:nvSpPr>
          <p:cNvPr id="40" name="Dikdörtgen 39"/>
          <p:cNvSpPr/>
          <p:nvPr/>
        </p:nvSpPr>
        <p:spPr>
          <a:xfrm>
            <a:off x="2380404" y="9761645"/>
            <a:ext cx="4844681" cy="461665"/>
          </a:xfrm>
          <a:prstGeom prst="rect">
            <a:avLst/>
          </a:prstGeom>
        </p:spPr>
        <p:txBody>
          <a:bodyPr wrap="square">
            <a:spAutoFit/>
          </a:bodyPr>
          <a:lstStyle/>
          <a:p>
            <a:pPr algn="r"/>
            <a:r>
              <a:rPr lang="tr-TR" sz="1200" dirty="0">
                <a:solidFill>
                  <a:schemeClr val="bg1"/>
                </a:solidFill>
              </a:rPr>
              <a:t>SİZDE GAYRİMENKULÜNÜZÜN BURADA YER ALMASINI İSTİYORSANIZ</a:t>
            </a:r>
          </a:p>
          <a:p>
            <a:pPr algn="r"/>
            <a:r>
              <a:rPr lang="tr-TR" sz="1200" b="1" dirty="0">
                <a:solidFill>
                  <a:schemeClr val="bg1"/>
                </a:solidFill>
              </a:rPr>
              <a:t>BENİMLE İLETİŞİME GEÇEBİLİRSİNİZ.</a:t>
            </a:r>
          </a:p>
        </p:txBody>
      </p:sp>
    </p:spTree>
    <p:extLst>
      <p:ext uri="{BB962C8B-B14F-4D97-AF65-F5344CB8AC3E}">
        <p14:creationId xmlns:p14="http://schemas.microsoft.com/office/powerpoint/2010/main" val="3593055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9796" y="884644"/>
            <a:ext cx="1021082" cy="6077724"/>
          </a:xfrm>
          <a:prstGeom prst="rect">
            <a:avLst/>
          </a:prstGeom>
        </p:spPr>
      </p:pic>
      <p:sp>
        <p:nvSpPr>
          <p:cNvPr id="41" name="Dikdörtgen 40"/>
          <p:cNvSpPr/>
          <p:nvPr/>
        </p:nvSpPr>
        <p:spPr>
          <a:xfrm>
            <a:off x="3312815" y="1097648"/>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42" name="Dikdörtgen 41"/>
          <p:cNvSpPr/>
          <p:nvPr/>
        </p:nvSpPr>
        <p:spPr>
          <a:xfrm>
            <a:off x="3312815" y="804516"/>
            <a:ext cx="1931426" cy="369332"/>
          </a:xfrm>
          <a:prstGeom prst="rect">
            <a:avLst/>
          </a:prstGeom>
        </p:spPr>
        <p:txBody>
          <a:bodyPr wrap="none">
            <a:spAutoFit/>
          </a:bodyPr>
          <a:lstStyle/>
          <a:p>
            <a:r>
              <a:rPr lang="tr-TR" b="1" dirty="0">
                <a:solidFill>
                  <a:schemeClr val="tx1">
                    <a:lumMod val="75000"/>
                    <a:lumOff val="25000"/>
                  </a:schemeClr>
                </a:solidFill>
              </a:rPr>
              <a:t>RE/MAX TABELASI</a:t>
            </a:r>
          </a:p>
        </p:txBody>
      </p:sp>
      <p:sp>
        <p:nvSpPr>
          <p:cNvPr id="43" name="Dikdörtgen 42"/>
          <p:cNvSpPr/>
          <p:nvPr/>
        </p:nvSpPr>
        <p:spPr>
          <a:xfrm>
            <a:off x="3312815" y="2010847"/>
            <a:ext cx="2084225" cy="369332"/>
          </a:xfrm>
          <a:prstGeom prst="rect">
            <a:avLst/>
          </a:prstGeom>
        </p:spPr>
        <p:txBody>
          <a:bodyPr wrap="none">
            <a:spAutoFit/>
          </a:bodyPr>
          <a:lstStyle/>
          <a:p>
            <a:r>
              <a:rPr lang="tr-TR" b="1" dirty="0">
                <a:solidFill>
                  <a:schemeClr val="tx1">
                    <a:lumMod val="75000"/>
                    <a:lumOff val="25000"/>
                  </a:schemeClr>
                </a:solidFill>
              </a:rPr>
              <a:t>ÖZELLİKLER SAYFASI</a:t>
            </a:r>
          </a:p>
        </p:txBody>
      </p:sp>
      <p:sp>
        <p:nvSpPr>
          <p:cNvPr id="44" name="Dikdörtgen 43"/>
          <p:cNvSpPr/>
          <p:nvPr/>
        </p:nvSpPr>
        <p:spPr>
          <a:xfrm>
            <a:off x="3325353" y="2306931"/>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47" name="Dikdörtgen 46"/>
          <p:cNvSpPr/>
          <p:nvPr/>
        </p:nvSpPr>
        <p:spPr>
          <a:xfrm>
            <a:off x="3325353" y="3007014"/>
            <a:ext cx="2797048" cy="369332"/>
          </a:xfrm>
          <a:prstGeom prst="rect">
            <a:avLst/>
          </a:prstGeom>
        </p:spPr>
        <p:txBody>
          <a:bodyPr wrap="none">
            <a:spAutoFit/>
          </a:bodyPr>
          <a:lstStyle/>
          <a:p>
            <a:r>
              <a:rPr lang="tr-TR" b="1" dirty="0" smtClean="0">
                <a:solidFill>
                  <a:schemeClr val="tx1">
                    <a:lumMod val="75000"/>
                    <a:lumOff val="25000"/>
                  </a:schemeClr>
                </a:solidFill>
              </a:rPr>
              <a:t>OFİS İÇİ PORTFÖY TANITIMI</a:t>
            </a:r>
            <a:endParaRPr lang="tr-TR" b="1" dirty="0">
              <a:solidFill>
                <a:schemeClr val="tx1">
                  <a:lumMod val="75000"/>
                  <a:lumOff val="25000"/>
                </a:schemeClr>
              </a:solidFill>
            </a:endParaRPr>
          </a:p>
        </p:txBody>
      </p:sp>
      <p:sp>
        <p:nvSpPr>
          <p:cNvPr id="48" name="Dikdörtgen 47"/>
          <p:cNvSpPr/>
          <p:nvPr/>
        </p:nvSpPr>
        <p:spPr>
          <a:xfrm>
            <a:off x="3337891" y="3303098"/>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49" name="Dikdörtgen 48"/>
          <p:cNvSpPr/>
          <p:nvPr/>
        </p:nvSpPr>
        <p:spPr>
          <a:xfrm>
            <a:off x="3337891" y="4015881"/>
            <a:ext cx="2717282" cy="369332"/>
          </a:xfrm>
          <a:prstGeom prst="rect">
            <a:avLst/>
          </a:prstGeom>
        </p:spPr>
        <p:txBody>
          <a:bodyPr wrap="none">
            <a:spAutoFit/>
          </a:bodyPr>
          <a:lstStyle/>
          <a:p>
            <a:r>
              <a:rPr lang="tr-TR" b="1" dirty="0" smtClean="0">
                <a:solidFill>
                  <a:schemeClr val="tx1">
                    <a:lumMod val="75000"/>
                    <a:lumOff val="25000"/>
                  </a:schemeClr>
                </a:solidFill>
              </a:rPr>
              <a:t>HABERİNİZ VAR MI? KARTI</a:t>
            </a:r>
            <a:endParaRPr lang="tr-TR" b="1" dirty="0">
              <a:solidFill>
                <a:schemeClr val="tx1">
                  <a:lumMod val="75000"/>
                  <a:lumOff val="25000"/>
                </a:schemeClr>
              </a:solidFill>
            </a:endParaRPr>
          </a:p>
        </p:txBody>
      </p:sp>
      <p:sp>
        <p:nvSpPr>
          <p:cNvPr id="50" name="Dikdörtgen 49"/>
          <p:cNvSpPr/>
          <p:nvPr/>
        </p:nvSpPr>
        <p:spPr>
          <a:xfrm>
            <a:off x="3350429" y="4311965"/>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51" name="Dikdörtgen 50"/>
          <p:cNvSpPr/>
          <p:nvPr/>
        </p:nvSpPr>
        <p:spPr>
          <a:xfrm>
            <a:off x="3350429" y="5104661"/>
            <a:ext cx="3380092" cy="369332"/>
          </a:xfrm>
          <a:prstGeom prst="rect">
            <a:avLst/>
          </a:prstGeom>
        </p:spPr>
        <p:txBody>
          <a:bodyPr wrap="none">
            <a:spAutoFit/>
          </a:bodyPr>
          <a:lstStyle/>
          <a:p>
            <a:r>
              <a:rPr lang="tr-TR" b="1" dirty="0" smtClean="0">
                <a:solidFill>
                  <a:schemeClr val="tx1">
                    <a:lumMod val="75000"/>
                    <a:lumOff val="25000"/>
                  </a:schemeClr>
                </a:solidFill>
              </a:rPr>
              <a:t>ÇÖZÜM ORTAKLARI İLE PAYLAŞIM</a:t>
            </a:r>
            <a:endParaRPr lang="tr-TR" b="1" dirty="0">
              <a:solidFill>
                <a:schemeClr val="tx1">
                  <a:lumMod val="75000"/>
                  <a:lumOff val="25000"/>
                </a:schemeClr>
              </a:solidFill>
            </a:endParaRPr>
          </a:p>
        </p:txBody>
      </p:sp>
      <p:sp>
        <p:nvSpPr>
          <p:cNvPr id="52" name="Dikdörtgen 51"/>
          <p:cNvSpPr/>
          <p:nvPr/>
        </p:nvSpPr>
        <p:spPr>
          <a:xfrm>
            <a:off x="3362967" y="5400745"/>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53" name="Dikdörtgen 52"/>
          <p:cNvSpPr/>
          <p:nvPr/>
        </p:nvSpPr>
        <p:spPr>
          <a:xfrm>
            <a:off x="3337891" y="6193441"/>
            <a:ext cx="1314078" cy="369332"/>
          </a:xfrm>
          <a:prstGeom prst="rect">
            <a:avLst/>
          </a:prstGeom>
        </p:spPr>
        <p:txBody>
          <a:bodyPr wrap="none">
            <a:spAutoFit/>
          </a:bodyPr>
          <a:lstStyle/>
          <a:p>
            <a:r>
              <a:rPr lang="tr-TR" b="1" dirty="0" smtClean="0">
                <a:solidFill>
                  <a:schemeClr val="tx1">
                    <a:lumMod val="75000"/>
                    <a:lumOff val="25000"/>
                  </a:schemeClr>
                </a:solidFill>
              </a:rPr>
              <a:t>AÇIK DAVET</a:t>
            </a:r>
            <a:endParaRPr lang="tr-TR" b="1" dirty="0">
              <a:solidFill>
                <a:schemeClr val="tx1">
                  <a:lumMod val="75000"/>
                  <a:lumOff val="25000"/>
                </a:schemeClr>
              </a:solidFill>
            </a:endParaRPr>
          </a:p>
        </p:txBody>
      </p:sp>
      <p:sp>
        <p:nvSpPr>
          <p:cNvPr id="54" name="Dikdörtgen 53"/>
          <p:cNvSpPr/>
          <p:nvPr/>
        </p:nvSpPr>
        <p:spPr>
          <a:xfrm>
            <a:off x="3350429" y="6489525"/>
            <a:ext cx="2071687" cy="461665"/>
          </a:xfrm>
          <a:prstGeom prst="rect">
            <a:avLst/>
          </a:prstGeom>
        </p:spPr>
        <p:txBody>
          <a:bodyPr wrap="square">
            <a:spAutoFit/>
          </a:bodyPr>
          <a:lstStyle/>
          <a:p>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55" name="Dikdörtgen 54"/>
          <p:cNvSpPr/>
          <p:nvPr/>
        </p:nvSpPr>
        <p:spPr>
          <a:xfrm rot="16200000">
            <a:off x="42703" y="3692673"/>
            <a:ext cx="2566408" cy="461665"/>
          </a:xfrm>
          <a:prstGeom prst="rect">
            <a:avLst/>
          </a:prstGeom>
        </p:spPr>
        <p:txBody>
          <a:bodyPr wrap="none">
            <a:spAutoFit/>
          </a:bodyPr>
          <a:lstStyle/>
          <a:p>
            <a:r>
              <a:rPr lang="tr-TR" sz="2400" dirty="0">
                <a:solidFill>
                  <a:srgbClr val="0070C0"/>
                </a:solidFill>
              </a:rPr>
              <a:t>PAZARLAMA</a:t>
            </a:r>
            <a:r>
              <a:rPr lang="tr-TR" sz="2400" b="1" dirty="0">
                <a:solidFill>
                  <a:srgbClr val="0070C0"/>
                </a:solidFill>
              </a:rPr>
              <a:t> PLANI</a:t>
            </a:r>
          </a:p>
        </p:txBody>
      </p:sp>
    </p:spTree>
    <p:extLst>
      <p:ext uri="{BB962C8B-B14F-4D97-AF65-F5344CB8AC3E}">
        <p14:creationId xmlns:p14="http://schemas.microsoft.com/office/powerpoint/2010/main" val="3416415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290378" y="884644"/>
            <a:ext cx="1022400" cy="6077724"/>
          </a:xfrm>
          <a:prstGeom prst="rect">
            <a:avLst/>
          </a:prstGeom>
        </p:spPr>
      </p:pic>
      <p:sp>
        <p:nvSpPr>
          <p:cNvPr id="5" name="Dikdörtgen 4"/>
          <p:cNvSpPr/>
          <p:nvPr/>
        </p:nvSpPr>
        <p:spPr>
          <a:xfrm>
            <a:off x="2080734" y="1097648"/>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6" name="Dikdörtgen 5"/>
          <p:cNvSpPr/>
          <p:nvPr/>
        </p:nvSpPr>
        <p:spPr>
          <a:xfrm>
            <a:off x="1685912" y="804516"/>
            <a:ext cx="2466509" cy="369332"/>
          </a:xfrm>
          <a:prstGeom prst="rect">
            <a:avLst/>
          </a:prstGeom>
        </p:spPr>
        <p:txBody>
          <a:bodyPr wrap="none">
            <a:spAutoFit/>
          </a:bodyPr>
          <a:lstStyle/>
          <a:p>
            <a:pPr algn="r"/>
            <a:r>
              <a:rPr lang="tr-TR" b="1" dirty="0" smtClean="0">
                <a:solidFill>
                  <a:schemeClr val="tx1">
                    <a:lumMod val="75000"/>
                    <a:lumOff val="25000"/>
                  </a:schemeClr>
                </a:solidFill>
              </a:rPr>
              <a:t>BASILI MECRA İLANLARI</a:t>
            </a:r>
            <a:endParaRPr lang="tr-TR" b="1" dirty="0">
              <a:solidFill>
                <a:schemeClr val="tx1">
                  <a:lumMod val="75000"/>
                  <a:lumOff val="25000"/>
                </a:schemeClr>
              </a:solidFill>
            </a:endParaRPr>
          </a:p>
        </p:txBody>
      </p:sp>
      <p:sp>
        <p:nvSpPr>
          <p:cNvPr id="7" name="Dikdörtgen 6"/>
          <p:cNvSpPr/>
          <p:nvPr/>
        </p:nvSpPr>
        <p:spPr>
          <a:xfrm>
            <a:off x="2389951" y="2010847"/>
            <a:ext cx="1762470" cy="369332"/>
          </a:xfrm>
          <a:prstGeom prst="rect">
            <a:avLst/>
          </a:prstGeom>
        </p:spPr>
        <p:txBody>
          <a:bodyPr wrap="none">
            <a:spAutoFit/>
          </a:bodyPr>
          <a:lstStyle/>
          <a:p>
            <a:pPr algn="r"/>
            <a:r>
              <a:rPr lang="tr-TR" b="1" dirty="0" smtClean="0">
                <a:solidFill>
                  <a:schemeClr val="tx1">
                    <a:lumMod val="75000"/>
                    <a:lumOff val="25000"/>
                  </a:schemeClr>
                </a:solidFill>
              </a:rPr>
              <a:t>E-POSTA VE SMS</a:t>
            </a:r>
            <a:endParaRPr lang="tr-TR" b="1" dirty="0">
              <a:solidFill>
                <a:schemeClr val="tx1">
                  <a:lumMod val="75000"/>
                  <a:lumOff val="25000"/>
                </a:schemeClr>
              </a:solidFill>
            </a:endParaRPr>
          </a:p>
        </p:txBody>
      </p:sp>
      <p:sp>
        <p:nvSpPr>
          <p:cNvPr id="8" name="Dikdörtgen 7"/>
          <p:cNvSpPr/>
          <p:nvPr/>
        </p:nvSpPr>
        <p:spPr>
          <a:xfrm>
            <a:off x="2080734" y="2306931"/>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9" name="Dikdörtgen 8"/>
          <p:cNvSpPr/>
          <p:nvPr/>
        </p:nvSpPr>
        <p:spPr>
          <a:xfrm>
            <a:off x="1071257" y="3007014"/>
            <a:ext cx="3081164" cy="369332"/>
          </a:xfrm>
          <a:prstGeom prst="rect">
            <a:avLst/>
          </a:prstGeom>
        </p:spPr>
        <p:txBody>
          <a:bodyPr wrap="none">
            <a:spAutoFit/>
          </a:bodyPr>
          <a:lstStyle/>
          <a:p>
            <a:pPr algn="r"/>
            <a:r>
              <a:rPr lang="tr-TR" b="1" dirty="0" smtClean="0">
                <a:solidFill>
                  <a:schemeClr val="tx1">
                    <a:lumMod val="75000"/>
                    <a:lumOff val="25000"/>
                  </a:schemeClr>
                </a:solidFill>
              </a:rPr>
              <a:t>İLAN SİTELERİNDE YAYINLAMA</a:t>
            </a:r>
            <a:endParaRPr lang="tr-TR" b="1" dirty="0">
              <a:solidFill>
                <a:schemeClr val="tx1">
                  <a:lumMod val="75000"/>
                  <a:lumOff val="25000"/>
                </a:schemeClr>
              </a:solidFill>
            </a:endParaRPr>
          </a:p>
        </p:txBody>
      </p:sp>
      <p:sp>
        <p:nvSpPr>
          <p:cNvPr id="10" name="Dikdörtgen 9"/>
          <p:cNvSpPr/>
          <p:nvPr/>
        </p:nvSpPr>
        <p:spPr>
          <a:xfrm>
            <a:off x="2080734" y="3303098"/>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11" name="Dikdörtgen 10"/>
          <p:cNvSpPr/>
          <p:nvPr/>
        </p:nvSpPr>
        <p:spPr>
          <a:xfrm>
            <a:off x="557398" y="4015881"/>
            <a:ext cx="3595023" cy="369332"/>
          </a:xfrm>
          <a:prstGeom prst="rect">
            <a:avLst/>
          </a:prstGeom>
        </p:spPr>
        <p:txBody>
          <a:bodyPr wrap="none">
            <a:spAutoFit/>
          </a:bodyPr>
          <a:lstStyle/>
          <a:p>
            <a:pPr algn="r"/>
            <a:r>
              <a:rPr lang="tr-TR" b="1" dirty="0" smtClean="0">
                <a:solidFill>
                  <a:schemeClr val="tx1">
                    <a:lumMod val="75000"/>
                    <a:lumOff val="25000"/>
                  </a:schemeClr>
                </a:solidFill>
              </a:rPr>
              <a:t>PROFESYONEL FOTOĞRAF VE VİDEO</a:t>
            </a:r>
            <a:endParaRPr lang="tr-TR" b="1" dirty="0">
              <a:solidFill>
                <a:schemeClr val="tx1">
                  <a:lumMod val="75000"/>
                  <a:lumOff val="25000"/>
                </a:schemeClr>
              </a:solidFill>
            </a:endParaRPr>
          </a:p>
        </p:txBody>
      </p:sp>
      <p:sp>
        <p:nvSpPr>
          <p:cNvPr id="12" name="Dikdörtgen 11"/>
          <p:cNvSpPr/>
          <p:nvPr/>
        </p:nvSpPr>
        <p:spPr>
          <a:xfrm>
            <a:off x="2080734" y="4311965"/>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13" name="Dikdörtgen 12"/>
          <p:cNvSpPr/>
          <p:nvPr/>
        </p:nvSpPr>
        <p:spPr>
          <a:xfrm>
            <a:off x="1870001" y="5104661"/>
            <a:ext cx="2282420" cy="369332"/>
          </a:xfrm>
          <a:prstGeom prst="rect">
            <a:avLst/>
          </a:prstGeom>
        </p:spPr>
        <p:txBody>
          <a:bodyPr wrap="none">
            <a:spAutoFit/>
          </a:bodyPr>
          <a:lstStyle/>
          <a:p>
            <a:pPr algn="r"/>
            <a:r>
              <a:rPr lang="tr-TR" b="1" dirty="0" smtClean="0">
                <a:solidFill>
                  <a:schemeClr val="tx1">
                    <a:lumMod val="75000"/>
                    <a:lumOff val="25000"/>
                  </a:schemeClr>
                </a:solidFill>
              </a:rPr>
              <a:t>REMAX.COM.TR İLANI</a:t>
            </a:r>
            <a:endParaRPr lang="tr-TR" b="1" dirty="0">
              <a:solidFill>
                <a:schemeClr val="tx1">
                  <a:lumMod val="75000"/>
                  <a:lumOff val="25000"/>
                </a:schemeClr>
              </a:solidFill>
            </a:endParaRPr>
          </a:p>
        </p:txBody>
      </p:sp>
      <p:sp>
        <p:nvSpPr>
          <p:cNvPr id="14" name="Dikdörtgen 13"/>
          <p:cNvSpPr/>
          <p:nvPr/>
        </p:nvSpPr>
        <p:spPr>
          <a:xfrm>
            <a:off x="2080734" y="5400745"/>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15" name="Dikdörtgen 14"/>
          <p:cNvSpPr/>
          <p:nvPr/>
        </p:nvSpPr>
        <p:spPr>
          <a:xfrm>
            <a:off x="1950022" y="6193441"/>
            <a:ext cx="2202399" cy="369332"/>
          </a:xfrm>
          <a:prstGeom prst="rect">
            <a:avLst/>
          </a:prstGeom>
        </p:spPr>
        <p:txBody>
          <a:bodyPr wrap="none">
            <a:spAutoFit/>
          </a:bodyPr>
          <a:lstStyle/>
          <a:p>
            <a:pPr algn="r"/>
            <a:r>
              <a:rPr lang="tr-TR" b="1" dirty="0" smtClean="0">
                <a:solidFill>
                  <a:schemeClr val="tx1">
                    <a:lumMod val="75000"/>
                    <a:lumOff val="25000"/>
                  </a:schemeClr>
                </a:solidFill>
              </a:rPr>
              <a:t>SOSYAL MEDYA İLANI</a:t>
            </a:r>
            <a:endParaRPr lang="tr-TR" b="1" dirty="0">
              <a:solidFill>
                <a:schemeClr val="tx1">
                  <a:lumMod val="75000"/>
                  <a:lumOff val="25000"/>
                </a:schemeClr>
              </a:solidFill>
            </a:endParaRPr>
          </a:p>
        </p:txBody>
      </p:sp>
      <p:sp>
        <p:nvSpPr>
          <p:cNvPr id="16" name="Dikdörtgen 15"/>
          <p:cNvSpPr/>
          <p:nvPr/>
        </p:nvSpPr>
        <p:spPr>
          <a:xfrm>
            <a:off x="2080734" y="6489525"/>
            <a:ext cx="2071687" cy="461665"/>
          </a:xfrm>
          <a:prstGeom prst="rect">
            <a:avLst/>
          </a:prstGeom>
        </p:spPr>
        <p:txBody>
          <a:bodyPr wrap="square">
            <a:spAutoFit/>
          </a:bodyPr>
          <a:lstStyle/>
          <a:p>
            <a:pPr algn="r"/>
            <a:r>
              <a:rPr lang="tr-TR" sz="1200" dirty="0" err="1">
                <a:solidFill>
                  <a:schemeClr val="tx1">
                    <a:lumMod val="75000"/>
                    <a:lumOff val="25000"/>
                  </a:schemeClr>
                </a:solidFill>
              </a:rPr>
              <a:t>Lorem</a:t>
            </a:r>
            <a:r>
              <a:rPr lang="tr-TR" sz="1200" dirty="0">
                <a:solidFill>
                  <a:schemeClr val="tx1">
                    <a:lumMod val="75000"/>
                    <a:lumOff val="25000"/>
                  </a:schemeClr>
                </a:solidFill>
              </a:rPr>
              <a:t> </a:t>
            </a:r>
            <a:r>
              <a:rPr lang="tr-TR" sz="1200" dirty="0" err="1">
                <a:solidFill>
                  <a:schemeClr val="tx1">
                    <a:lumMod val="75000"/>
                    <a:lumOff val="25000"/>
                  </a:schemeClr>
                </a:solidFill>
              </a:rPr>
              <a:t>ipsum</a:t>
            </a:r>
            <a:r>
              <a:rPr lang="tr-TR" sz="1200" dirty="0">
                <a:solidFill>
                  <a:schemeClr val="tx1">
                    <a:lumMod val="75000"/>
                    <a:lumOff val="25000"/>
                  </a:schemeClr>
                </a:solidFill>
              </a:rPr>
              <a:t> </a:t>
            </a:r>
            <a:r>
              <a:rPr lang="tr-TR" sz="1200" dirty="0" err="1">
                <a:solidFill>
                  <a:schemeClr val="tx1">
                    <a:lumMod val="75000"/>
                    <a:lumOff val="25000"/>
                  </a:schemeClr>
                </a:solidFill>
              </a:rPr>
              <a:t>dolor</a:t>
            </a:r>
            <a:r>
              <a:rPr lang="tr-TR" sz="1200" dirty="0">
                <a:solidFill>
                  <a:schemeClr val="tx1">
                    <a:lumMod val="75000"/>
                    <a:lumOff val="25000"/>
                  </a:schemeClr>
                </a:solidFill>
              </a:rPr>
              <a:t> sit </a:t>
            </a:r>
            <a:r>
              <a:rPr lang="tr-TR" sz="1200" dirty="0" err="1">
                <a:solidFill>
                  <a:schemeClr val="tx1">
                    <a:lumMod val="75000"/>
                    <a:lumOff val="25000"/>
                  </a:schemeClr>
                </a:solidFill>
              </a:rPr>
              <a:t>amet</a:t>
            </a:r>
            <a:r>
              <a:rPr lang="tr-TR" sz="1200" dirty="0">
                <a:solidFill>
                  <a:schemeClr val="tx1">
                    <a:lumMod val="75000"/>
                    <a:lumOff val="25000"/>
                  </a:schemeClr>
                </a:solidFill>
              </a:rPr>
              <a:t>, </a:t>
            </a:r>
            <a:r>
              <a:rPr lang="tr-TR" sz="1200" dirty="0" err="1">
                <a:solidFill>
                  <a:schemeClr val="tx1">
                    <a:lumMod val="75000"/>
                    <a:lumOff val="25000"/>
                  </a:schemeClr>
                </a:solidFill>
              </a:rPr>
              <a:t>consectetur</a:t>
            </a:r>
            <a:r>
              <a:rPr lang="tr-TR" sz="1200" dirty="0">
                <a:solidFill>
                  <a:schemeClr val="tx1">
                    <a:lumMod val="75000"/>
                    <a:lumOff val="25000"/>
                  </a:schemeClr>
                </a:solidFill>
              </a:rPr>
              <a:t>.</a:t>
            </a:r>
          </a:p>
        </p:txBody>
      </p:sp>
      <p:sp>
        <p:nvSpPr>
          <p:cNvPr id="18" name="Dikdörtgen 17"/>
          <p:cNvSpPr/>
          <p:nvPr/>
        </p:nvSpPr>
        <p:spPr>
          <a:xfrm rot="5400000">
            <a:off x="5071903" y="3692673"/>
            <a:ext cx="2566408" cy="461665"/>
          </a:xfrm>
          <a:prstGeom prst="rect">
            <a:avLst/>
          </a:prstGeom>
        </p:spPr>
        <p:txBody>
          <a:bodyPr wrap="none">
            <a:spAutoFit/>
          </a:bodyPr>
          <a:lstStyle/>
          <a:p>
            <a:r>
              <a:rPr lang="tr-TR" sz="2400" dirty="0">
                <a:solidFill>
                  <a:srgbClr val="0070C0"/>
                </a:solidFill>
              </a:rPr>
              <a:t>PAZARLAMA</a:t>
            </a:r>
            <a:r>
              <a:rPr lang="tr-TR" sz="2400" b="1" dirty="0">
                <a:solidFill>
                  <a:srgbClr val="0070C0"/>
                </a:solidFill>
              </a:rPr>
              <a:t> PLANI</a:t>
            </a:r>
          </a:p>
        </p:txBody>
      </p:sp>
    </p:spTree>
    <p:extLst>
      <p:ext uri="{BB962C8B-B14F-4D97-AF65-F5344CB8AC3E}">
        <p14:creationId xmlns:p14="http://schemas.microsoft.com/office/powerpoint/2010/main" val="3414521047"/>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156</TotalTime>
  <Words>1348</Words>
  <Application>Microsoft Office PowerPoint</Application>
  <PresentationFormat>Özel</PresentationFormat>
  <Paragraphs>372</Paragraphs>
  <Slides>16</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16</vt:i4>
      </vt:variant>
    </vt:vector>
  </HeadingPairs>
  <TitlesOfParts>
    <vt:vector size="20" baseType="lpstr">
      <vt:lpstr>Arial</vt:lpstr>
      <vt:lpstr>Calibri</vt:lpstr>
      <vt:lpstr>Calibri Light</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Win7</dc:creator>
  <cp:lastModifiedBy>Win7</cp:lastModifiedBy>
  <cp:revision>24</cp:revision>
  <dcterms:created xsi:type="dcterms:W3CDTF">2017-01-30T18:25:05Z</dcterms:created>
  <dcterms:modified xsi:type="dcterms:W3CDTF">2017-01-30T21:25:51Z</dcterms:modified>
</cp:coreProperties>
</file>