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72" r:id="rId9"/>
    <p:sldId id="273" r:id="rId10"/>
    <p:sldId id="274" r:id="rId11"/>
    <p:sldId id="275" r:id="rId12"/>
    <p:sldId id="276" r:id="rId13"/>
    <p:sldId id="277" r:id="rId14"/>
    <p:sldId id="278" r:id="rId15"/>
    <p:sldId id="279" r:id="rId16"/>
    <p:sldId id="263" r:id="rId17"/>
    <p:sldId id="264" r:id="rId18"/>
    <p:sldId id="265" r:id="rId19"/>
    <p:sldId id="266" r:id="rId20"/>
    <p:sldId id="267" r:id="rId21"/>
    <p:sldId id="268" r:id="rId22"/>
    <p:sldId id="269" r:id="rId23"/>
    <p:sldId id="270" r:id="rId24"/>
    <p:sldId id="271" r:id="rId25"/>
  </p:sldIdLst>
  <p:sldSz cx="6858000" cy="9906000" type="A4"/>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RC" initials="M" lastIdx="1" clrIdx="0">
    <p:extLst>
      <p:ext uri="{19B8F6BF-5375-455C-9EA6-DF929625EA0E}">
        <p15:presenceInfo xmlns:p15="http://schemas.microsoft.com/office/powerpoint/2012/main" userId="MRC" providerId="None"/>
      </p:ext>
    </p:extLst>
  </p:cmAuthor>
  <p:cmAuthor id="2" name="Win7" initials="W" lastIdx="1" clrIdx="1">
    <p:extLst>
      <p:ext uri="{19B8F6BF-5375-455C-9EA6-DF929625EA0E}">
        <p15:presenceInfo xmlns:p15="http://schemas.microsoft.com/office/powerpoint/2012/main" userId="Win7"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33340"/>
    <a:srgbClr val="D0112B"/>
    <a:srgbClr val="3E75D0"/>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9" d="100"/>
          <a:sy n="79" d="100"/>
        </p:scale>
        <p:origin x="298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tr-TR" smtClean="0"/>
              <a:t>Asıl başlık stili için tıklatın</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2F230777-32B2-466A-9629-7C7A85072450}" type="datetimeFigureOut">
              <a:rPr lang="tr-TR" smtClean="0"/>
              <a:t>30.05.2016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20682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F230777-32B2-466A-9629-7C7A85072450}" type="datetimeFigureOut">
              <a:rPr lang="tr-TR" smtClean="0"/>
              <a:t>30.05.2016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913793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F230777-32B2-466A-9629-7C7A85072450}" type="datetimeFigureOut">
              <a:rPr lang="tr-TR" smtClean="0"/>
              <a:t>30.05.2016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71333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F230777-32B2-466A-9629-7C7A85072450}" type="datetimeFigureOut">
              <a:rPr lang="tr-TR" smtClean="0"/>
              <a:t>30.05.2016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3266316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tr-TR" smtClean="0"/>
              <a:t>Asıl başlık stili için tıklatın</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F230777-32B2-466A-9629-7C7A85072450}" type="datetimeFigureOut">
              <a:rPr lang="tr-TR" smtClean="0"/>
              <a:t>30.05.2016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3284982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2F230777-32B2-466A-9629-7C7A85072450}" type="datetimeFigureOut">
              <a:rPr lang="tr-TR" smtClean="0"/>
              <a:t>30.05.2016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718510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düzenlemek için tıklatın</a:t>
            </a:r>
          </a:p>
        </p:txBody>
      </p:sp>
      <p:sp>
        <p:nvSpPr>
          <p:cNvPr id="4" name="Content Placeholder 3"/>
          <p:cNvSpPr>
            <a:spLocks noGrp="1"/>
          </p:cNvSpPr>
          <p:nvPr>
            <p:ph sz="half" idx="2"/>
          </p:nvPr>
        </p:nvSpPr>
        <p:spPr>
          <a:xfrm>
            <a:off x="472381" y="3618442"/>
            <a:ext cx="2901255" cy="532218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düzenlemek için tıklatın</a:t>
            </a:r>
          </a:p>
        </p:txBody>
      </p:sp>
      <p:sp>
        <p:nvSpPr>
          <p:cNvPr id="6" name="Content Placeholder 5"/>
          <p:cNvSpPr>
            <a:spLocks noGrp="1"/>
          </p:cNvSpPr>
          <p:nvPr>
            <p:ph sz="quarter" idx="4"/>
          </p:nvPr>
        </p:nvSpPr>
        <p:spPr>
          <a:xfrm>
            <a:off x="3471863" y="3618442"/>
            <a:ext cx="2915543" cy="532218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2F230777-32B2-466A-9629-7C7A85072450}" type="datetimeFigureOut">
              <a:rPr lang="tr-TR" smtClean="0"/>
              <a:t>30.05.2016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428332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2F230777-32B2-466A-9629-7C7A85072450}" type="datetimeFigureOut">
              <a:rPr lang="tr-TR" smtClean="0"/>
              <a:t>30.05.2016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73453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230777-32B2-466A-9629-7C7A85072450}" type="datetimeFigureOut">
              <a:rPr lang="tr-TR" smtClean="0"/>
              <a:t>30.05.2016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4148423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tr-TR" smtClean="0"/>
              <a:t>Asıl başlık stili için tıklatın</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F230777-32B2-466A-9629-7C7A85072450}" type="datetimeFigureOut">
              <a:rPr lang="tr-TR" smtClean="0"/>
              <a:t>30.05.2016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313312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F230777-32B2-466A-9629-7C7A85072450}" type="datetimeFigureOut">
              <a:rPr lang="tr-TR" smtClean="0"/>
              <a:t>30.05.2016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DA1D77E-B9A0-46A8-B150-E4E8BD8FCBED}" type="slidenum">
              <a:rPr lang="tr-TR" smtClean="0"/>
              <a:t>‹#›</a:t>
            </a:fld>
            <a:endParaRPr lang="tr-TR"/>
          </a:p>
        </p:txBody>
      </p:sp>
    </p:spTree>
    <p:extLst>
      <p:ext uri="{BB962C8B-B14F-4D97-AF65-F5344CB8AC3E}">
        <p14:creationId xmlns:p14="http://schemas.microsoft.com/office/powerpoint/2010/main" val="2326857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2F230777-32B2-466A-9629-7C7A85072450}" type="datetimeFigureOut">
              <a:rPr lang="tr-TR" smtClean="0"/>
              <a:t>30.05.2016</a:t>
            </a:fld>
            <a:endParaRPr lang="tr-T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3DA1D77E-B9A0-46A8-B150-E4E8BD8FCBED}" type="slidenum">
              <a:rPr lang="tr-TR" smtClean="0"/>
              <a:t>‹#›</a:t>
            </a:fld>
            <a:endParaRPr lang="tr-TR"/>
          </a:p>
        </p:txBody>
      </p:sp>
    </p:spTree>
    <p:extLst>
      <p:ext uri="{BB962C8B-B14F-4D97-AF65-F5344CB8AC3E}">
        <p14:creationId xmlns:p14="http://schemas.microsoft.com/office/powerpoint/2010/main" val="20354310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7.jp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2.jp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7.jp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7.jp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jp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1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jp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image" Target="../media/image53.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Metin kutusu 6"/>
          <p:cNvSpPr txBox="1"/>
          <p:nvPr/>
        </p:nvSpPr>
        <p:spPr>
          <a:xfrm>
            <a:off x="1007574" y="5053262"/>
            <a:ext cx="1222451" cy="276999"/>
          </a:xfrm>
          <a:prstGeom prst="rect">
            <a:avLst/>
          </a:prstGeom>
          <a:noFill/>
        </p:spPr>
        <p:txBody>
          <a:bodyPr wrap="none" rtlCol="0">
            <a:spAutoFit/>
          </a:bodyPr>
          <a:lstStyle/>
          <a:p>
            <a:r>
              <a:rPr lang="tr-TR" sz="1200" dirty="0" smtClean="0">
                <a:cs typeface="Arial" panose="020B0604020202020204" pitchFamily="34" charset="0"/>
              </a:rPr>
              <a:t>Kadıköy/İstanbul</a:t>
            </a:r>
            <a:endParaRPr lang="tr-TR" sz="1200" dirty="0">
              <a:cs typeface="Arial" panose="020B0604020202020204" pitchFamily="34" charset="0"/>
            </a:endParaRPr>
          </a:p>
        </p:txBody>
      </p:sp>
      <p:sp>
        <p:nvSpPr>
          <p:cNvPr id="12" name="Metin kutusu 11"/>
          <p:cNvSpPr txBox="1"/>
          <p:nvPr/>
        </p:nvSpPr>
        <p:spPr>
          <a:xfrm>
            <a:off x="3545850" y="7168550"/>
            <a:ext cx="2887842" cy="523220"/>
          </a:xfrm>
          <a:prstGeom prst="rect">
            <a:avLst/>
          </a:prstGeom>
          <a:noFill/>
        </p:spPr>
        <p:txBody>
          <a:bodyPr wrap="none" rtlCol="0">
            <a:spAutoFit/>
          </a:bodyPr>
          <a:lstStyle/>
          <a:p>
            <a:pPr algn="r"/>
            <a:r>
              <a:rPr lang="tr-TR" sz="2800" dirty="0" smtClean="0">
                <a:solidFill>
                  <a:schemeClr val="bg1"/>
                </a:solidFill>
              </a:rPr>
              <a:t>BAŞAK </a:t>
            </a:r>
            <a:r>
              <a:rPr lang="tr-TR" sz="2800" b="1" dirty="0" smtClean="0">
                <a:solidFill>
                  <a:schemeClr val="bg1"/>
                </a:solidFill>
              </a:rPr>
              <a:t>KÖPRÜCELİ</a:t>
            </a:r>
            <a:endParaRPr lang="tr-TR" sz="2800" b="1" dirty="0">
              <a:solidFill>
                <a:schemeClr val="bg1"/>
              </a:solidFill>
            </a:endParaRPr>
          </a:p>
        </p:txBody>
      </p:sp>
      <p:sp>
        <p:nvSpPr>
          <p:cNvPr id="13" name="Metin kutusu 12"/>
          <p:cNvSpPr txBox="1"/>
          <p:nvPr/>
        </p:nvSpPr>
        <p:spPr>
          <a:xfrm>
            <a:off x="4779585" y="7549440"/>
            <a:ext cx="1654107" cy="400110"/>
          </a:xfrm>
          <a:prstGeom prst="rect">
            <a:avLst/>
          </a:prstGeom>
          <a:noFill/>
        </p:spPr>
        <p:txBody>
          <a:bodyPr wrap="none" rtlCol="0">
            <a:spAutoFit/>
          </a:bodyPr>
          <a:lstStyle/>
          <a:p>
            <a:r>
              <a:rPr lang="tr-TR" sz="2000" i="1" dirty="0" smtClean="0">
                <a:solidFill>
                  <a:srgbClr val="00B0F0"/>
                </a:solidFill>
              </a:rPr>
              <a:t>Broker/</a:t>
            </a:r>
            <a:r>
              <a:rPr lang="tr-TR" sz="2000" i="1" dirty="0" err="1" smtClean="0">
                <a:solidFill>
                  <a:srgbClr val="00B0F0"/>
                </a:solidFill>
              </a:rPr>
              <a:t>Owner</a:t>
            </a:r>
            <a:endParaRPr lang="tr-TR" sz="2000" b="1" i="1" dirty="0">
              <a:solidFill>
                <a:srgbClr val="00B0F0"/>
              </a:solidFill>
            </a:endParaRPr>
          </a:p>
        </p:txBody>
      </p:sp>
      <p:sp>
        <p:nvSpPr>
          <p:cNvPr id="16" name="Metin kutusu 15"/>
          <p:cNvSpPr txBox="1"/>
          <p:nvPr/>
        </p:nvSpPr>
        <p:spPr>
          <a:xfrm>
            <a:off x="4963418" y="7910200"/>
            <a:ext cx="1470274" cy="338554"/>
          </a:xfrm>
          <a:prstGeom prst="rect">
            <a:avLst/>
          </a:prstGeom>
          <a:noFill/>
        </p:spPr>
        <p:txBody>
          <a:bodyPr wrap="none" rtlCol="0">
            <a:spAutoFit/>
          </a:bodyPr>
          <a:lstStyle/>
          <a:p>
            <a:pPr algn="r"/>
            <a:r>
              <a:rPr lang="tr-TR" sz="1600" b="1" dirty="0" smtClean="0">
                <a:solidFill>
                  <a:schemeClr val="bg1"/>
                </a:solidFill>
              </a:rPr>
              <a:t>0532 123 45 67</a:t>
            </a:r>
            <a:endParaRPr lang="tr-TR" sz="1600" b="1" dirty="0">
              <a:solidFill>
                <a:schemeClr val="bg1"/>
              </a:solidFill>
            </a:endParaRPr>
          </a:p>
        </p:txBody>
      </p:sp>
      <p:sp>
        <p:nvSpPr>
          <p:cNvPr id="18" name="Metin kutusu 17"/>
          <p:cNvSpPr txBox="1"/>
          <p:nvPr/>
        </p:nvSpPr>
        <p:spPr>
          <a:xfrm>
            <a:off x="4367805" y="8203612"/>
            <a:ext cx="2065887" cy="276999"/>
          </a:xfrm>
          <a:prstGeom prst="rect">
            <a:avLst/>
          </a:prstGeom>
          <a:noFill/>
        </p:spPr>
        <p:txBody>
          <a:bodyPr wrap="none" rtlCol="0">
            <a:spAutoFit/>
          </a:bodyPr>
          <a:lstStyle/>
          <a:p>
            <a:pPr algn="r"/>
            <a:r>
              <a:rPr lang="tr-TR" sz="1200" dirty="0" smtClean="0">
                <a:solidFill>
                  <a:schemeClr val="bg1"/>
                </a:solidFill>
              </a:rPr>
              <a:t>basak@remax-perfect-ist.com</a:t>
            </a:r>
            <a:endParaRPr lang="tr-TR" sz="1200" dirty="0">
              <a:solidFill>
                <a:schemeClr val="bg1"/>
              </a:solidFill>
            </a:endParaRPr>
          </a:p>
        </p:txBody>
      </p:sp>
      <p:pic>
        <p:nvPicPr>
          <p:cNvPr id="19" name="Resim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8506" y="8962596"/>
            <a:ext cx="603635" cy="603635"/>
          </a:xfrm>
          <a:prstGeom prst="rect">
            <a:avLst/>
          </a:prstGeom>
        </p:spPr>
      </p:pic>
      <p:sp>
        <p:nvSpPr>
          <p:cNvPr id="20" name="Metin kutusu 19"/>
          <p:cNvSpPr txBox="1"/>
          <p:nvPr/>
        </p:nvSpPr>
        <p:spPr>
          <a:xfrm>
            <a:off x="4282141" y="9304621"/>
            <a:ext cx="2151551" cy="261610"/>
          </a:xfrm>
          <a:prstGeom prst="rect">
            <a:avLst/>
          </a:prstGeom>
          <a:noFill/>
        </p:spPr>
        <p:txBody>
          <a:bodyPr wrap="none" rtlCol="0">
            <a:spAutoFit/>
          </a:bodyPr>
          <a:lstStyle/>
          <a:p>
            <a:r>
              <a:rPr lang="tr-TR" sz="1100" dirty="0" smtClean="0">
                <a:solidFill>
                  <a:schemeClr val="bg1"/>
                </a:solidFill>
              </a:rPr>
              <a:t>http://www.remax.com.tr/perfect</a:t>
            </a:r>
            <a:endParaRPr lang="tr-TR" sz="1100" dirty="0">
              <a:solidFill>
                <a:schemeClr val="bg1"/>
              </a:solidFill>
            </a:endParaRPr>
          </a:p>
        </p:txBody>
      </p:sp>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820" y="6170130"/>
            <a:ext cx="3114488" cy="3735870"/>
          </a:xfrm>
          <a:prstGeom prst="rect">
            <a:avLst/>
          </a:prstGeom>
        </p:spPr>
      </p:pic>
      <p:pic>
        <p:nvPicPr>
          <p:cNvPr id="3" name="Resim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800" y="3140244"/>
            <a:ext cx="2266930" cy="902370"/>
          </a:xfrm>
          <a:prstGeom prst="rect">
            <a:avLst/>
          </a:prstGeom>
        </p:spPr>
      </p:pic>
      <p:pic>
        <p:nvPicPr>
          <p:cNvPr id="4" name="Resim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424" y="208012"/>
            <a:ext cx="1371600" cy="1344507"/>
          </a:xfrm>
          <a:prstGeom prst="rect">
            <a:avLst/>
          </a:prstGeom>
        </p:spPr>
      </p:pic>
      <p:sp>
        <p:nvSpPr>
          <p:cNvPr id="21" name="Metin kutusu 20"/>
          <p:cNvSpPr txBox="1"/>
          <p:nvPr/>
        </p:nvSpPr>
        <p:spPr>
          <a:xfrm>
            <a:off x="2238899" y="741765"/>
            <a:ext cx="4307718" cy="276999"/>
          </a:xfrm>
          <a:prstGeom prst="rect">
            <a:avLst/>
          </a:prstGeom>
          <a:noFill/>
        </p:spPr>
        <p:txBody>
          <a:bodyPr wrap="none" rtlCol="0">
            <a:spAutoFit/>
          </a:bodyPr>
          <a:lstStyle/>
          <a:p>
            <a:r>
              <a:rPr lang="tr-TR" sz="1200" dirty="0" smtClean="0">
                <a:solidFill>
                  <a:schemeClr val="bg1"/>
                </a:solidFill>
                <a:cs typeface="Arial" panose="020B0604020202020204" pitchFamily="34" charset="0"/>
              </a:rPr>
              <a:t>Dünya’da Hiç Kimse RE/</a:t>
            </a:r>
            <a:r>
              <a:rPr lang="tr-TR" sz="1200" dirty="0" err="1" smtClean="0">
                <a:solidFill>
                  <a:schemeClr val="bg1"/>
                </a:solidFill>
                <a:cs typeface="Arial" panose="020B0604020202020204" pitchFamily="34" charset="0"/>
              </a:rPr>
              <a:t>MAX’ten</a:t>
            </a:r>
            <a:r>
              <a:rPr lang="tr-TR" sz="1200" dirty="0" smtClean="0">
                <a:solidFill>
                  <a:schemeClr val="bg1"/>
                </a:solidFill>
                <a:cs typeface="Arial" panose="020B0604020202020204" pitchFamily="34" charset="0"/>
              </a:rPr>
              <a:t> Daha Fazla Gayrimenkul Satmıyor.</a:t>
            </a:r>
            <a:endParaRPr lang="tr-TR" sz="1200" dirty="0">
              <a:solidFill>
                <a:schemeClr val="bg1"/>
              </a:solidFill>
              <a:cs typeface="Arial" panose="020B0604020202020204" pitchFamily="34" charset="0"/>
            </a:endParaRPr>
          </a:p>
        </p:txBody>
      </p:sp>
      <p:cxnSp>
        <p:nvCxnSpPr>
          <p:cNvPr id="8" name="Düz Bağlayıcı 7"/>
          <p:cNvCxnSpPr/>
          <p:nvPr/>
        </p:nvCxnSpPr>
        <p:spPr>
          <a:xfrm>
            <a:off x="1961147" y="697831"/>
            <a:ext cx="26469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Düz Bağlayıcı 21"/>
          <p:cNvCxnSpPr/>
          <p:nvPr/>
        </p:nvCxnSpPr>
        <p:spPr>
          <a:xfrm>
            <a:off x="4211052" y="1062880"/>
            <a:ext cx="26469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8359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Metin kutusu 7"/>
          <p:cNvSpPr txBox="1"/>
          <p:nvPr/>
        </p:nvSpPr>
        <p:spPr>
          <a:xfrm>
            <a:off x="296652" y="1533795"/>
            <a:ext cx="4027321" cy="523220"/>
          </a:xfrm>
          <a:prstGeom prst="rect">
            <a:avLst/>
          </a:prstGeom>
          <a:noFill/>
        </p:spPr>
        <p:txBody>
          <a:bodyPr wrap="none" rtlCol="0">
            <a:spAutoFit/>
          </a:bodyPr>
          <a:lstStyle/>
          <a:p>
            <a:r>
              <a:rPr lang="tr-TR" sz="2800" b="1" dirty="0" smtClean="0">
                <a:cs typeface="Arial" pitchFamily="34" charset="0"/>
              </a:rPr>
              <a:t>EMSAL GAYRİMENKULLER</a:t>
            </a:r>
            <a:endParaRPr lang="tr-TR" sz="2800" b="1" dirty="0">
              <a:cs typeface="Arial" pitchFamily="34" charset="0"/>
            </a:endParaRPr>
          </a:p>
        </p:txBody>
      </p:sp>
      <p:sp>
        <p:nvSpPr>
          <p:cNvPr id="9" name="Dikdörtgen 8"/>
          <p:cNvSpPr/>
          <p:nvPr/>
        </p:nvSpPr>
        <p:spPr>
          <a:xfrm>
            <a:off x="296652" y="2108952"/>
            <a:ext cx="6084676" cy="492443"/>
          </a:xfrm>
          <a:prstGeom prst="rect">
            <a:avLst/>
          </a:prstGeom>
        </p:spPr>
        <p:txBody>
          <a:bodyPr wrap="square">
            <a:spAutoFit/>
          </a:bodyPr>
          <a:lstStyle/>
          <a:p>
            <a:pPr algn="just"/>
            <a:r>
              <a:rPr lang="tr-TR" sz="1300" dirty="0" smtClean="0">
                <a:latin typeface="Century Gothic" pitchFamily="34" charset="0"/>
                <a:cs typeface="Arial"/>
              </a:rPr>
              <a:t>Aşağıda, sizinkine benzer, şu anda </a:t>
            </a:r>
            <a:r>
              <a:rPr lang="tr-TR" sz="1300" b="1" u="sng" dirty="0" smtClean="0">
                <a:latin typeface="Century Gothic" pitchFamily="34" charset="0"/>
                <a:cs typeface="Arial"/>
              </a:rPr>
              <a:t>satılık</a:t>
            </a:r>
            <a:r>
              <a:rPr lang="tr-TR" sz="1300" dirty="0" smtClean="0">
                <a:latin typeface="Century Gothic" pitchFamily="34" charset="0"/>
                <a:cs typeface="Arial"/>
              </a:rPr>
              <a:t> gayrimenkuller görülmektedir. Evinizi görmeye gelecek alıcı adayları, evinizi bu evlerle kıyaslayacaktır.</a:t>
            </a:r>
            <a:endParaRPr lang="tr-TR" sz="1300" dirty="0">
              <a:latin typeface="Century Gothic" pitchFamily="34" charset="0"/>
              <a:cs typeface="Arial"/>
            </a:endParaRPr>
          </a:p>
        </p:txBody>
      </p:sp>
      <p:sp>
        <p:nvSpPr>
          <p:cNvPr id="10" name="Dikdörtgen 9"/>
          <p:cNvSpPr/>
          <p:nvPr/>
        </p:nvSpPr>
        <p:spPr>
          <a:xfrm>
            <a:off x="440668" y="3093368"/>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1" name="Picture 2" descr="G:\Grafik\Media4re\WORKS\İlknur Art\RPA\File\ev-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8556" y="3093368"/>
            <a:ext cx="2540744" cy="1692771"/>
          </a:xfrm>
          <a:prstGeom prst="rect">
            <a:avLst/>
          </a:prstGeom>
          <a:noFill/>
          <a:extLst>
            <a:ext uri="{909E8E84-426E-40DD-AFC4-6F175D3DCCD1}">
              <a14:hiddenFill xmlns:a14="http://schemas.microsoft.com/office/drawing/2010/main">
                <a:solidFill>
                  <a:srgbClr val="FFFFFF"/>
                </a:solidFill>
              </a14:hiddenFill>
            </a:ext>
          </a:extLst>
        </p:spPr>
      </p:pic>
      <p:sp>
        <p:nvSpPr>
          <p:cNvPr id="12" name="Dikdörtgen 11"/>
          <p:cNvSpPr/>
          <p:nvPr/>
        </p:nvSpPr>
        <p:spPr>
          <a:xfrm>
            <a:off x="440668" y="5074171"/>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588556" y="5074171"/>
            <a:ext cx="2540744" cy="1692770"/>
          </a:xfrm>
          <a:prstGeom prst="rect">
            <a:avLst/>
          </a:prstGeom>
          <a:noFill/>
          <a:extLst>
            <a:ext uri="{909E8E84-426E-40DD-AFC4-6F175D3DCCD1}">
              <a14:hiddenFill xmlns:a14="http://schemas.microsoft.com/office/drawing/2010/main">
                <a:solidFill>
                  <a:srgbClr val="FFFFFF"/>
                </a:solidFill>
              </a14:hiddenFill>
            </a:ext>
          </a:extLst>
        </p:spPr>
      </p:pic>
      <p:sp>
        <p:nvSpPr>
          <p:cNvPr id="14" name="Dikdörtgen 13"/>
          <p:cNvSpPr/>
          <p:nvPr/>
        </p:nvSpPr>
        <p:spPr>
          <a:xfrm>
            <a:off x="461132" y="7054973"/>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609020" y="7054973"/>
            <a:ext cx="2540744" cy="1692770"/>
          </a:xfrm>
          <a:prstGeom prst="rect">
            <a:avLst/>
          </a:prstGeom>
          <a:noFill/>
          <a:extLst>
            <a:ext uri="{909E8E84-426E-40DD-AFC4-6F175D3DCCD1}">
              <a14:hiddenFill xmlns:a14="http://schemas.microsoft.com/office/drawing/2010/main">
                <a:solidFill>
                  <a:srgbClr val="FFFFFF"/>
                </a:solidFill>
              </a14:hiddenFill>
            </a:ext>
          </a:extLst>
        </p:spPr>
      </p:pic>
      <p:pic>
        <p:nvPicPr>
          <p:cNvPr id="16" name="Resi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8099" y="552437"/>
            <a:ext cx="1815222" cy="272045"/>
          </a:xfrm>
          <a:prstGeom prst="rect">
            <a:avLst/>
          </a:prstGeom>
        </p:spPr>
      </p:pic>
    </p:spTree>
    <p:extLst>
      <p:ext uri="{BB962C8B-B14F-4D97-AF65-F5344CB8AC3E}">
        <p14:creationId xmlns:p14="http://schemas.microsoft.com/office/powerpoint/2010/main" val="3625466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Metin kutusu 11"/>
          <p:cNvSpPr txBox="1"/>
          <p:nvPr/>
        </p:nvSpPr>
        <p:spPr>
          <a:xfrm>
            <a:off x="296652" y="1533795"/>
            <a:ext cx="4027321" cy="523220"/>
          </a:xfrm>
          <a:prstGeom prst="rect">
            <a:avLst/>
          </a:prstGeom>
          <a:noFill/>
        </p:spPr>
        <p:txBody>
          <a:bodyPr wrap="none" rtlCol="0">
            <a:spAutoFit/>
          </a:bodyPr>
          <a:lstStyle/>
          <a:p>
            <a:r>
              <a:rPr lang="tr-TR" sz="2800" b="1" dirty="0" smtClean="0">
                <a:cs typeface="Arial" pitchFamily="34" charset="0"/>
              </a:rPr>
              <a:t>EMSAL GAYRİMENKULLER</a:t>
            </a:r>
            <a:endParaRPr lang="tr-TR" sz="2800" b="1" dirty="0">
              <a:cs typeface="Arial" pitchFamily="34" charset="0"/>
            </a:endParaRPr>
          </a:p>
        </p:txBody>
      </p:sp>
      <p:sp>
        <p:nvSpPr>
          <p:cNvPr id="13" name="Dikdörtgen 12"/>
          <p:cNvSpPr/>
          <p:nvPr/>
        </p:nvSpPr>
        <p:spPr>
          <a:xfrm>
            <a:off x="296652" y="2108952"/>
            <a:ext cx="6084676" cy="892552"/>
          </a:xfrm>
          <a:prstGeom prst="rect">
            <a:avLst/>
          </a:prstGeom>
        </p:spPr>
        <p:txBody>
          <a:bodyPr wrap="square">
            <a:spAutoFit/>
          </a:bodyPr>
          <a:lstStyle/>
          <a:p>
            <a:pPr algn="just"/>
            <a:r>
              <a:rPr lang="tr-TR" sz="1300" dirty="0">
                <a:latin typeface="Century Gothic" pitchFamily="34" charset="0"/>
                <a:cs typeface="Arial"/>
              </a:rPr>
              <a:t>Aşağıda, sizinkine benzer, yakın geçmişte </a:t>
            </a:r>
            <a:r>
              <a:rPr lang="tr-TR" sz="1300" b="1" u="sng" dirty="0">
                <a:latin typeface="Century Gothic" pitchFamily="34" charset="0"/>
                <a:cs typeface="Arial"/>
              </a:rPr>
              <a:t>satılmış</a:t>
            </a:r>
            <a:r>
              <a:rPr lang="tr-TR" sz="1300" dirty="0">
                <a:latin typeface="Century Gothic" pitchFamily="34" charset="0"/>
                <a:cs typeface="Arial"/>
              </a:rPr>
              <a:t> gayrimenkuller görülmektedir. Gayrimenkul sahiplerinin gayrimenkulleri için istedikleri bedel ne olursa olsun, bir mülkün değerini gösteren esas değer, satış bedelidir.</a:t>
            </a:r>
          </a:p>
        </p:txBody>
      </p:sp>
      <p:sp>
        <p:nvSpPr>
          <p:cNvPr id="14" name="Dikdörtgen 13"/>
          <p:cNvSpPr/>
          <p:nvPr/>
        </p:nvSpPr>
        <p:spPr>
          <a:xfrm>
            <a:off x="440668" y="3093368"/>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5" name="Picture 2" descr="G:\Grafik\Media4re\WORKS\İlknur Art\RPA\File\ev-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8556" y="3093368"/>
            <a:ext cx="2540744" cy="1692771"/>
          </a:xfrm>
          <a:prstGeom prst="rect">
            <a:avLst/>
          </a:prstGeom>
          <a:noFill/>
          <a:extLst>
            <a:ext uri="{909E8E84-426E-40DD-AFC4-6F175D3DCCD1}">
              <a14:hiddenFill xmlns:a14="http://schemas.microsoft.com/office/drawing/2010/main">
                <a:solidFill>
                  <a:srgbClr val="FFFFFF"/>
                </a:solidFill>
              </a14:hiddenFill>
            </a:ext>
          </a:extLst>
        </p:spPr>
      </p:pic>
      <p:sp>
        <p:nvSpPr>
          <p:cNvPr id="16" name="Dikdörtgen 15"/>
          <p:cNvSpPr/>
          <p:nvPr/>
        </p:nvSpPr>
        <p:spPr>
          <a:xfrm>
            <a:off x="440668" y="5074171"/>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588556" y="5074171"/>
            <a:ext cx="2540744" cy="1692770"/>
          </a:xfrm>
          <a:prstGeom prst="rect">
            <a:avLst/>
          </a:prstGeom>
          <a:noFill/>
          <a:extLst>
            <a:ext uri="{909E8E84-426E-40DD-AFC4-6F175D3DCCD1}">
              <a14:hiddenFill xmlns:a14="http://schemas.microsoft.com/office/drawing/2010/main">
                <a:solidFill>
                  <a:srgbClr val="FFFFFF"/>
                </a:solidFill>
              </a14:hiddenFill>
            </a:ext>
          </a:extLst>
        </p:spPr>
      </p:pic>
      <p:sp>
        <p:nvSpPr>
          <p:cNvPr id="18" name="Dikdörtgen 17"/>
          <p:cNvSpPr/>
          <p:nvPr/>
        </p:nvSpPr>
        <p:spPr>
          <a:xfrm>
            <a:off x="461132" y="7054973"/>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609020" y="7054973"/>
            <a:ext cx="2540744" cy="1692770"/>
          </a:xfrm>
          <a:prstGeom prst="rect">
            <a:avLst/>
          </a:prstGeom>
          <a:noFill/>
          <a:extLst>
            <a:ext uri="{909E8E84-426E-40DD-AFC4-6F175D3DCCD1}">
              <a14:hiddenFill xmlns:a14="http://schemas.microsoft.com/office/drawing/2010/main">
                <a:solidFill>
                  <a:srgbClr val="FFFFFF"/>
                </a:solidFill>
              </a14:hiddenFill>
            </a:ext>
          </a:extLst>
        </p:spPr>
      </p:pic>
      <p:pic>
        <p:nvPicPr>
          <p:cNvPr id="20" name="Resim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4664" y="167578"/>
            <a:ext cx="986835" cy="967342"/>
          </a:xfrm>
          <a:prstGeom prst="rect">
            <a:avLst/>
          </a:prstGeom>
        </p:spPr>
      </p:pic>
    </p:spTree>
    <p:extLst>
      <p:ext uri="{BB962C8B-B14F-4D97-AF65-F5344CB8AC3E}">
        <p14:creationId xmlns:p14="http://schemas.microsoft.com/office/powerpoint/2010/main" val="2965349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Metin kutusu 9"/>
          <p:cNvSpPr txBox="1"/>
          <p:nvPr/>
        </p:nvSpPr>
        <p:spPr>
          <a:xfrm>
            <a:off x="296652" y="1533795"/>
            <a:ext cx="4027321" cy="523220"/>
          </a:xfrm>
          <a:prstGeom prst="rect">
            <a:avLst/>
          </a:prstGeom>
          <a:noFill/>
        </p:spPr>
        <p:txBody>
          <a:bodyPr wrap="none" rtlCol="0">
            <a:spAutoFit/>
          </a:bodyPr>
          <a:lstStyle/>
          <a:p>
            <a:r>
              <a:rPr lang="tr-TR" sz="2800" b="1" dirty="0" smtClean="0">
                <a:cs typeface="Arial" pitchFamily="34" charset="0"/>
              </a:rPr>
              <a:t>EMSAL GAYRİMENKULLER</a:t>
            </a:r>
            <a:endParaRPr lang="tr-TR" sz="2800" b="1" dirty="0">
              <a:cs typeface="Arial" pitchFamily="34" charset="0"/>
            </a:endParaRPr>
          </a:p>
        </p:txBody>
      </p:sp>
      <p:sp>
        <p:nvSpPr>
          <p:cNvPr id="11" name="Dikdörtgen 10"/>
          <p:cNvSpPr/>
          <p:nvPr/>
        </p:nvSpPr>
        <p:spPr>
          <a:xfrm>
            <a:off x="296652" y="2108952"/>
            <a:ext cx="6084676" cy="492443"/>
          </a:xfrm>
          <a:prstGeom prst="rect">
            <a:avLst/>
          </a:prstGeom>
        </p:spPr>
        <p:txBody>
          <a:bodyPr wrap="square">
            <a:spAutoFit/>
          </a:bodyPr>
          <a:lstStyle/>
          <a:p>
            <a:pPr algn="just"/>
            <a:r>
              <a:rPr lang="tr-TR" sz="1300" dirty="0">
                <a:latin typeface="Century Gothic" pitchFamily="34" charset="0"/>
                <a:cs typeface="Arial"/>
              </a:rPr>
              <a:t>Aşağıda, evinize benzer nitelikteki, uzunca bir süre satılık olup </a:t>
            </a:r>
            <a:r>
              <a:rPr lang="tr-TR" sz="1300" b="1" u="sng" dirty="0">
                <a:latin typeface="Century Gothic" pitchFamily="34" charset="0"/>
                <a:cs typeface="Arial"/>
              </a:rPr>
              <a:t>satılmamış</a:t>
            </a:r>
            <a:r>
              <a:rPr lang="tr-TR" sz="1300" dirty="0">
                <a:latin typeface="Century Gothic" pitchFamily="34" charset="0"/>
                <a:cs typeface="Arial"/>
              </a:rPr>
              <a:t> evlerin bir listesi bulunmaktadır.</a:t>
            </a:r>
          </a:p>
        </p:txBody>
      </p:sp>
      <p:sp>
        <p:nvSpPr>
          <p:cNvPr id="12" name="Dikdörtgen 11"/>
          <p:cNvSpPr/>
          <p:nvPr/>
        </p:nvSpPr>
        <p:spPr>
          <a:xfrm>
            <a:off x="440668" y="3093368"/>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13" name="Picture 2" descr="G:\Grafik\Media4re\WORKS\İlknur Art\RPA\File\ev-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8556" y="3093368"/>
            <a:ext cx="2540744" cy="1692771"/>
          </a:xfrm>
          <a:prstGeom prst="rect">
            <a:avLst/>
          </a:prstGeom>
          <a:noFill/>
          <a:extLst>
            <a:ext uri="{909E8E84-426E-40DD-AFC4-6F175D3DCCD1}">
              <a14:hiddenFill xmlns:a14="http://schemas.microsoft.com/office/drawing/2010/main">
                <a:solidFill>
                  <a:srgbClr val="FFFFFF"/>
                </a:solidFill>
              </a14:hiddenFill>
            </a:ext>
          </a:extLst>
        </p:spPr>
      </p:pic>
      <p:sp>
        <p:nvSpPr>
          <p:cNvPr id="20" name="Dikdörtgen 19"/>
          <p:cNvSpPr/>
          <p:nvPr/>
        </p:nvSpPr>
        <p:spPr>
          <a:xfrm>
            <a:off x="440668" y="5074171"/>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588556" y="5074171"/>
            <a:ext cx="2540744" cy="1692770"/>
          </a:xfrm>
          <a:prstGeom prst="rect">
            <a:avLst/>
          </a:prstGeom>
          <a:noFill/>
          <a:extLst>
            <a:ext uri="{909E8E84-426E-40DD-AFC4-6F175D3DCCD1}">
              <a14:hiddenFill xmlns:a14="http://schemas.microsoft.com/office/drawing/2010/main">
                <a:solidFill>
                  <a:srgbClr val="FFFFFF"/>
                </a:solidFill>
              </a14:hiddenFill>
            </a:ext>
          </a:extLst>
        </p:spPr>
      </p:pic>
      <p:sp>
        <p:nvSpPr>
          <p:cNvPr id="22" name="Dikdörtgen 21"/>
          <p:cNvSpPr/>
          <p:nvPr/>
        </p:nvSpPr>
        <p:spPr>
          <a:xfrm>
            <a:off x="461132" y="7054973"/>
            <a:ext cx="3168352" cy="1692771"/>
          </a:xfrm>
          <a:prstGeom prst="rect">
            <a:avLst/>
          </a:prstGeom>
        </p:spPr>
        <p:txBody>
          <a:bodyPr wrap="square">
            <a:spAutoFit/>
          </a:bodyPr>
          <a:lstStyle/>
          <a:p>
            <a:pPr algn="just">
              <a:buNone/>
            </a:pPr>
            <a:r>
              <a:rPr lang="tr-TR" sz="1300" b="1" dirty="0" err="1" smtClean="0">
                <a:latin typeface="Century Gothic" pitchFamily="34" charset="0"/>
                <a:cs typeface="Arial"/>
              </a:rPr>
              <a:t>Cevizlidere</a:t>
            </a:r>
            <a:r>
              <a:rPr lang="tr-TR" sz="1300" b="1" dirty="0" smtClean="0">
                <a:latin typeface="Century Gothic" pitchFamily="34" charset="0"/>
                <a:cs typeface="Arial"/>
              </a:rPr>
              <a:t> </a:t>
            </a:r>
            <a:r>
              <a:rPr lang="tr-TR" sz="1300" b="1" dirty="0" err="1" smtClean="0">
                <a:latin typeface="Century Gothic" pitchFamily="34" charset="0"/>
                <a:cs typeface="Arial"/>
              </a:rPr>
              <a:t>Mh</a:t>
            </a:r>
            <a:r>
              <a:rPr lang="tr-TR" sz="1300" b="1" dirty="0" smtClean="0">
                <a:latin typeface="Century Gothic" pitchFamily="34" charset="0"/>
                <a:cs typeface="Arial"/>
              </a:rPr>
              <a:t>. 1066 </a:t>
            </a:r>
            <a:r>
              <a:rPr lang="tr-TR" sz="1300" b="1" dirty="0" err="1" smtClean="0">
                <a:latin typeface="Century Gothic" pitchFamily="34" charset="0"/>
                <a:cs typeface="Arial"/>
              </a:rPr>
              <a:t>Cd</a:t>
            </a:r>
            <a:r>
              <a:rPr lang="tr-TR" sz="1300" b="1" dirty="0" smtClean="0">
                <a:latin typeface="Century Gothic" pitchFamily="34" charset="0"/>
                <a:cs typeface="Arial"/>
              </a:rPr>
              <a:t>.</a:t>
            </a:r>
          </a:p>
          <a:p>
            <a:pPr algn="just">
              <a:buNone/>
            </a:pPr>
            <a:endParaRPr lang="tr-TR" sz="1300" b="1" dirty="0" smtClean="0">
              <a:latin typeface="Century Gothic" pitchFamily="34" charset="0"/>
              <a:cs typeface="Arial"/>
            </a:endParaRPr>
          </a:p>
          <a:p>
            <a:pPr algn="just">
              <a:buNone/>
            </a:pPr>
            <a:r>
              <a:rPr lang="tr-TR" sz="1300" dirty="0" smtClean="0">
                <a:latin typeface="Century Gothic" pitchFamily="34" charset="0"/>
                <a:cs typeface="Arial"/>
              </a:rPr>
              <a:t>Alan		: </a:t>
            </a:r>
            <a:r>
              <a:rPr lang="tr-TR" sz="1300" b="1" dirty="0" smtClean="0">
                <a:latin typeface="Century Gothic" pitchFamily="34" charset="0"/>
                <a:cs typeface="Arial"/>
              </a:rPr>
              <a:t>105 m2</a:t>
            </a:r>
          </a:p>
          <a:p>
            <a:pPr algn="just">
              <a:buNone/>
            </a:pPr>
            <a:r>
              <a:rPr lang="tr-TR" sz="1300" dirty="0" smtClean="0">
                <a:latin typeface="Century Gothic" pitchFamily="34" charset="0"/>
                <a:cs typeface="Arial"/>
              </a:rPr>
              <a:t>Binanın Yaşı	: </a:t>
            </a:r>
            <a:r>
              <a:rPr lang="tr-TR" sz="1300" b="1" dirty="0" smtClean="0">
                <a:latin typeface="Century Gothic" pitchFamily="34" charset="0"/>
                <a:cs typeface="Arial"/>
              </a:rPr>
              <a:t>12</a:t>
            </a:r>
          </a:p>
          <a:p>
            <a:pPr algn="just">
              <a:buNone/>
            </a:pPr>
            <a:r>
              <a:rPr lang="tr-TR" sz="1300" dirty="0" smtClean="0">
                <a:latin typeface="Century Gothic" pitchFamily="34" charset="0"/>
                <a:cs typeface="Arial"/>
              </a:rPr>
              <a:t>Oda Sayısı		: </a:t>
            </a:r>
            <a:r>
              <a:rPr lang="tr-TR" sz="1300" b="1" dirty="0" smtClean="0">
                <a:latin typeface="Century Gothic" pitchFamily="34" charset="0"/>
                <a:cs typeface="Arial"/>
              </a:rPr>
              <a:t>3</a:t>
            </a:r>
          </a:p>
          <a:p>
            <a:pPr algn="just">
              <a:buNone/>
            </a:pPr>
            <a:r>
              <a:rPr lang="tr-TR" sz="1300" dirty="0" smtClean="0">
                <a:latin typeface="Century Gothic" pitchFamily="34" charset="0"/>
                <a:cs typeface="Arial"/>
              </a:rPr>
              <a:t>Salon Sayısı		: </a:t>
            </a:r>
            <a:r>
              <a:rPr lang="tr-TR" sz="1300" b="1" dirty="0" smtClean="0">
                <a:latin typeface="Century Gothic" pitchFamily="34" charset="0"/>
                <a:cs typeface="Arial"/>
              </a:rPr>
              <a:t>1</a:t>
            </a:r>
          </a:p>
          <a:p>
            <a:pPr algn="just">
              <a:buNone/>
            </a:pPr>
            <a:r>
              <a:rPr lang="tr-TR" sz="1300" dirty="0" smtClean="0">
                <a:latin typeface="Century Gothic" pitchFamily="34" charset="0"/>
                <a:cs typeface="Arial"/>
              </a:rPr>
              <a:t>Banyo Sayısı	: </a:t>
            </a:r>
            <a:r>
              <a:rPr lang="tr-TR" sz="1300" b="1" dirty="0" smtClean="0">
                <a:latin typeface="Century Gothic" pitchFamily="34" charset="0"/>
                <a:cs typeface="Arial"/>
              </a:rPr>
              <a:t>2</a:t>
            </a:r>
          </a:p>
          <a:p>
            <a:pPr algn="just">
              <a:buNone/>
            </a:pPr>
            <a:r>
              <a:rPr lang="tr-TR" sz="1300" dirty="0" smtClean="0">
                <a:latin typeface="Century Gothic" pitchFamily="34" charset="0"/>
                <a:cs typeface="Arial"/>
              </a:rPr>
              <a:t>Fiyatı		: </a:t>
            </a:r>
            <a:r>
              <a:rPr lang="tr-TR" sz="1300" b="1" dirty="0" smtClean="0">
                <a:latin typeface="Century Gothic" pitchFamily="34" charset="0"/>
                <a:cs typeface="Arial"/>
              </a:rPr>
              <a:t>300.000 TL</a:t>
            </a:r>
          </a:p>
        </p:txBody>
      </p:sp>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609020" y="7054973"/>
            <a:ext cx="2540744" cy="1692770"/>
          </a:xfrm>
          <a:prstGeom prst="rect">
            <a:avLst/>
          </a:prstGeom>
          <a:noFill/>
          <a:extLst>
            <a:ext uri="{909E8E84-426E-40DD-AFC4-6F175D3DCCD1}">
              <a14:hiddenFill xmlns:a14="http://schemas.microsoft.com/office/drawing/2010/main">
                <a:solidFill>
                  <a:srgbClr val="FFFFFF"/>
                </a:solidFill>
              </a14:hiddenFill>
            </a:ext>
          </a:extLst>
        </p:spPr>
      </p:pic>
      <p:pic>
        <p:nvPicPr>
          <p:cNvPr id="24" name="Resim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8099" y="552437"/>
            <a:ext cx="1815222" cy="272045"/>
          </a:xfrm>
          <a:prstGeom prst="rect">
            <a:avLst/>
          </a:prstGeom>
        </p:spPr>
      </p:pic>
    </p:spTree>
    <p:extLst>
      <p:ext uri="{BB962C8B-B14F-4D97-AF65-F5344CB8AC3E}">
        <p14:creationId xmlns:p14="http://schemas.microsoft.com/office/powerpoint/2010/main" val="1873733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Metin kutusu 9"/>
          <p:cNvSpPr txBox="1"/>
          <p:nvPr/>
        </p:nvSpPr>
        <p:spPr>
          <a:xfrm>
            <a:off x="404664" y="1353326"/>
            <a:ext cx="5517536" cy="523220"/>
          </a:xfrm>
          <a:prstGeom prst="rect">
            <a:avLst/>
          </a:prstGeom>
          <a:noFill/>
        </p:spPr>
        <p:txBody>
          <a:bodyPr wrap="none" rtlCol="0">
            <a:spAutoFit/>
          </a:bodyPr>
          <a:lstStyle/>
          <a:p>
            <a:r>
              <a:rPr lang="tr-TR" sz="2800" b="1" dirty="0" smtClean="0">
                <a:cs typeface="Arial" pitchFamily="34" charset="0"/>
              </a:rPr>
              <a:t>GENEL OLARAK DURUMA BİR BAKIŞ</a:t>
            </a:r>
            <a:endParaRPr lang="tr-TR" sz="2800" b="1" dirty="0">
              <a:cs typeface="Arial" pitchFamily="34" charset="0"/>
            </a:endParaRPr>
          </a:p>
        </p:txBody>
      </p:sp>
      <p:graphicFrame>
        <p:nvGraphicFramePr>
          <p:cNvPr id="11" name="Tablo 10"/>
          <p:cNvGraphicFramePr>
            <a:graphicFrameLocks noGrp="1"/>
          </p:cNvGraphicFramePr>
          <p:nvPr>
            <p:extLst>
              <p:ext uri="{D42A27DB-BD31-4B8C-83A1-F6EECF244321}">
                <p14:modId xmlns:p14="http://schemas.microsoft.com/office/powerpoint/2010/main" val="3936121612"/>
              </p:ext>
            </p:extLst>
          </p:nvPr>
        </p:nvGraphicFramePr>
        <p:xfrm>
          <a:off x="453950" y="2433446"/>
          <a:ext cx="5950101" cy="5253216"/>
        </p:xfrm>
        <a:graphic>
          <a:graphicData uri="http://schemas.openxmlformats.org/drawingml/2006/table">
            <a:tbl>
              <a:tblPr firstRow="1" bandRow="1">
                <a:tableStyleId>{5C22544A-7EE6-4342-B048-85BDC9FD1C3A}</a:tableStyleId>
              </a:tblPr>
              <a:tblGrid>
                <a:gridCol w="1983367"/>
                <a:gridCol w="1983367"/>
                <a:gridCol w="1983367"/>
              </a:tblGrid>
              <a:tr h="437768">
                <a:tc>
                  <a:txBody>
                    <a:bodyPr/>
                    <a:lstStyle/>
                    <a:p>
                      <a:pPr algn="ctr"/>
                      <a:r>
                        <a:rPr lang="tr-TR" dirty="0" smtClean="0">
                          <a:latin typeface="Century Gothic" pitchFamily="34" charset="0"/>
                        </a:rPr>
                        <a:t>SATILIK</a:t>
                      </a:r>
                      <a:endParaRPr lang="tr-TR" dirty="0">
                        <a:latin typeface="Century Gothic" pitchFamily="34" charset="0"/>
                      </a:endParaRPr>
                    </a:p>
                  </a:txBody>
                  <a:tcPr/>
                </a:tc>
                <a:tc>
                  <a:txBody>
                    <a:bodyPr/>
                    <a:lstStyle/>
                    <a:p>
                      <a:pPr algn="ctr"/>
                      <a:r>
                        <a:rPr lang="tr-TR" dirty="0" smtClean="0">
                          <a:latin typeface="Century Gothic" pitchFamily="34" charset="0"/>
                        </a:rPr>
                        <a:t>SATILDI</a:t>
                      </a:r>
                      <a:endParaRPr lang="tr-TR" dirty="0">
                        <a:latin typeface="Century Gothic" pitchFamily="34" charset="0"/>
                      </a:endParaRPr>
                    </a:p>
                  </a:txBody>
                  <a:tcPr/>
                </a:tc>
                <a:tc>
                  <a:txBody>
                    <a:bodyPr/>
                    <a:lstStyle/>
                    <a:p>
                      <a:pPr algn="ctr"/>
                      <a:r>
                        <a:rPr lang="tr-TR" dirty="0" smtClean="0">
                          <a:latin typeface="Century Gothic" pitchFamily="34" charset="0"/>
                        </a:rPr>
                        <a:t>SATILMADI</a:t>
                      </a:r>
                      <a:endParaRPr lang="tr-TR" dirty="0">
                        <a:latin typeface="Century Gothic" pitchFamily="34" charset="0"/>
                      </a:endParaRPr>
                    </a:p>
                  </a:txBody>
                  <a:tcPr/>
                </a:tc>
              </a:tr>
              <a:tr h="1203862">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300.000 TL</a:t>
                      </a:r>
                    </a:p>
                    <a:p>
                      <a:r>
                        <a:rPr lang="tr-TR" sz="1200" b="1" dirty="0" smtClean="0">
                          <a:latin typeface="Century Gothic" pitchFamily="34" charset="0"/>
                        </a:rPr>
                        <a:t>Alan: </a:t>
                      </a:r>
                      <a:r>
                        <a:rPr lang="tr-TR" sz="1200" u="sng" dirty="0" smtClean="0">
                          <a:latin typeface="Century Gothic" pitchFamily="34" charset="0"/>
                        </a:rPr>
                        <a:t>105 m2</a:t>
                      </a:r>
                      <a:endParaRPr lang="tr-TR" sz="1200" u="sng"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290.000 TL</a:t>
                      </a:r>
                    </a:p>
                    <a:p>
                      <a:r>
                        <a:rPr lang="tr-TR" sz="1200" b="1" dirty="0" smtClean="0">
                          <a:latin typeface="Century Gothic" pitchFamily="34" charset="0"/>
                        </a:rPr>
                        <a:t>Alan: </a:t>
                      </a:r>
                      <a:r>
                        <a:rPr lang="tr-TR" sz="1200" u="sng" dirty="0" smtClean="0">
                          <a:latin typeface="Century Gothic" pitchFamily="34" charset="0"/>
                        </a:rPr>
                        <a:t>110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360.000 TL</a:t>
                      </a:r>
                    </a:p>
                    <a:p>
                      <a:r>
                        <a:rPr lang="tr-TR" sz="1200" b="1" dirty="0" smtClean="0">
                          <a:latin typeface="Century Gothic" pitchFamily="34" charset="0"/>
                        </a:rPr>
                        <a:t>Alan: </a:t>
                      </a:r>
                      <a:r>
                        <a:rPr lang="tr-TR" sz="1200" u="sng" dirty="0" smtClean="0">
                          <a:latin typeface="Century Gothic" pitchFamily="34" charset="0"/>
                        </a:rPr>
                        <a:t>120 m2</a:t>
                      </a:r>
                    </a:p>
                    <a:p>
                      <a:endParaRPr lang="tr-TR" sz="1200" dirty="0">
                        <a:latin typeface="Century Gothic" pitchFamily="34" charset="0"/>
                      </a:endParaRPr>
                    </a:p>
                  </a:txBody>
                  <a:tcPr/>
                </a:tc>
              </a:tr>
              <a:tr h="1203862">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300.000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b="0" u="sng" baseline="0" dirty="0" smtClean="0">
                          <a:latin typeface="Century Gothic" pitchFamily="34" charset="0"/>
                        </a:rPr>
                        <a:t>290</a:t>
                      </a:r>
                      <a:r>
                        <a:rPr lang="tr-TR" sz="1200" u="sng" dirty="0" smtClean="0">
                          <a:latin typeface="Century Gothic" pitchFamily="34" charset="0"/>
                        </a:rPr>
                        <a:t>.000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360.000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r>
              <a:tr h="1203862">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300.000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b="0" u="sng" baseline="0" dirty="0" smtClean="0">
                          <a:latin typeface="Century Gothic" pitchFamily="34" charset="0"/>
                        </a:rPr>
                        <a:t>290</a:t>
                      </a:r>
                      <a:r>
                        <a:rPr lang="tr-TR" sz="1200" u="sng" dirty="0" smtClean="0">
                          <a:latin typeface="Century Gothic" pitchFamily="34" charset="0"/>
                        </a:rPr>
                        <a:t>.000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360.000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r>
              <a:tr h="1203862">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300.000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290.000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c>
                  <a:txBody>
                    <a:bodyPr/>
                    <a:lstStyle/>
                    <a:p>
                      <a:r>
                        <a:rPr lang="tr-TR" sz="1200" b="1" dirty="0" smtClean="0">
                          <a:latin typeface="Century Gothic" pitchFamily="34" charset="0"/>
                        </a:rPr>
                        <a:t>Adres:</a:t>
                      </a:r>
                    </a:p>
                    <a:p>
                      <a:endParaRPr lang="tr-TR" sz="1200" dirty="0" smtClean="0">
                        <a:latin typeface="Century Gothic" pitchFamily="34" charset="0"/>
                      </a:endParaRPr>
                    </a:p>
                    <a:p>
                      <a:r>
                        <a:rPr lang="tr-TR" sz="1200" b="1" dirty="0" smtClean="0">
                          <a:latin typeface="Century Gothic" pitchFamily="34" charset="0"/>
                        </a:rPr>
                        <a:t>İstenen Fiyat:</a:t>
                      </a:r>
                      <a:r>
                        <a:rPr lang="tr-TR" sz="1200" b="1" baseline="0" dirty="0" smtClean="0">
                          <a:latin typeface="Century Gothic" pitchFamily="34" charset="0"/>
                        </a:rPr>
                        <a:t> </a:t>
                      </a:r>
                      <a:r>
                        <a:rPr lang="tr-TR" sz="1200" u="sng" dirty="0" smtClean="0">
                          <a:latin typeface="Century Gothic" pitchFamily="34" charset="0"/>
                        </a:rPr>
                        <a:t>360.000 TL</a:t>
                      </a:r>
                    </a:p>
                    <a:p>
                      <a:r>
                        <a:rPr lang="tr-TR" sz="1200" b="1" dirty="0" smtClean="0">
                          <a:latin typeface="Century Gothic" pitchFamily="34" charset="0"/>
                        </a:rPr>
                        <a:t>Alan: </a:t>
                      </a:r>
                      <a:r>
                        <a:rPr lang="tr-TR" sz="1200" u="sng" dirty="0" smtClean="0">
                          <a:latin typeface="Century Gothic" pitchFamily="34" charset="0"/>
                        </a:rPr>
                        <a:t>105 m2</a:t>
                      </a:r>
                    </a:p>
                    <a:p>
                      <a:endParaRPr lang="tr-TR" sz="1200" dirty="0">
                        <a:latin typeface="Century Gothic" pitchFamily="34" charset="0"/>
                      </a:endParaRPr>
                    </a:p>
                  </a:txBody>
                  <a:tcPr/>
                </a:tc>
              </a:tr>
            </a:tbl>
          </a:graphicData>
        </a:graphic>
      </p:graphicFrame>
      <p:sp>
        <p:nvSpPr>
          <p:cNvPr id="12" name="Rectangle 4"/>
          <p:cNvSpPr/>
          <p:nvPr/>
        </p:nvSpPr>
        <p:spPr>
          <a:xfrm>
            <a:off x="692696" y="7934624"/>
            <a:ext cx="5472608" cy="400110"/>
          </a:xfrm>
          <a:prstGeom prst="rect">
            <a:avLst/>
          </a:prstGeom>
        </p:spPr>
        <p:txBody>
          <a:bodyPr wrap="square">
            <a:spAutoFit/>
          </a:bodyPr>
          <a:lstStyle/>
          <a:p>
            <a:pPr algn="ctr"/>
            <a:r>
              <a:rPr lang="tr-TR" sz="2000" b="1" dirty="0" smtClean="0">
                <a:solidFill>
                  <a:srgbClr val="FF0000"/>
                </a:solidFill>
                <a:latin typeface="Century Gothic" pitchFamily="34" charset="0"/>
                <a:cs typeface="Arial"/>
              </a:rPr>
              <a:t>Hangi fiyatı istemeyi düşünüyorsunuz?</a:t>
            </a:r>
            <a:endParaRPr lang="tr-TR" sz="2000" b="1" dirty="0">
              <a:solidFill>
                <a:srgbClr val="FF0000"/>
              </a:solidFill>
              <a:latin typeface="Century Gothic" pitchFamily="34" charset="0"/>
              <a:cs typeface="Arial"/>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64" y="167578"/>
            <a:ext cx="986835" cy="967342"/>
          </a:xfrm>
          <a:prstGeom prst="rect">
            <a:avLst/>
          </a:prstGeom>
        </p:spPr>
      </p:pic>
    </p:spTree>
    <p:extLst>
      <p:ext uri="{BB962C8B-B14F-4D97-AF65-F5344CB8AC3E}">
        <p14:creationId xmlns:p14="http://schemas.microsoft.com/office/powerpoint/2010/main" val="1618537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Metin kutusu 7"/>
          <p:cNvSpPr txBox="1"/>
          <p:nvPr/>
        </p:nvSpPr>
        <p:spPr>
          <a:xfrm>
            <a:off x="404664" y="1461617"/>
            <a:ext cx="4827860" cy="523220"/>
          </a:xfrm>
          <a:prstGeom prst="rect">
            <a:avLst/>
          </a:prstGeom>
          <a:noFill/>
        </p:spPr>
        <p:txBody>
          <a:bodyPr wrap="none" rtlCol="0">
            <a:spAutoFit/>
          </a:bodyPr>
          <a:lstStyle/>
          <a:p>
            <a:r>
              <a:rPr lang="tr-TR" sz="2800" b="1" dirty="0" smtClean="0">
                <a:cs typeface="Arial" pitchFamily="34" charset="0"/>
              </a:rPr>
              <a:t>AVANTAJLAR&amp;DEZAVANTAJLAR</a:t>
            </a:r>
            <a:endParaRPr lang="tr-TR" sz="2800" b="1" dirty="0">
              <a:cs typeface="Arial" pitchFamily="34" charset="0"/>
            </a:endParaRPr>
          </a:p>
        </p:txBody>
      </p:sp>
      <p:sp>
        <p:nvSpPr>
          <p:cNvPr id="9" name="Dikdörtgen 8"/>
          <p:cNvSpPr/>
          <p:nvPr/>
        </p:nvSpPr>
        <p:spPr>
          <a:xfrm>
            <a:off x="368660" y="2007523"/>
            <a:ext cx="6120680" cy="492443"/>
          </a:xfrm>
          <a:prstGeom prst="rect">
            <a:avLst/>
          </a:prstGeom>
        </p:spPr>
        <p:txBody>
          <a:bodyPr wrap="square">
            <a:spAutoFit/>
          </a:bodyPr>
          <a:lstStyle/>
          <a:p>
            <a:pPr algn="just"/>
            <a:r>
              <a:rPr lang="tr-TR" sz="1300" dirty="0" smtClean="0">
                <a:solidFill>
                  <a:srgbClr val="1F3182"/>
                </a:solidFill>
                <a:latin typeface="Century Gothic" pitchFamily="34" charset="0"/>
                <a:cs typeface="Arial"/>
              </a:rPr>
              <a:t>Gayrimenkul de insan gibidir; biri diğerinin aynısı olamaz.</a:t>
            </a:r>
          </a:p>
          <a:p>
            <a:pPr algn="just"/>
            <a:r>
              <a:rPr lang="tr-TR" sz="1300" dirty="0" smtClean="0">
                <a:solidFill>
                  <a:srgbClr val="1F3182"/>
                </a:solidFill>
                <a:latin typeface="Century Gothic" pitchFamily="34" charset="0"/>
                <a:cs typeface="Arial"/>
              </a:rPr>
              <a:t>Aşağıda mülkünüzün sağladığı avantajların bir listesi bulunmaktadır.</a:t>
            </a:r>
            <a:endParaRPr lang="tr-TR" sz="1300" dirty="0">
              <a:solidFill>
                <a:srgbClr val="1F3182"/>
              </a:solidFill>
              <a:latin typeface="Century Gothic" pitchFamily="34" charset="0"/>
              <a:cs typeface="Arial"/>
            </a:endParaRPr>
          </a:p>
        </p:txBody>
      </p:sp>
      <p:graphicFrame>
        <p:nvGraphicFramePr>
          <p:cNvPr id="10" name="Tablo 9"/>
          <p:cNvGraphicFramePr>
            <a:graphicFrameLocks noGrp="1"/>
          </p:cNvGraphicFramePr>
          <p:nvPr>
            <p:extLst>
              <p:ext uri="{D42A27DB-BD31-4B8C-83A1-F6EECF244321}">
                <p14:modId xmlns:p14="http://schemas.microsoft.com/office/powerpoint/2010/main" val="1165385722"/>
              </p:ext>
            </p:extLst>
          </p:nvPr>
        </p:nvGraphicFramePr>
        <p:xfrm>
          <a:off x="395423" y="2642658"/>
          <a:ext cx="6067154" cy="3017128"/>
        </p:xfrm>
        <a:graphic>
          <a:graphicData uri="http://schemas.openxmlformats.org/drawingml/2006/table">
            <a:tbl>
              <a:tblPr firstRow="1" bandRow="1">
                <a:tableStyleId>{5C22544A-7EE6-4342-B048-85BDC9FD1C3A}</a:tableStyleId>
              </a:tblPr>
              <a:tblGrid>
                <a:gridCol w="3033577"/>
                <a:gridCol w="3033577"/>
              </a:tblGrid>
              <a:tr h="792088">
                <a:tc>
                  <a:txBody>
                    <a:bodyPr/>
                    <a:lstStyle/>
                    <a:p>
                      <a:pPr algn="ctr"/>
                      <a:r>
                        <a:rPr lang="tr-TR" dirty="0" smtClean="0"/>
                        <a:t>Mülkünüzün Satışını Kolaylaştıracak Hususlar</a:t>
                      </a:r>
                      <a:endParaRPr lang="tr-TR" dirty="0"/>
                    </a:p>
                  </a:txBody>
                  <a:tcPr/>
                </a:tc>
                <a:tc>
                  <a:txBody>
                    <a:bodyPr/>
                    <a:lstStyle/>
                    <a:p>
                      <a:pPr algn="ctr"/>
                      <a:r>
                        <a:rPr lang="tr-TR" dirty="0" smtClean="0"/>
                        <a:t>Alıcılardan Gelebilecek İtirazlar</a:t>
                      </a:r>
                      <a:endParaRPr lang="tr-TR" dirty="0"/>
                    </a:p>
                  </a:txBody>
                  <a:tcPr/>
                </a:tc>
              </a:tr>
              <a:tr h="370840">
                <a:tc>
                  <a:txBody>
                    <a:bodyPr/>
                    <a:lstStyle/>
                    <a:p>
                      <a:pPr algn="ctr"/>
                      <a:r>
                        <a:rPr lang="tr-TR" sz="1400" b="1" dirty="0" smtClean="0"/>
                        <a:t>Şehrin En Merkezi Yerinde Olması</a:t>
                      </a:r>
                      <a:endParaRPr lang="tr-TR" sz="1400" b="1" dirty="0"/>
                    </a:p>
                  </a:txBody>
                  <a:tcPr/>
                </a:tc>
                <a:tc>
                  <a:txBody>
                    <a:bodyPr/>
                    <a:lstStyle/>
                    <a:p>
                      <a:pPr algn="ctr"/>
                      <a:r>
                        <a:rPr lang="tr-TR" sz="1400" b="1" dirty="0" smtClean="0"/>
                        <a:t>Net</a:t>
                      </a:r>
                      <a:r>
                        <a:rPr lang="tr-TR" sz="1400" b="1" baseline="0" dirty="0" smtClean="0"/>
                        <a:t> Kullanım Alanının 250m2 Olması</a:t>
                      </a:r>
                      <a:endParaRPr lang="tr-TR" sz="1400" b="1" dirty="0"/>
                    </a:p>
                  </a:txBody>
                  <a:tcPr/>
                </a:tc>
              </a:tr>
              <a:tr h="370840">
                <a:tc>
                  <a:txBody>
                    <a:bodyPr/>
                    <a:lstStyle/>
                    <a:p>
                      <a:pPr algn="ctr"/>
                      <a:r>
                        <a:rPr lang="tr-TR" sz="1400" dirty="0" smtClean="0"/>
                        <a:t>Yaya Trafiğinin Yoğunluğu</a:t>
                      </a:r>
                      <a:endParaRPr lang="tr-TR" sz="1400" dirty="0"/>
                    </a:p>
                  </a:txBody>
                  <a:tcPr/>
                </a:tc>
                <a:tc>
                  <a:txBody>
                    <a:bodyPr/>
                    <a:lstStyle/>
                    <a:p>
                      <a:pPr algn="ctr"/>
                      <a:r>
                        <a:rPr lang="tr-TR" sz="1400" dirty="0" smtClean="0"/>
                        <a:t>İçerisinin Boş Olmaması</a:t>
                      </a:r>
                      <a:endParaRPr lang="tr-TR" sz="1400" dirty="0"/>
                    </a:p>
                  </a:txBody>
                  <a:tcPr/>
                </a:tc>
              </a:tr>
              <a:tr h="370840">
                <a:tc>
                  <a:txBody>
                    <a:bodyPr/>
                    <a:lstStyle/>
                    <a:p>
                      <a:pPr algn="ctr"/>
                      <a:r>
                        <a:rPr lang="tr-TR" sz="1400" b="1" dirty="0" smtClean="0"/>
                        <a:t>Şirketlerin</a:t>
                      </a:r>
                      <a:r>
                        <a:rPr lang="tr-TR" sz="1400" b="1" baseline="0" dirty="0" smtClean="0"/>
                        <a:t> Bölgeye Olan Yoğun Talebi</a:t>
                      </a:r>
                      <a:endParaRPr lang="tr-TR" sz="1400" b="1" dirty="0"/>
                    </a:p>
                  </a:txBody>
                  <a:tcPr/>
                </a:tc>
                <a:tc>
                  <a:txBody>
                    <a:bodyPr/>
                    <a:lstStyle/>
                    <a:p>
                      <a:pPr algn="ctr"/>
                      <a:endParaRPr lang="tr-TR" sz="1400" dirty="0"/>
                    </a:p>
                  </a:txBody>
                  <a:tcPr/>
                </a:tc>
              </a:tr>
              <a:tr h="370840">
                <a:tc>
                  <a:txBody>
                    <a:bodyPr/>
                    <a:lstStyle/>
                    <a:p>
                      <a:pPr algn="ctr"/>
                      <a:r>
                        <a:rPr lang="tr-TR" sz="1400" dirty="0" smtClean="0"/>
                        <a:t>Caddeye</a:t>
                      </a:r>
                      <a:r>
                        <a:rPr lang="tr-TR" sz="1400" baseline="0" dirty="0" smtClean="0"/>
                        <a:t> Cephesinin Geniş Olması</a:t>
                      </a:r>
                      <a:endParaRPr lang="tr-TR" sz="1400" dirty="0"/>
                    </a:p>
                  </a:txBody>
                  <a:tcPr/>
                </a:tc>
                <a:tc>
                  <a:txBody>
                    <a:bodyPr/>
                    <a:lstStyle/>
                    <a:p>
                      <a:pPr algn="ctr"/>
                      <a:endParaRPr lang="tr-TR" sz="1400" dirty="0"/>
                    </a:p>
                  </a:txBody>
                  <a:tcPr/>
                </a:tc>
              </a:tr>
              <a:tr h="370840">
                <a:tc>
                  <a:txBody>
                    <a:bodyPr/>
                    <a:lstStyle/>
                    <a:p>
                      <a:pPr algn="ctr"/>
                      <a:r>
                        <a:rPr lang="tr-TR" sz="1400" b="1" dirty="0" smtClean="0"/>
                        <a:t>Kolay Kiraya</a:t>
                      </a:r>
                      <a:r>
                        <a:rPr lang="tr-TR" sz="1400" b="1" baseline="0" dirty="0" smtClean="0"/>
                        <a:t> Verilebilir Olması</a:t>
                      </a:r>
                      <a:endParaRPr lang="tr-TR" sz="1400" b="1" dirty="0"/>
                    </a:p>
                  </a:txBody>
                  <a:tcPr/>
                </a:tc>
                <a:tc>
                  <a:txBody>
                    <a:bodyPr/>
                    <a:lstStyle/>
                    <a:p>
                      <a:pPr algn="ctr"/>
                      <a:endParaRPr lang="tr-TR" sz="1400" dirty="0"/>
                    </a:p>
                  </a:txBody>
                  <a:tcPr/>
                </a:tc>
              </a:tr>
              <a:tr h="370840">
                <a:tc>
                  <a:txBody>
                    <a:bodyPr/>
                    <a:lstStyle/>
                    <a:p>
                      <a:pPr algn="ctr"/>
                      <a:r>
                        <a:rPr lang="tr-TR" sz="1400" dirty="0" smtClean="0"/>
                        <a:t>Çok Fazla Emsalinin</a:t>
                      </a:r>
                      <a:r>
                        <a:rPr lang="tr-TR" sz="1400" baseline="0" dirty="0" smtClean="0"/>
                        <a:t> Bulunmaması</a:t>
                      </a:r>
                      <a:endParaRPr lang="tr-TR" sz="1400" dirty="0"/>
                    </a:p>
                  </a:txBody>
                  <a:tcPr/>
                </a:tc>
                <a:tc>
                  <a:txBody>
                    <a:bodyPr/>
                    <a:lstStyle/>
                    <a:p>
                      <a:pPr algn="ctr"/>
                      <a:endParaRPr lang="tr-TR" sz="1400" dirty="0"/>
                    </a:p>
                  </a:txBody>
                  <a:tcPr/>
                </a:tc>
              </a:tr>
            </a:tbl>
          </a:graphicData>
        </a:graphic>
      </p:graphicFrame>
      <p:sp>
        <p:nvSpPr>
          <p:cNvPr id="5" name="Rectangle 4"/>
          <p:cNvSpPr/>
          <p:nvPr/>
        </p:nvSpPr>
        <p:spPr>
          <a:xfrm>
            <a:off x="692696" y="5898734"/>
            <a:ext cx="5472608" cy="276999"/>
          </a:xfrm>
          <a:prstGeom prst="rect">
            <a:avLst/>
          </a:prstGeom>
        </p:spPr>
        <p:txBody>
          <a:bodyPr wrap="square">
            <a:spAutoFit/>
          </a:bodyPr>
          <a:lstStyle/>
          <a:p>
            <a:pPr algn="ctr"/>
            <a:r>
              <a:rPr lang="tr-TR" sz="1200" b="1" dirty="0" smtClean="0">
                <a:solidFill>
                  <a:srgbClr val="1F3182"/>
                </a:solidFill>
                <a:latin typeface="Arial"/>
                <a:cs typeface="Arial"/>
              </a:rPr>
              <a:t>PAZARDA YANLIŞ KONUMLANDIRILMIŞ BİR MÜLKÜN HİKAYESİ</a:t>
            </a:r>
            <a:endParaRPr lang="tr-TR" sz="1200" b="1" dirty="0">
              <a:solidFill>
                <a:srgbClr val="1F3182"/>
              </a:solidFill>
              <a:latin typeface="Arial"/>
              <a:cs typeface="Arial"/>
            </a:endParaRPr>
          </a:p>
        </p:txBody>
      </p:sp>
      <p:pic>
        <p:nvPicPr>
          <p:cNvPr id="6" name="Picture 3" descr="G:\Grafik\Media4re\WORKS\Cenker Sülün\RPA\File\fiyat_a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6020" y="6558378"/>
            <a:ext cx="4425960" cy="266429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4"/>
          <p:cNvSpPr/>
          <p:nvPr/>
        </p:nvSpPr>
        <p:spPr>
          <a:xfrm>
            <a:off x="528142" y="6486422"/>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Fiyat</a:t>
            </a:r>
            <a:endParaRPr lang="tr-TR" sz="1200" b="1" dirty="0">
              <a:solidFill>
                <a:schemeClr val="bg1">
                  <a:lumMod val="50000"/>
                </a:schemeClr>
              </a:solidFill>
              <a:latin typeface="Arial"/>
              <a:cs typeface="Arial"/>
            </a:endParaRPr>
          </a:p>
        </p:txBody>
      </p:sp>
      <p:sp>
        <p:nvSpPr>
          <p:cNvPr id="11" name="Rectangle 4"/>
          <p:cNvSpPr/>
          <p:nvPr/>
        </p:nvSpPr>
        <p:spPr>
          <a:xfrm>
            <a:off x="528142" y="6825526"/>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500.000</a:t>
            </a:r>
            <a:endParaRPr lang="tr-TR" sz="1200" b="1" dirty="0">
              <a:solidFill>
                <a:schemeClr val="bg1">
                  <a:lumMod val="50000"/>
                </a:schemeClr>
              </a:solidFill>
              <a:latin typeface="Arial"/>
              <a:cs typeface="Arial"/>
            </a:endParaRPr>
          </a:p>
        </p:txBody>
      </p:sp>
      <p:sp>
        <p:nvSpPr>
          <p:cNvPr id="12" name="Rectangle 4"/>
          <p:cNvSpPr/>
          <p:nvPr/>
        </p:nvSpPr>
        <p:spPr>
          <a:xfrm>
            <a:off x="528142" y="7149526"/>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480.000</a:t>
            </a:r>
            <a:endParaRPr lang="tr-TR" sz="1200" b="1" dirty="0">
              <a:solidFill>
                <a:schemeClr val="bg1">
                  <a:lumMod val="50000"/>
                </a:schemeClr>
              </a:solidFill>
              <a:latin typeface="Arial"/>
              <a:cs typeface="Arial"/>
            </a:endParaRPr>
          </a:p>
        </p:txBody>
      </p:sp>
      <p:sp>
        <p:nvSpPr>
          <p:cNvPr id="13" name="Rectangle 4"/>
          <p:cNvSpPr/>
          <p:nvPr/>
        </p:nvSpPr>
        <p:spPr>
          <a:xfrm>
            <a:off x="528142" y="7467912"/>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460.000</a:t>
            </a:r>
            <a:endParaRPr lang="tr-TR" sz="1200" b="1" dirty="0">
              <a:solidFill>
                <a:schemeClr val="bg1">
                  <a:lumMod val="50000"/>
                </a:schemeClr>
              </a:solidFill>
              <a:latin typeface="Arial"/>
              <a:cs typeface="Arial"/>
            </a:endParaRPr>
          </a:p>
        </p:txBody>
      </p:sp>
      <p:sp>
        <p:nvSpPr>
          <p:cNvPr id="14" name="Rectangle 4"/>
          <p:cNvSpPr/>
          <p:nvPr/>
        </p:nvSpPr>
        <p:spPr>
          <a:xfrm>
            <a:off x="528142" y="7797526"/>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440.000</a:t>
            </a:r>
            <a:endParaRPr lang="tr-TR" sz="1200" b="1" dirty="0">
              <a:solidFill>
                <a:schemeClr val="bg1">
                  <a:lumMod val="50000"/>
                </a:schemeClr>
              </a:solidFill>
              <a:latin typeface="Arial"/>
              <a:cs typeface="Arial"/>
            </a:endParaRPr>
          </a:p>
        </p:txBody>
      </p:sp>
      <p:sp>
        <p:nvSpPr>
          <p:cNvPr id="15" name="Rectangle 4"/>
          <p:cNvSpPr/>
          <p:nvPr/>
        </p:nvSpPr>
        <p:spPr>
          <a:xfrm>
            <a:off x="528142" y="8121526"/>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420.000</a:t>
            </a:r>
            <a:endParaRPr lang="tr-TR" sz="1200" b="1" dirty="0">
              <a:solidFill>
                <a:schemeClr val="bg1">
                  <a:lumMod val="50000"/>
                </a:schemeClr>
              </a:solidFill>
              <a:latin typeface="Arial"/>
              <a:cs typeface="Arial"/>
            </a:endParaRPr>
          </a:p>
        </p:txBody>
      </p:sp>
      <p:sp>
        <p:nvSpPr>
          <p:cNvPr id="16" name="Rectangle 4"/>
          <p:cNvSpPr/>
          <p:nvPr/>
        </p:nvSpPr>
        <p:spPr>
          <a:xfrm>
            <a:off x="528142" y="8462362"/>
            <a:ext cx="733400" cy="276999"/>
          </a:xfrm>
          <a:prstGeom prst="rect">
            <a:avLst/>
          </a:prstGeom>
        </p:spPr>
        <p:txBody>
          <a:bodyPr wrap="square">
            <a:spAutoFit/>
          </a:bodyPr>
          <a:lstStyle/>
          <a:p>
            <a:r>
              <a:rPr lang="tr-TR" sz="1200" b="1" dirty="0" smtClean="0">
                <a:solidFill>
                  <a:schemeClr val="bg1">
                    <a:lumMod val="50000"/>
                  </a:schemeClr>
                </a:solidFill>
                <a:latin typeface="Arial"/>
                <a:cs typeface="Arial"/>
              </a:rPr>
              <a:t>400.000</a:t>
            </a:r>
            <a:endParaRPr lang="tr-TR" sz="1200" b="1" dirty="0">
              <a:solidFill>
                <a:schemeClr val="bg1">
                  <a:lumMod val="50000"/>
                </a:schemeClr>
              </a:solidFill>
              <a:latin typeface="Arial"/>
              <a:cs typeface="Arial"/>
            </a:endParaRPr>
          </a:p>
        </p:txBody>
      </p:sp>
      <p:sp>
        <p:nvSpPr>
          <p:cNvPr id="17" name="Rectangle 4"/>
          <p:cNvSpPr/>
          <p:nvPr/>
        </p:nvSpPr>
        <p:spPr>
          <a:xfrm>
            <a:off x="1382462" y="9185139"/>
            <a:ext cx="4206778" cy="276999"/>
          </a:xfrm>
          <a:prstGeom prst="rect">
            <a:avLst/>
          </a:prstGeom>
        </p:spPr>
        <p:txBody>
          <a:bodyPr wrap="square">
            <a:spAutoFit/>
          </a:bodyPr>
          <a:lstStyle/>
          <a:p>
            <a:r>
              <a:rPr lang="tr-TR" sz="1200" b="1" dirty="0" smtClean="0">
                <a:solidFill>
                  <a:schemeClr val="bg1">
                    <a:lumMod val="50000"/>
                  </a:schemeClr>
                </a:solidFill>
                <a:latin typeface="Arial"/>
                <a:cs typeface="Arial"/>
              </a:rPr>
              <a:t>1            2           3            4            5           6            Aylar</a:t>
            </a:r>
            <a:endParaRPr lang="tr-TR" sz="1200" b="1" dirty="0">
              <a:solidFill>
                <a:schemeClr val="bg1">
                  <a:lumMod val="50000"/>
                </a:schemeClr>
              </a:solidFill>
              <a:latin typeface="Arial"/>
              <a:cs typeface="Arial"/>
            </a:endParaRPr>
          </a:p>
        </p:txBody>
      </p:sp>
      <p:cxnSp>
        <p:nvCxnSpPr>
          <p:cNvPr id="18" name="Düz Bağlayıcı 17"/>
          <p:cNvCxnSpPr/>
          <p:nvPr/>
        </p:nvCxnSpPr>
        <p:spPr>
          <a:xfrm flipV="1">
            <a:off x="1484784" y="6486421"/>
            <a:ext cx="432048" cy="477603"/>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4"/>
          <p:cNvSpPr/>
          <p:nvPr/>
        </p:nvSpPr>
        <p:spPr>
          <a:xfrm>
            <a:off x="1844823" y="6245375"/>
            <a:ext cx="1641027" cy="276999"/>
          </a:xfrm>
          <a:prstGeom prst="rect">
            <a:avLst/>
          </a:prstGeom>
        </p:spPr>
        <p:txBody>
          <a:bodyPr wrap="square">
            <a:spAutoFit/>
          </a:bodyPr>
          <a:lstStyle/>
          <a:p>
            <a:r>
              <a:rPr lang="tr-TR" sz="1200" dirty="0" smtClean="0">
                <a:solidFill>
                  <a:srgbClr val="C00000"/>
                </a:solidFill>
                <a:latin typeface="Arial"/>
                <a:cs typeface="Arial"/>
              </a:rPr>
              <a:t>Baştaki Portföy Fiyatı</a:t>
            </a:r>
            <a:endParaRPr lang="tr-TR" sz="1200" dirty="0">
              <a:solidFill>
                <a:srgbClr val="C00000"/>
              </a:solidFill>
              <a:latin typeface="Arial"/>
              <a:cs typeface="Arial"/>
            </a:endParaRPr>
          </a:p>
        </p:txBody>
      </p:sp>
      <p:cxnSp>
        <p:nvCxnSpPr>
          <p:cNvPr id="20" name="Düz Bağlayıcı 19"/>
          <p:cNvCxnSpPr/>
          <p:nvPr/>
        </p:nvCxnSpPr>
        <p:spPr>
          <a:xfrm flipV="1">
            <a:off x="2665336" y="6486422"/>
            <a:ext cx="1051696" cy="1119992"/>
          </a:xfrm>
          <a:prstGeom prst="line">
            <a:avLst/>
          </a:prstGeom>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717032" y="6245374"/>
            <a:ext cx="2448272" cy="276999"/>
          </a:xfrm>
          <a:prstGeom prst="rect">
            <a:avLst/>
          </a:prstGeom>
        </p:spPr>
        <p:txBody>
          <a:bodyPr wrap="square">
            <a:spAutoFit/>
          </a:bodyPr>
          <a:lstStyle/>
          <a:p>
            <a:r>
              <a:rPr lang="tr-TR" sz="1200" dirty="0" smtClean="0">
                <a:solidFill>
                  <a:srgbClr val="C00000"/>
                </a:solidFill>
                <a:latin typeface="Arial"/>
                <a:cs typeface="Arial"/>
              </a:rPr>
              <a:t>Portföy Alındığında Piyasa Rayici</a:t>
            </a:r>
            <a:endParaRPr lang="tr-TR" sz="1200" dirty="0">
              <a:solidFill>
                <a:srgbClr val="C00000"/>
              </a:solidFill>
              <a:latin typeface="Arial"/>
              <a:cs typeface="Arial"/>
            </a:endParaRPr>
          </a:p>
        </p:txBody>
      </p:sp>
      <p:cxnSp>
        <p:nvCxnSpPr>
          <p:cNvPr id="22" name="Düz Bağlayıcı 21"/>
          <p:cNvCxnSpPr/>
          <p:nvPr/>
        </p:nvCxnSpPr>
        <p:spPr>
          <a:xfrm flipV="1">
            <a:off x="3284984" y="7046418"/>
            <a:ext cx="2592288" cy="889607"/>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4"/>
          <p:cNvSpPr/>
          <p:nvPr/>
        </p:nvSpPr>
        <p:spPr>
          <a:xfrm>
            <a:off x="5877272" y="6827056"/>
            <a:ext cx="720080" cy="461665"/>
          </a:xfrm>
          <a:prstGeom prst="rect">
            <a:avLst/>
          </a:prstGeom>
        </p:spPr>
        <p:txBody>
          <a:bodyPr wrap="square">
            <a:spAutoFit/>
          </a:bodyPr>
          <a:lstStyle/>
          <a:p>
            <a:r>
              <a:rPr lang="tr-TR" sz="1200" dirty="0" smtClean="0">
                <a:solidFill>
                  <a:srgbClr val="C00000"/>
                </a:solidFill>
                <a:latin typeface="Arial"/>
                <a:cs typeface="Arial"/>
              </a:rPr>
              <a:t>Satış</a:t>
            </a:r>
          </a:p>
          <a:p>
            <a:r>
              <a:rPr lang="tr-TR" sz="1200" dirty="0" smtClean="0">
                <a:solidFill>
                  <a:srgbClr val="C00000"/>
                </a:solidFill>
                <a:latin typeface="Arial"/>
                <a:cs typeface="Arial"/>
              </a:rPr>
              <a:t>Fiyatı</a:t>
            </a:r>
            <a:endParaRPr lang="tr-TR" sz="1200" dirty="0">
              <a:solidFill>
                <a:srgbClr val="C00000"/>
              </a:solidFill>
              <a:latin typeface="Arial"/>
              <a:cs typeface="Arial"/>
            </a:endParaRPr>
          </a:p>
        </p:txBody>
      </p:sp>
      <p:pic>
        <p:nvPicPr>
          <p:cNvPr id="24" name="Resim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8099" y="552437"/>
            <a:ext cx="1815222" cy="272045"/>
          </a:xfrm>
          <a:prstGeom prst="rect">
            <a:avLst/>
          </a:prstGeom>
        </p:spPr>
      </p:pic>
    </p:spTree>
    <p:extLst>
      <p:ext uri="{BB962C8B-B14F-4D97-AF65-F5344CB8AC3E}">
        <p14:creationId xmlns:p14="http://schemas.microsoft.com/office/powerpoint/2010/main" val="714237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Metin kutusu 4"/>
          <p:cNvSpPr txBox="1"/>
          <p:nvPr/>
        </p:nvSpPr>
        <p:spPr>
          <a:xfrm>
            <a:off x="404664" y="1497706"/>
            <a:ext cx="4803431" cy="523220"/>
          </a:xfrm>
          <a:prstGeom prst="rect">
            <a:avLst/>
          </a:prstGeom>
          <a:noFill/>
        </p:spPr>
        <p:txBody>
          <a:bodyPr wrap="none" rtlCol="0">
            <a:spAutoFit/>
          </a:bodyPr>
          <a:lstStyle/>
          <a:p>
            <a:r>
              <a:rPr lang="tr-TR" sz="2800" b="1" dirty="0" smtClean="0">
                <a:cs typeface="Arial" pitchFamily="34" charset="0"/>
              </a:rPr>
              <a:t>DOĞRU FİYATLAMANIN ÖNEMİ</a:t>
            </a:r>
            <a:endParaRPr lang="tr-TR" sz="2800" b="1" dirty="0">
              <a:cs typeface="Arial" pitchFamily="34" charset="0"/>
            </a:endParaRPr>
          </a:p>
        </p:txBody>
      </p:sp>
      <p:pic>
        <p:nvPicPr>
          <p:cNvPr id="6" name="Picture 3" descr="G:\Grafik\Media4re\WORKS\Cenker Sülün\RPA\File\infographi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07" y="2452772"/>
            <a:ext cx="6224587" cy="53213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371283" y="3813632"/>
            <a:ext cx="1761573" cy="861774"/>
          </a:xfrm>
          <a:prstGeom prst="rect">
            <a:avLst/>
          </a:prstGeom>
          <a:noFill/>
        </p:spPr>
        <p:txBody>
          <a:bodyPr wrap="square" rtlCol="0">
            <a:spAutoFit/>
          </a:bodyPr>
          <a:lstStyle/>
          <a:p>
            <a:r>
              <a:rPr lang="tr-TR" dirty="0" smtClean="0">
                <a:solidFill>
                  <a:srgbClr val="C00000"/>
                </a:solidFill>
                <a:latin typeface="Arial" pitchFamily="34" charset="0"/>
                <a:cs typeface="Arial" pitchFamily="34" charset="0"/>
              </a:rPr>
              <a:t>1. Seviye</a:t>
            </a:r>
            <a:endParaRPr lang="tr-TR" dirty="0">
              <a:solidFill>
                <a:srgbClr val="C00000"/>
              </a:solidFill>
              <a:latin typeface="Arial" pitchFamily="34" charset="0"/>
              <a:cs typeface="Arial" pitchFamily="34" charset="0"/>
            </a:endParaRPr>
          </a:p>
          <a:p>
            <a:r>
              <a:rPr lang="tr-TR" sz="1600" dirty="0" smtClean="0">
                <a:latin typeface="Arial" pitchFamily="34" charset="0"/>
                <a:cs typeface="Arial" pitchFamily="34" charset="0"/>
              </a:rPr>
              <a:t>Piyasa Rayicinin</a:t>
            </a:r>
            <a:endParaRPr lang="tr-TR" sz="1600" dirty="0">
              <a:latin typeface="Arial" pitchFamily="34" charset="0"/>
              <a:cs typeface="Arial" pitchFamily="34" charset="0"/>
            </a:endParaRPr>
          </a:p>
          <a:p>
            <a:r>
              <a:rPr lang="tr-TR" sz="1600" dirty="0" smtClean="0">
                <a:latin typeface="Arial" pitchFamily="34" charset="0"/>
                <a:cs typeface="Arial" pitchFamily="34" charset="0"/>
              </a:rPr>
              <a:t>Üzerinde</a:t>
            </a:r>
            <a:endParaRPr lang="tr-TR" sz="1600" dirty="0">
              <a:latin typeface="Arial" pitchFamily="34" charset="0"/>
              <a:cs typeface="Arial" pitchFamily="34" charset="0"/>
            </a:endParaRPr>
          </a:p>
        </p:txBody>
      </p:sp>
      <p:sp>
        <p:nvSpPr>
          <p:cNvPr id="8" name="Metin kutusu 7"/>
          <p:cNvSpPr txBox="1"/>
          <p:nvPr/>
        </p:nvSpPr>
        <p:spPr>
          <a:xfrm>
            <a:off x="371283" y="5184106"/>
            <a:ext cx="1761573" cy="615553"/>
          </a:xfrm>
          <a:prstGeom prst="rect">
            <a:avLst/>
          </a:prstGeom>
          <a:noFill/>
        </p:spPr>
        <p:txBody>
          <a:bodyPr wrap="square" rtlCol="0">
            <a:spAutoFit/>
          </a:bodyPr>
          <a:lstStyle/>
          <a:p>
            <a:r>
              <a:rPr lang="tr-TR" dirty="0" smtClean="0">
                <a:solidFill>
                  <a:srgbClr val="C00000"/>
                </a:solidFill>
                <a:latin typeface="Arial" pitchFamily="34" charset="0"/>
                <a:cs typeface="Arial" pitchFamily="34" charset="0"/>
              </a:rPr>
              <a:t>2. Seviye</a:t>
            </a:r>
          </a:p>
          <a:p>
            <a:r>
              <a:rPr lang="tr-TR" sz="1600" dirty="0" smtClean="0">
                <a:latin typeface="Arial" pitchFamily="34" charset="0"/>
                <a:cs typeface="Arial" pitchFamily="34" charset="0"/>
              </a:rPr>
              <a:t>Piyasa Rayici</a:t>
            </a:r>
            <a:endParaRPr lang="tr-TR" sz="1600" dirty="0">
              <a:latin typeface="Arial" pitchFamily="34" charset="0"/>
              <a:cs typeface="Arial" pitchFamily="34" charset="0"/>
            </a:endParaRPr>
          </a:p>
        </p:txBody>
      </p:sp>
      <p:sp>
        <p:nvSpPr>
          <p:cNvPr id="9" name="Metin kutusu 8"/>
          <p:cNvSpPr txBox="1"/>
          <p:nvPr/>
        </p:nvSpPr>
        <p:spPr>
          <a:xfrm>
            <a:off x="371283" y="6240910"/>
            <a:ext cx="1761573" cy="861774"/>
          </a:xfrm>
          <a:prstGeom prst="rect">
            <a:avLst/>
          </a:prstGeom>
          <a:noFill/>
        </p:spPr>
        <p:txBody>
          <a:bodyPr wrap="square" rtlCol="0">
            <a:spAutoFit/>
          </a:bodyPr>
          <a:lstStyle/>
          <a:p>
            <a:r>
              <a:rPr lang="tr-TR" dirty="0" smtClean="0">
                <a:solidFill>
                  <a:srgbClr val="C00000"/>
                </a:solidFill>
                <a:latin typeface="Arial" pitchFamily="34" charset="0"/>
                <a:cs typeface="Arial" pitchFamily="34" charset="0"/>
              </a:rPr>
              <a:t>3. Seviye</a:t>
            </a:r>
          </a:p>
          <a:p>
            <a:r>
              <a:rPr lang="tr-TR" sz="1600" dirty="0" smtClean="0">
                <a:latin typeface="Arial" pitchFamily="34" charset="0"/>
                <a:cs typeface="Arial" pitchFamily="34" charset="0"/>
              </a:rPr>
              <a:t>Rayicin</a:t>
            </a:r>
          </a:p>
          <a:p>
            <a:r>
              <a:rPr lang="tr-TR" sz="1600" dirty="0" smtClean="0">
                <a:latin typeface="Arial" pitchFamily="34" charset="0"/>
                <a:cs typeface="Arial" pitchFamily="34" charset="0"/>
              </a:rPr>
              <a:t>Altında</a:t>
            </a:r>
            <a:endParaRPr lang="tr-TR" sz="1600" dirty="0">
              <a:latin typeface="Arial" pitchFamily="34" charset="0"/>
              <a:cs typeface="Arial" pitchFamily="34" charset="0"/>
            </a:endParaRPr>
          </a:p>
        </p:txBody>
      </p:sp>
      <p:sp>
        <p:nvSpPr>
          <p:cNvPr id="13" name="Metin kutusu 12"/>
          <p:cNvSpPr txBox="1"/>
          <p:nvPr/>
        </p:nvSpPr>
        <p:spPr>
          <a:xfrm>
            <a:off x="4537875" y="3904220"/>
            <a:ext cx="1761573" cy="276999"/>
          </a:xfrm>
          <a:prstGeom prst="rect">
            <a:avLst/>
          </a:prstGeom>
          <a:noFill/>
        </p:spPr>
        <p:txBody>
          <a:bodyPr wrap="square" rtlCol="0">
            <a:spAutoFit/>
          </a:bodyPr>
          <a:lstStyle/>
          <a:p>
            <a:r>
              <a:rPr lang="tr-TR" sz="1200" b="1" dirty="0" smtClean="0">
                <a:latin typeface="Arial" pitchFamily="34" charset="0"/>
                <a:cs typeface="Arial" pitchFamily="34" charset="0"/>
              </a:rPr>
              <a:t>Yanlış Alıcıları Çeker</a:t>
            </a:r>
            <a:endParaRPr lang="tr-TR" sz="1200" b="1" dirty="0">
              <a:latin typeface="Arial" pitchFamily="34" charset="0"/>
              <a:cs typeface="Arial" pitchFamily="34" charset="0"/>
            </a:endParaRPr>
          </a:p>
        </p:txBody>
      </p:sp>
      <p:sp>
        <p:nvSpPr>
          <p:cNvPr id="14" name="Metin kutusu 13"/>
          <p:cNvSpPr txBox="1"/>
          <p:nvPr/>
        </p:nvSpPr>
        <p:spPr>
          <a:xfrm>
            <a:off x="4664640" y="5043284"/>
            <a:ext cx="1761573" cy="276999"/>
          </a:xfrm>
          <a:prstGeom prst="rect">
            <a:avLst/>
          </a:prstGeom>
          <a:noFill/>
        </p:spPr>
        <p:txBody>
          <a:bodyPr wrap="square" rtlCol="0">
            <a:spAutoFit/>
          </a:bodyPr>
          <a:lstStyle/>
          <a:p>
            <a:r>
              <a:rPr lang="tr-TR" sz="1200" b="1" dirty="0" smtClean="0">
                <a:latin typeface="Arial" pitchFamily="34" charset="0"/>
                <a:cs typeface="Arial" pitchFamily="34" charset="0"/>
              </a:rPr>
              <a:t>Doğru Alıcıları Çeker</a:t>
            </a:r>
            <a:endParaRPr lang="tr-TR" sz="1200" b="1" dirty="0">
              <a:latin typeface="Arial" pitchFamily="34" charset="0"/>
              <a:cs typeface="Arial" pitchFamily="34" charset="0"/>
            </a:endParaRPr>
          </a:p>
        </p:txBody>
      </p:sp>
      <p:sp>
        <p:nvSpPr>
          <p:cNvPr id="15" name="Metin kutusu 14"/>
          <p:cNvSpPr txBox="1"/>
          <p:nvPr/>
        </p:nvSpPr>
        <p:spPr>
          <a:xfrm>
            <a:off x="5229200" y="6240910"/>
            <a:ext cx="1761573" cy="461665"/>
          </a:xfrm>
          <a:prstGeom prst="rect">
            <a:avLst/>
          </a:prstGeom>
          <a:noFill/>
        </p:spPr>
        <p:txBody>
          <a:bodyPr wrap="square" rtlCol="0">
            <a:spAutoFit/>
          </a:bodyPr>
          <a:lstStyle/>
          <a:p>
            <a:r>
              <a:rPr lang="tr-TR" sz="1200" b="1" dirty="0" smtClean="0">
                <a:latin typeface="Arial" pitchFamily="34" charset="0"/>
                <a:cs typeface="Arial" pitchFamily="34" charset="0"/>
              </a:rPr>
              <a:t>Daha Çok</a:t>
            </a:r>
          </a:p>
          <a:p>
            <a:r>
              <a:rPr lang="tr-TR" sz="1200" b="1" dirty="0" smtClean="0">
                <a:latin typeface="Arial" pitchFamily="34" charset="0"/>
                <a:cs typeface="Arial" pitchFamily="34" charset="0"/>
              </a:rPr>
              <a:t>Müşteriye Ulaşır</a:t>
            </a:r>
            <a:endParaRPr lang="tr-TR" sz="1200" b="1" dirty="0">
              <a:latin typeface="Arial" pitchFamily="34" charset="0"/>
              <a:cs typeface="Arial" pitchFamily="34" charset="0"/>
            </a:endParaRPr>
          </a:p>
        </p:txBody>
      </p:sp>
      <p:pic>
        <p:nvPicPr>
          <p:cNvPr id="16" name="Picture 4" descr="G:\Grafik\Media4re\WORKS\Cenker Sülün\RPA\File\red_pers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7043" y="4393705"/>
            <a:ext cx="449362" cy="4493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G:\Grafik\Media4re\WORKS\Cenker Sülün\RPA\File\red_pers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5305" y="4393705"/>
            <a:ext cx="449362" cy="4493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94169" y="5613832"/>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98678" y="5613831"/>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26235" y="6706209"/>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98679" y="6706209"/>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0314" y="6706209"/>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G:\Grafik\Media4re\WORKS\Cenker Sülün\RPA\File\green_pers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758" y="6706209"/>
            <a:ext cx="455111" cy="455111"/>
          </a:xfrm>
          <a:prstGeom prst="rect">
            <a:avLst/>
          </a:prstGeom>
          <a:noFill/>
          <a:extLst>
            <a:ext uri="{909E8E84-426E-40DD-AFC4-6F175D3DCCD1}">
              <a14:hiddenFill xmlns:a14="http://schemas.microsoft.com/office/drawing/2010/main">
                <a:solidFill>
                  <a:srgbClr val="FFFFFF"/>
                </a:solidFill>
              </a14:hiddenFill>
            </a:ext>
          </a:extLst>
        </p:spPr>
      </p:pic>
      <p:pic>
        <p:nvPicPr>
          <p:cNvPr id="24" name="Resim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664" y="167578"/>
            <a:ext cx="986835" cy="967342"/>
          </a:xfrm>
          <a:prstGeom prst="rect">
            <a:avLst/>
          </a:prstGeom>
        </p:spPr>
      </p:pic>
    </p:spTree>
    <p:extLst>
      <p:ext uri="{BB962C8B-B14F-4D97-AF65-F5344CB8AC3E}">
        <p14:creationId xmlns:p14="http://schemas.microsoft.com/office/powerpoint/2010/main" val="2373755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3340"/>
        </a:solidFill>
        <a:effectLst/>
      </p:bgPr>
    </p:bg>
    <p:spTree>
      <p:nvGrpSpPr>
        <p:cNvPr id="1" name=""/>
        <p:cNvGrpSpPr/>
        <p:nvPr/>
      </p:nvGrpSpPr>
      <p:grpSpPr>
        <a:xfrm>
          <a:off x="0" y="0"/>
          <a:ext cx="0" cy="0"/>
          <a:chOff x="0" y="0"/>
          <a:chExt cx="0" cy="0"/>
        </a:xfrm>
      </p:grpSpPr>
      <p:sp>
        <p:nvSpPr>
          <p:cNvPr id="41" name="Dikdörtgen 40"/>
          <p:cNvSpPr/>
          <p:nvPr/>
        </p:nvSpPr>
        <p:spPr>
          <a:xfrm>
            <a:off x="4064128" y="296779"/>
            <a:ext cx="2793872" cy="93124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Metin kutusu 17"/>
          <p:cNvSpPr txBox="1"/>
          <p:nvPr/>
        </p:nvSpPr>
        <p:spPr>
          <a:xfrm>
            <a:off x="392336" y="169467"/>
            <a:ext cx="2446504" cy="707886"/>
          </a:xfrm>
          <a:prstGeom prst="rect">
            <a:avLst/>
          </a:prstGeom>
          <a:noFill/>
        </p:spPr>
        <p:txBody>
          <a:bodyPr wrap="none" rtlCol="0">
            <a:spAutoFit/>
          </a:bodyPr>
          <a:lstStyle/>
          <a:p>
            <a:r>
              <a:rPr lang="tr-TR" sz="2000" b="1" dirty="0" smtClean="0"/>
              <a:t>SONUÇLANDIRDIĞIM</a:t>
            </a:r>
          </a:p>
          <a:p>
            <a:r>
              <a:rPr lang="tr-TR" sz="2000" dirty="0" smtClean="0"/>
              <a:t>BAZI İŞLEMLERİM</a:t>
            </a:r>
            <a:endParaRPr lang="tr-TR" sz="2000" dirty="0"/>
          </a:p>
        </p:txBody>
      </p:sp>
      <p:pic>
        <p:nvPicPr>
          <p:cNvPr id="23" name="Resim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9479" y="500171"/>
            <a:ext cx="2947737" cy="2947738"/>
          </a:xfrm>
          <a:prstGeom prst="rect">
            <a:avLst/>
          </a:prstGeom>
        </p:spPr>
      </p:pic>
      <p:sp>
        <p:nvSpPr>
          <p:cNvPr id="27" name="Çapraz Şerit 26"/>
          <p:cNvSpPr/>
          <p:nvPr/>
        </p:nvSpPr>
        <p:spPr>
          <a:xfrm>
            <a:off x="3609478" y="500163"/>
            <a:ext cx="1057120" cy="1057120"/>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1" name="Metin kutusu 30"/>
          <p:cNvSpPr txBox="1"/>
          <p:nvPr/>
        </p:nvSpPr>
        <p:spPr>
          <a:xfrm rot="18900000">
            <a:off x="3696799" y="725062"/>
            <a:ext cx="688831" cy="286020"/>
          </a:xfrm>
          <a:prstGeom prst="rect">
            <a:avLst/>
          </a:prstGeom>
          <a:noFill/>
        </p:spPr>
        <p:txBody>
          <a:bodyPr wrap="none" rtlCol="0">
            <a:spAutoFit/>
          </a:bodyPr>
          <a:lstStyle/>
          <a:p>
            <a:r>
              <a:rPr lang="tr-TR" sz="1600" b="1" dirty="0" smtClean="0">
                <a:solidFill>
                  <a:schemeClr val="bg1"/>
                </a:solidFill>
              </a:rPr>
              <a:t>SATILDI</a:t>
            </a:r>
            <a:endParaRPr lang="tr-TR" sz="1600" b="1" dirty="0">
              <a:solidFill>
                <a:schemeClr val="bg1"/>
              </a:solidFill>
            </a:endParaRPr>
          </a:p>
        </p:txBody>
      </p:sp>
      <p:pic>
        <p:nvPicPr>
          <p:cNvPr id="25" name="Resim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471" y="3630509"/>
            <a:ext cx="2947745" cy="2947745"/>
          </a:xfrm>
          <a:prstGeom prst="rect">
            <a:avLst/>
          </a:prstGeom>
        </p:spPr>
      </p:pic>
      <p:sp>
        <p:nvSpPr>
          <p:cNvPr id="28" name="Çapraz Şerit 27"/>
          <p:cNvSpPr/>
          <p:nvPr/>
        </p:nvSpPr>
        <p:spPr>
          <a:xfrm>
            <a:off x="3609470" y="3630509"/>
            <a:ext cx="1094877" cy="1094877"/>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2" name="Metin kutusu 31"/>
          <p:cNvSpPr txBox="1"/>
          <p:nvPr/>
        </p:nvSpPr>
        <p:spPr>
          <a:xfrm rot="18900000">
            <a:off x="3674416" y="3872462"/>
            <a:ext cx="713434" cy="296236"/>
          </a:xfrm>
          <a:prstGeom prst="rect">
            <a:avLst/>
          </a:prstGeom>
          <a:noFill/>
        </p:spPr>
        <p:txBody>
          <a:bodyPr wrap="none" rtlCol="0">
            <a:spAutoFit/>
          </a:bodyPr>
          <a:lstStyle/>
          <a:p>
            <a:r>
              <a:rPr lang="tr-TR" sz="1600" b="1" dirty="0" smtClean="0">
                <a:solidFill>
                  <a:schemeClr val="bg1"/>
                </a:solidFill>
              </a:rPr>
              <a:t>SATILDI</a:t>
            </a:r>
            <a:endParaRPr lang="tr-TR" sz="1600" b="1" dirty="0">
              <a:solidFill>
                <a:schemeClr val="bg1"/>
              </a:solidFill>
            </a:endParaRPr>
          </a:p>
        </p:txBody>
      </p:sp>
      <p:pic>
        <p:nvPicPr>
          <p:cNvPr id="24" name="Resim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9169" y="6819081"/>
            <a:ext cx="2948047" cy="2846091"/>
          </a:xfrm>
          <a:prstGeom prst="rect">
            <a:avLst/>
          </a:prstGeom>
        </p:spPr>
      </p:pic>
      <p:sp>
        <p:nvSpPr>
          <p:cNvPr id="30" name="Çapraz Şerit 29"/>
          <p:cNvSpPr/>
          <p:nvPr/>
        </p:nvSpPr>
        <p:spPr>
          <a:xfrm>
            <a:off x="3609168" y="6832619"/>
            <a:ext cx="1094990" cy="1057120"/>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4" name="Metin kutusu 33"/>
          <p:cNvSpPr txBox="1"/>
          <p:nvPr/>
        </p:nvSpPr>
        <p:spPr>
          <a:xfrm rot="18900000">
            <a:off x="3540021" y="7103994"/>
            <a:ext cx="982223" cy="286020"/>
          </a:xfrm>
          <a:prstGeom prst="rect">
            <a:avLst/>
          </a:prstGeom>
          <a:noFill/>
        </p:spPr>
        <p:txBody>
          <a:bodyPr wrap="none" rtlCol="0">
            <a:spAutoFit/>
          </a:bodyPr>
          <a:lstStyle/>
          <a:p>
            <a:r>
              <a:rPr lang="tr-TR" sz="1600" b="1" dirty="0" smtClean="0">
                <a:solidFill>
                  <a:schemeClr val="bg1"/>
                </a:solidFill>
              </a:rPr>
              <a:t>KİRALANDI</a:t>
            </a:r>
            <a:endParaRPr lang="tr-TR" sz="1600" b="1" dirty="0">
              <a:solidFill>
                <a:schemeClr val="bg1"/>
              </a:solidFill>
            </a:endParaRPr>
          </a:p>
        </p:txBody>
      </p:sp>
      <p:sp>
        <p:nvSpPr>
          <p:cNvPr id="6" name="İkizkenar Üçgen 5"/>
          <p:cNvSpPr/>
          <p:nvPr/>
        </p:nvSpPr>
        <p:spPr>
          <a:xfrm rot="16200000">
            <a:off x="2687701" y="1756809"/>
            <a:ext cx="1236440" cy="60127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İkizkenar Üçgen 25"/>
          <p:cNvSpPr/>
          <p:nvPr/>
        </p:nvSpPr>
        <p:spPr>
          <a:xfrm rot="16200000">
            <a:off x="2692218" y="4803744"/>
            <a:ext cx="1236440" cy="60127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İkizkenar Üçgen 35"/>
          <p:cNvSpPr/>
          <p:nvPr/>
        </p:nvSpPr>
        <p:spPr>
          <a:xfrm rot="16200000">
            <a:off x="2687701" y="7941489"/>
            <a:ext cx="1236440" cy="60127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Metin kutusu 36"/>
          <p:cNvSpPr txBox="1"/>
          <p:nvPr/>
        </p:nvSpPr>
        <p:spPr>
          <a:xfrm>
            <a:off x="719964" y="1641946"/>
            <a:ext cx="1827750" cy="830997"/>
          </a:xfrm>
          <a:prstGeom prst="rect">
            <a:avLst/>
          </a:prstGeom>
          <a:noFill/>
        </p:spPr>
        <p:txBody>
          <a:bodyPr wrap="square" rtlCol="0">
            <a:spAutoFit/>
          </a:bodyPr>
          <a:lstStyle/>
          <a:p>
            <a:pPr algn="r"/>
            <a:r>
              <a:rPr lang="tr-TR" sz="1200" b="1" dirty="0" smtClean="0">
                <a:solidFill>
                  <a:schemeClr val="bg1"/>
                </a:solidFill>
              </a:rPr>
              <a:t>PROJE ADI</a:t>
            </a:r>
          </a:p>
          <a:p>
            <a:pPr algn="r"/>
            <a:r>
              <a:rPr lang="tr-TR" sz="1200" b="1" dirty="0" smtClean="0">
                <a:solidFill>
                  <a:schemeClr val="bg1"/>
                </a:solidFill>
              </a:rPr>
              <a:t>Proje Adresi – Konumu</a:t>
            </a:r>
          </a:p>
          <a:p>
            <a:pPr algn="r"/>
            <a:r>
              <a:rPr lang="tr-TR" sz="1200" b="1" dirty="0" smtClean="0">
                <a:solidFill>
                  <a:schemeClr val="bg1"/>
                </a:solidFill>
              </a:rPr>
              <a:t>Satılık Mülk Sayısı</a:t>
            </a:r>
          </a:p>
          <a:p>
            <a:pPr algn="r"/>
            <a:r>
              <a:rPr lang="tr-TR" sz="1200" b="1" dirty="0" smtClean="0">
                <a:solidFill>
                  <a:schemeClr val="bg1"/>
                </a:solidFill>
              </a:rPr>
              <a:t>Satılan Mülk Sayısı</a:t>
            </a:r>
            <a:endParaRPr lang="tr-TR" dirty="0">
              <a:solidFill>
                <a:schemeClr val="bg1"/>
              </a:solidFill>
            </a:endParaRPr>
          </a:p>
        </p:txBody>
      </p:sp>
      <p:sp>
        <p:nvSpPr>
          <p:cNvPr id="38" name="Metin kutusu 37"/>
          <p:cNvSpPr txBox="1"/>
          <p:nvPr/>
        </p:nvSpPr>
        <p:spPr>
          <a:xfrm>
            <a:off x="719964" y="4688881"/>
            <a:ext cx="1827750" cy="830997"/>
          </a:xfrm>
          <a:prstGeom prst="rect">
            <a:avLst/>
          </a:prstGeom>
          <a:noFill/>
        </p:spPr>
        <p:txBody>
          <a:bodyPr wrap="square" rtlCol="0">
            <a:spAutoFit/>
          </a:bodyPr>
          <a:lstStyle/>
          <a:p>
            <a:pPr algn="r"/>
            <a:r>
              <a:rPr lang="tr-TR" sz="1200" b="1" dirty="0" smtClean="0">
                <a:solidFill>
                  <a:schemeClr val="bg1"/>
                </a:solidFill>
              </a:rPr>
              <a:t>PROJE ADI</a:t>
            </a:r>
          </a:p>
          <a:p>
            <a:pPr algn="r"/>
            <a:r>
              <a:rPr lang="tr-TR" sz="1200" b="1" dirty="0" smtClean="0">
                <a:solidFill>
                  <a:schemeClr val="bg1"/>
                </a:solidFill>
              </a:rPr>
              <a:t>Proje Adresi – Konumu</a:t>
            </a:r>
          </a:p>
          <a:p>
            <a:pPr algn="r"/>
            <a:r>
              <a:rPr lang="tr-TR" sz="1200" b="1" dirty="0" smtClean="0">
                <a:solidFill>
                  <a:schemeClr val="bg1"/>
                </a:solidFill>
              </a:rPr>
              <a:t>Satılık Mülk Sayısı</a:t>
            </a:r>
          </a:p>
          <a:p>
            <a:pPr algn="r"/>
            <a:r>
              <a:rPr lang="tr-TR" sz="1200" b="1" dirty="0" smtClean="0">
                <a:solidFill>
                  <a:schemeClr val="bg1"/>
                </a:solidFill>
              </a:rPr>
              <a:t>Satılan Mülk Sayısı</a:t>
            </a:r>
            <a:endParaRPr lang="tr-TR" dirty="0">
              <a:solidFill>
                <a:schemeClr val="bg1"/>
              </a:solidFill>
            </a:endParaRPr>
          </a:p>
        </p:txBody>
      </p:sp>
      <p:sp>
        <p:nvSpPr>
          <p:cNvPr id="39" name="Metin kutusu 38"/>
          <p:cNvSpPr txBox="1"/>
          <p:nvPr/>
        </p:nvSpPr>
        <p:spPr>
          <a:xfrm>
            <a:off x="719964" y="7826627"/>
            <a:ext cx="1827750" cy="830997"/>
          </a:xfrm>
          <a:prstGeom prst="rect">
            <a:avLst/>
          </a:prstGeom>
          <a:noFill/>
        </p:spPr>
        <p:txBody>
          <a:bodyPr wrap="square" rtlCol="0">
            <a:spAutoFit/>
          </a:bodyPr>
          <a:lstStyle/>
          <a:p>
            <a:pPr algn="r"/>
            <a:r>
              <a:rPr lang="tr-TR" sz="1200" b="1" dirty="0" smtClean="0">
                <a:solidFill>
                  <a:schemeClr val="bg1"/>
                </a:solidFill>
              </a:rPr>
              <a:t>PROJE ADI</a:t>
            </a:r>
          </a:p>
          <a:p>
            <a:pPr algn="r"/>
            <a:r>
              <a:rPr lang="tr-TR" sz="1200" b="1" dirty="0" smtClean="0">
                <a:solidFill>
                  <a:schemeClr val="bg1"/>
                </a:solidFill>
              </a:rPr>
              <a:t>Proje Adresi – Konumu</a:t>
            </a:r>
          </a:p>
          <a:p>
            <a:pPr algn="r"/>
            <a:r>
              <a:rPr lang="tr-TR" sz="1200" b="1" dirty="0" smtClean="0">
                <a:solidFill>
                  <a:schemeClr val="bg1"/>
                </a:solidFill>
              </a:rPr>
              <a:t>Kiralık Mülk Sayısı</a:t>
            </a:r>
          </a:p>
          <a:p>
            <a:pPr algn="r"/>
            <a:r>
              <a:rPr lang="tr-TR" sz="1200" b="1" dirty="0" smtClean="0">
                <a:solidFill>
                  <a:schemeClr val="bg1"/>
                </a:solidFill>
              </a:rPr>
              <a:t>Kiralanan Mülk Sayısı</a:t>
            </a:r>
            <a:endParaRPr lang="tr-TR" dirty="0">
              <a:solidFill>
                <a:schemeClr val="bg1"/>
              </a:solidFill>
            </a:endParaRPr>
          </a:p>
        </p:txBody>
      </p:sp>
    </p:spTree>
    <p:extLst>
      <p:ext uri="{BB962C8B-B14F-4D97-AF65-F5344CB8AC3E}">
        <p14:creationId xmlns:p14="http://schemas.microsoft.com/office/powerpoint/2010/main" val="40054916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Metin kutusu 19"/>
          <p:cNvSpPr txBox="1"/>
          <p:nvPr/>
        </p:nvSpPr>
        <p:spPr>
          <a:xfrm>
            <a:off x="1612346" y="284330"/>
            <a:ext cx="4980852" cy="646331"/>
          </a:xfrm>
          <a:prstGeom prst="rect">
            <a:avLst/>
          </a:prstGeom>
          <a:noFill/>
        </p:spPr>
        <p:txBody>
          <a:bodyPr wrap="none" rtlCol="0">
            <a:spAutoFit/>
          </a:bodyPr>
          <a:lstStyle/>
          <a:p>
            <a:pPr algn="r"/>
            <a:r>
              <a:rPr lang="tr-TR" b="1" dirty="0" smtClean="0">
                <a:solidFill>
                  <a:schemeClr val="bg1"/>
                </a:solidFill>
                <a:latin typeface="Arila"/>
              </a:rPr>
              <a:t>İNSANLAR </a:t>
            </a:r>
            <a:r>
              <a:rPr lang="tr-TR" b="1" dirty="0" smtClean="0">
                <a:latin typeface="Arila"/>
              </a:rPr>
              <a:t>BAŞAK KÖPRÜCELİ</a:t>
            </a:r>
            <a:r>
              <a:rPr lang="tr-TR" b="1" dirty="0" smtClean="0">
                <a:solidFill>
                  <a:schemeClr val="bg1"/>
                </a:solidFill>
                <a:latin typeface="Arila"/>
              </a:rPr>
              <a:t> HAKKINDA</a:t>
            </a:r>
            <a:endParaRPr lang="tr-TR" dirty="0" smtClean="0">
              <a:solidFill>
                <a:schemeClr val="bg1"/>
              </a:solidFill>
              <a:latin typeface="Arila"/>
            </a:endParaRPr>
          </a:p>
          <a:p>
            <a:pPr algn="r"/>
            <a:r>
              <a:rPr lang="tr-TR" dirty="0" smtClean="0">
                <a:solidFill>
                  <a:schemeClr val="bg1"/>
                </a:solidFill>
                <a:latin typeface="Arila"/>
              </a:rPr>
              <a:t>NELER SÖYLEMİŞ?</a:t>
            </a:r>
            <a:endParaRPr lang="tr-TR" dirty="0">
              <a:solidFill>
                <a:schemeClr val="bg1"/>
              </a:solidFill>
              <a:latin typeface="Arila"/>
            </a:endParaRPr>
          </a:p>
        </p:txBody>
      </p:sp>
      <p:sp>
        <p:nvSpPr>
          <p:cNvPr id="50" name="Metin kutusu 49"/>
          <p:cNvSpPr txBox="1"/>
          <p:nvPr/>
        </p:nvSpPr>
        <p:spPr>
          <a:xfrm>
            <a:off x="3314405" y="8042043"/>
            <a:ext cx="3086396" cy="769441"/>
          </a:xfrm>
          <a:prstGeom prst="rect">
            <a:avLst/>
          </a:prstGeom>
          <a:noFill/>
        </p:spPr>
        <p:txBody>
          <a:bodyPr wrap="square" rtlCol="0">
            <a:spAutoFit/>
          </a:bodyPr>
          <a:lstStyle/>
          <a:p>
            <a:pPr algn="just"/>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ipsum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dolor</a:t>
            </a:r>
            <a:r>
              <a:rPr lang="tr-TR" sz="1100" b="1" dirty="0" smtClean="0">
                <a:latin typeface="Arial" panose="020B0604020202020204" pitchFamily="34" charset="0"/>
                <a:cs typeface="Arial" panose="020B0604020202020204" pitchFamily="34" charset="0"/>
              </a:rPr>
              <a:t> sit </a:t>
            </a:r>
            <a:r>
              <a:rPr lang="tr-TR" sz="1100" b="1" dirty="0" err="1" smtClean="0">
                <a:latin typeface="Arial" panose="020B0604020202020204" pitchFamily="34" charset="0"/>
                <a:cs typeface="Arial" panose="020B0604020202020204" pitchFamily="34" charset="0"/>
              </a:rPr>
              <a:t>amet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consectetur</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adipiscing</a:t>
            </a:r>
            <a:r>
              <a:rPr lang="tr-TR" sz="1100" b="1" dirty="0" smtClean="0">
                <a:latin typeface="Arial" panose="020B0604020202020204" pitchFamily="34" charset="0"/>
                <a:cs typeface="Arial" panose="020B0604020202020204" pitchFamily="34" charset="0"/>
              </a:rPr>
              <a:t> elit.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dapibus</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ante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mauris</a:t>
            </a:r>
            <a:r>
              <a:rPr lang="tr-TR" sz="1100" b="1" dirty="0" smtClean="0">
                <a:latin typeface="Arial" panose="020B0604020202020204" pitchFamily="34" charset="0"/>
                <a:cs typeface="Arial" panose="020B0604020202020204" pitchFamily="34" charset="0"/>
              </a:rPr>
              <a:t>, at </a:t>
            </a:r>
            <a:r>
              <a:rPr lang="tr-TR" sz="1100" b="1" dirty="0" err="1" smtClean="0">
                <a:latin typeface="Arial" panose="020B0604020202020204" pitchFamily="34" charset="0"/>
                <a:cs typeface="Arial" panose="020B0604020202020204" pitchFamily="34" charset="0"/>
              </a:rPr>
              <a:t>tristique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interdum</a:t>
            </a:r>
            <a:r>
              <a:rPr lang="tr-TR" sz="1100" b="1" dirty="0" smtClean="0">
                <a:latin typeface="Arial" panose="020B0604020202020204" pitchFamily="34" charset="0"/>
                <a:cs typeface="Arial" panose="020B0604020202020204" pitchFamily="34" charset="0"/>
              </a:rPr>
              <a:t> ut.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in </a:t>
            </a:r>
            <a:r>
              <a:rPr lang="tr-TR" sz="1100" b="1" dirty="0" err="1" smtClean="0">
                <a:latin typeface="Arial" panose="020B0604020202020204" pitchFamily="34" charset="0"/>
                <a:cs typeface="Arial" panose="020B0604020202020204" pitchFamily="34" charset="0"/>
              </a:rPr>
              <a:t>velit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turpis</a:t>
            </a:r>
            <a:r>
              <a:rPr lang="tr-TR" sz="1100" b="1" dirty="0" smtClean="0">
                <a:latin typeface="Arial" panose="020B0604020202020204" pitchFamily="34" charset="0"/>
                <a:cs typeface="Arial" panose="020B0604020202020204" pitchFamily="34" charset="0"/>
              </a:rPr>
              <a:t>.</a:t>
            </a:r>
            <a:endParaRPr lang="tr-TR" sz="1100" b="1" dirty="0"/>
          </a:p>
        </p:txBody>
      </p:sp>
      <p:sp>
        <p:nvSpPr>
          <p:cNvPr id="19" name="Metin kutusu 18"/>
          <p:cNvSpPr txBox="1"/>
          <p:nvPr/>
        </p:nvSpPr>
        <p:spPr>
          <a:xfrm>
            <a:off x="3314405" y="6028759"/>
            <a:ext cx="3086396" cy="769441"/>
          </a:xfrm>
          <a:prstGeom prst="rect">
            <a:avLst/>
          </a:prstGeom>
          <a:noFill/>
        </p:spPr>
        <p:txBody>
          <a:bodyPr wrap="square" rtlCol="0">
            <a:spAutoFit/>
          </a:bodyPr>
          <a:lstStyle/>
          <a:p>
            <a:pPr algn="just"/>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ipsum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dolor</a:t>
            </a:r>
            <a:r>
              <a:rPr lang="tr-TR" sz="1100" b="1" dirty="0" smtClean="0">
                <a:latin typeface="Arial" panose="020B0604020202020204" pitchFamily="34" charset="0"/>
                <a:cs typeface="Arial" panose="020B0604020202020204" pitchFamily="34" charset="0"/>
              </a:rPr>
              <a:t> sit </a:t>
            </a:r>
            <a:r>
              <a:rPr lang="tr-TR" sz="1100" b="1" dirty="0" err="1" smtClean="0">
                <a:latin typeface="Arial" panose="020B0604020202020204" pitchFamily="34" charset="0"/>
                <a:cs typeface="Arial" panose="020B0604020202020204" pitchFamily="34" charset="0"/>
              </a:rPr>
              <a:t>amet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consectetur</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adipiscing</a:t>
            </a:r>
            <a:r>
              <a:rPr lang="tr-TR" sz="1100" b="1" dirty="0" smtClean="0">
                <a:latin typeface="Arial" panose="020B0604020202020204" pitchFamily="34" charset="0"/>
                <a:cs typeface="Arial" panose="020B0604020202020204" pitchFamily="34" charset="0"/>
              </a:rPr>
              <a:t> elit.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dapibus</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ante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mauris</a:t>
            </a:r>
            <a:r>
              <a:rPr lang="tr-TR" sz="1100" b="1" dirty="0" smtClean="0">
                <a:latin typeface="Arial" panose="020B0604020202020204" pitchFamily="34" charset="0"/>
                <a:cs typeface="Arial" panose="020B0604020202020204" pitchFamily="34" charset="0"/>
              </a:rPr>
              <a:t>, at </a:t>
            </a:r>
            <a:r>
              <a:rPr lang="tr-TR" sz="1100" b="1" dirty="0" err="1" smtClean="0">
                <a:latin typeface="Arial" panose="020B0604020202020204" pitchFamily="34" charset="0"/>
                <a:cs typeface="Arial" panose="020B0604020202020204" pitchFamily="34" charset="0"/>
              </a:rPr>
              <a:t>tristique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interdum</a:t>
            </a:r>
            <a:r>
              <a:rPr lang="tr-TR" sz="1100" b="1" dirty="0" smtClean="0">
                <a:latin typeface="Arial" panose="020B0604020202020204" pitchFamily="34" charset="0"/>
                <a:cs typeface="Arial" panose="020B0604020202020204" pitchFamily="34" charset="0"/>
              </a:rPr>
              <a:t> ut.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in </a:t>
            </a:r>
            <a:r>
              <a:rPr lang="tr-TR" sz="1100" b="1" dirty="0" err="1" smtClean="0">
                <a:latin typeface="Arial" panose="020B0604020202020204" pitchFamily="34" charset="0"/>
                <a:cs typeface="Arial" panose="020B0604020202020204" pitchFamily="34" charset="0"/>
              </a:rPr>
              <a:t>velit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turpis</a:t>
            </a:r>
            <a:r>
              <a:rPr lang="tr-TR" sz="1100" b="1" dirty="0" smtClean="0">
                <a:latin typeface="Arial" panose="020B0604020202020204" pitchFamily="34" charset="0"/>
                <a:cs typeface="Arial" panose="020B0604020202020204" pitchFamily="34" charset="0"/>
              </a:rPr>
              <a:t>.</a:t>
            </a:r>
            <a:endParaRPr lang="tr-TR" sz="1100" b="1" dirty="0"/>
          </a:p>
        </p:txBody>
      </p:sp>
      <p:sp>
        <p:nvSpPr>
          <p:cNvPr id="21" name="Metin kutusu 20"/>
          <p:cNvSpPr txBox="1"/>
          <p:nvPr/>
        </p:nvSpPr>
        <p:spPr>
          <a:xfrm>
            <a:off x="3314405" y="4015473"/>
            <a:ext cx="3086396" cy="769441"/>
          </a:xfrm>
          <a:prstGeom prst="rect">
            <a:avLst/>
          </a:prstGeom>
          <a:noFill/>
        </p:spPr>
        <p:txBody>
          <a:bodyPr wrap="square" rtlCol="0">
            <a:spAutoFit/>
          </a:bodyPr>
          <a:lstStyle/>
          <a:p>
            <a:pPr algn="just"/>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ipsum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dolor</a:t>
            </a:r>
            <a:r>
              <a:rPr lang="tr-TR" sz="1100" b="1" dirty="0" smtClean="0">
                <a:latin typeface="Arial" panose="020B0604020202020204" pitchFamily="34" charset="0"/>
                <a:cs typeface="Arial" panose="020B0604020202020204" pitchFamily="34" charset="0"/>
              </a:rPr>
              <a:t> sit </a:t>
            </a:r>
            <a:r>
              <a:rPr lang="tr-TR" sz="1100" b="1" dirty="0" err="1" smtClean="0">
                <a:latin typeface="Arial" panose="020B0604020202020204" pitchFamily="34" charset="0"/>
                <a:cs typeface="Arial" panose="020B0604020202020204" pitchFamily="34" charset="0"/>
              </a:rPr>
              <a:t>amet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consectetur</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adipiscing</a:t>
            </a:r>
            <a:r>
              <a:rPr lang="tr-TR" sz="1100" b="1" dirty="0" smtClean="0">
                <a:latin typeface="Arial" panose="020B0604020202020204" pitchFamily="34" charset="0"/>
                <a:cs typeface="Arial" panose="020B0604020202020204" pitchFamily="34" charset="0"/>
              </a:rPr>
              <a:t> elit.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dapibus</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ante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mauris</a:t>
            </a:r>
            <a:r>
              <a:rPr lang="tr-TR" sz="1100" b="1" dirty="0" smtClean="0">
                <a:latin typeface="Arial" panose="020B0604020202020204" pitchFamily="34" charset="0"/>
                <a:cs typeface="Arial" panose="020B0604020202020204" pitchFamily="34" charset="0"/>
              </a:rPr>
              <a:t>, at </a:t>
            </a:r>
            <a:r>
              <a:rPr lang="tr-TR" sz="1100" b="1" dirty="0" err="1" smtClean="0">
                <a:latin typeface="Arial" panose="020B0604020202020204" pitchFamily="34" charset="0"/>
                <a:cs typeface="Arial" panose="020B0604020202020204" pitchFamily="34" charset="0"/>
              </a:rPr>
              <a:t>tristique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interdum</a:t>
            </a:r>
            <a:r>
              <a:rPr lang="tr-TR" sz="1100" b="1" dirty="0" smtClean="0">
                <a:latin typeface="Arial" panose="020B0604020202020204" pitchFamily="34" charset="0"/>
                <a:cs typeface="Arial" panose="020B0604020202020204" pitchFamily="34" charset="0"/>
              </a:rPr>
              <a:t> ut.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in </a:t>
            </a:r>
            <a:r>
              <a:rPr lang="tr-TR" sz="1100" b="1" dirty="0" err="1" smtClean="0">
                <a:latin typeface="Arial" panose="020B0604020202020204" pitchFamily="34" charset="0"/>
                <a:cs typeface="Arial" panose="020B0604020202020204" pitchFamily="34" charset="0"/>
              </a:rPr>
              <a:t>velit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turpis</a:t>
            </a:r>
            <a:r>
              <a:rPr lang="tr-TR" sz="1100" b="1" dirty="0" smtClean="0">
                <a:latin typeface="Arial" panose="020B0604020202020204" pitchFamily="34" charset="0"/>
                <a:cs typeface="Arial" panose="020B0604020202020204" pitchFamily="34" charset="0"/>
              </a:rPr>
              <a:t>.</a:t>
            </a:r>
            <a:endParaRPr lang="tr-TR" sz="1100" b="1" dirty="0"/>
          </a:p>
        </p:txBody>
      </p:sp>
      <p:sp>
        <p:nvSpPr>
          <p:cNvPr id="23" name="Metin kutusu 22"/>
          <p:cNvSpPr txBox="1"/>
          <p:nvPr/>
        </p:nvSpPr>
        <p:spPr>
          <a:xfrm>
            <a:off x="3314405" y="1949922"/>
            <a:ext cx="3086396" cy="769441"/>
          </a:xfrm>
          <a:prstGeom prst="rect">
            <a:avLst/>
          </a:prstGeom>
          <a:noFill/>
        </p:spPr>
        <p:txBody>
          <a:bodyPr wrap="square" rtlCol="0">
            <a:spAutoFit/>
          </a:bodyPr>
          <a:lstStyle/>
          <a:p>
            <a:pPr algn="just"/>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ipsum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dolor</a:t>
            </a:r>
            <a:r>
              <a:rPr lang="tr-TR" sz="1100" b="1" dirty="0" smtClean="0">
                <a:latin typeface="Arial" panose="020B0604020202020204" pitchFamily="34" charset="0"/>
                <a:cs typeface="Arial" panose="020B0604020202020204" pitchFamily="34" charset="0"/>
              </a:rPr>
              <a:t> sit </a:t>
            </a:r>
            <a:r>
              <a:rPr lang="tr-TR" sz="1100" b="1" dirty="0" err="1" smtClean="0">
                <a:latin typeface="Arial" panose="020B0604020202020204" pitchFamily="34" charset="0"/>
                <a:cs typeface="Arial" panose="020B0604020202020204" pitchFamily="34" charset="0"/>
              </a:rPr>
              <a:t>amet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consectetur</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adipiscing</a:t>
            </a:r>
            <a:r>
              <a:rPr lang="tr-TR" sz="1100" b="1" dirty="0" smtClean="0">
                <a:latin typeface="Arial" panose="020B0604020202020204" pitchFamily="34" charset="0"/>
                <a:cs typeface="Arial" panose="020B0604020202020204" pitchFamily="34" charset="0"/>
              </a:rPr>
              <a:t> elit.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dapibus</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ante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mauris</a:t>
            </a:r>
            <a:r>
              <a:rPr lang="tr-TR" sz="1100" b="1" dirty="0" smtClean="0">
                <a:latin typeface="Arial" panose="020B0604020202020204" pitchFamily="34" charset="0"/>
                <a:cs typeface="Arial" panose="020B0604020202020204" pitchFamily="34" charset="0"/>
              </a:rPr>
              <a:t>, at </a:t>
            </a:r>
            <a:r>
              <a:rPr lang="tr-TR" sz="1100" b="1" dirty="0" err="1" smtClean="0">
                <a:latin typeface="Arial" panose="020B0604020202020204" pitchFamily="34" charset="0"/>
                <a:cs typeface="Arial" panose="020B0604020202020204" pitchFamily="34" charset="0"/>
              </a:rPr>
              <a:t>tristique</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lorem</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interdum</a:t>
            </a:r>
            <a:r>
              <a:rPr lang="tr-TR" sz="1100" b="1" dirty="0" smtClean="0">
                <a:latin typeface="Arial" panose="020B0604020202020204" pitchFamily="34" charset="0"/>
                <a:cs typeface="Arial" panose="020B0604020202020204" pitchFamily="34" charset="0"/>
              </a:rPr>
              <a:t> ut. </a:t>
            </a:r>
            <a:r>
              <a:rPr lang="tr-TR" sz="1100" b="1" dirty="0" err="1" smtClean="0">
                <a:latin typeface="Arial" panose="020B0604020202020204" pitchFamily="34" charset="0"/>
                <a:cs typeface="Arial" panose="020B0604020202020204" pitchFamily="34" charset="0"/>
              </a:rPr>
              <a:t>Quisque</a:t>
            </a:r>
            <a:r>
              <a:rPr lang="tr-TR" sz="1100" b="1" dirty="0" smtClean="0">
                <a:latin typeface="Arial" panose="020B0604020202020204" pitchFamily="34" charset="0"/>
                <a:cs typeface="Arial" panose="020B0604020202020204" pitchFamily="34" charset="0"/>
              </a:rPr>
              <a:t> in </a:t>
            </a:r>
            <a:r>
              <a:rPr lang="tr-TR" sz="1100" b="1" dirty="0" err="1" smtClean="0">
                <a:latin typeface="Arial" panose="020B0604020202020204" pitchFamily="34" charset="0"/>
                <a:cs typeface="Arial" panose="020B0604020202020204" pitchFamily="34" charset="0"/>
              </a:rPr>
              <a:t>velit</a:t>
            </a:r>
            <a:r>
              <a:rPr lang="tr-TR" sz="1100" b="1" dirty="0" smtClean="0">
                <a:latin typeface="Arial" panose="020B0604020202020204" pitchFamily="34" charset="0"/>
                <a:cs typeface="Arial" panose="020B0604020202020204" pitchFamily="34" charset="0"/>
              </a:rPr>
              <a:t> </a:t>
            </a:r>
            <a:r>
              <a:rPr lang="tr-TR" sz="1100" b="1" dirty="0" err="1" smtClean="0">
                <a:latin typeface="Arial" panose="020B0604020202020204" pitchFamily="34" charset="0"/>
                <a:cs typeface="Arial" panose="020B0604020202020204" pitchFamily="34" charset="0"/>
              </a:rPr>
              <a:t>turpis</a:t>
            </a:r>
            <a:r>
              <a:rPr lang="tr-TR" sz="1100" b="1" dirty="0" smtClean="0">
                <a:latin typeface="Arial" panose="020B0604020202020204" pitchFamily="34" charset="0"/>
                <a:cs typeface="Arial" panose="020B0604020202020204" pitchFamily="34" charset="0"/>
              </a:rPr>
              <a:t>.</a:t>
            </a:r>
            <a:endParaRPr lang="tr-TR" sz="1100" b="1" dirty="0"/>
          </a:p>
        </p:txBody>
      </p:sp>
      <p:sp>
        <p:nvSpPr>
          <p:cNvPr id="4" name="Metin kutusu 3"/>
          <p:cNvSpPr txBox="1"/>
          <p:nvPr/>
        </p:nvSpPr>
        <p:spPr>
          <a:xfrm>
            <a:off x="1431758" y="2319178"/>
            <a:ext cx="1087349" cy="307777"/>
          </a:xfrm>
          <a:prstGeom prst="rect">
            <a:avLst/>
          </a:prstGeom>
          <a:noFill/>
        </p:spPr>
        <p:txBody>
          <a:bodyPr wrap="none" rtlCol="0">
            <a:spAutoFit/>
          </a:bodyPr>
          <a:lstStyle/>
          <a:p>
            <a:r>
              <a:rPr lang="tr-TR" sz="1400" dirty="0" smtClean="0"/>
              <a:t>Ahmet Polat</a:t>
            </a:r>
            <a:endParaRPr lang="tr-TR" sz="1400" dirty="0"/>
          </a:p>
        </p:txBody>
      </p:sp>
      <p:sp>
        <p:nvSpPr>
          <p:cNvPr id="24" name="Metin kutusu 23"/>
          <p:cNvSpPr txBox="1"/>
          <p:nvPr/>
        </p:nvSpPr>
        <p:spPr>
          <a:xfrm>
            <a:off x="1860884" y="6353319"/>
            <a:ext cx="1087349" cy="307777"/>
          </a:xfrm>
          <a:prstGeom prst="rect">
            <a:avLst/>
          </a:prstGeom>
          <a:noFill/>
        </p:spPr>
        <p:txBody>
          <a:bodyPr wrap="none" rtlCol="0">
            <a:spAutoFit/>
          </a:bodyPr>
          <a:lstStyle/>
          <a:p>
            <a:r>
              <a:rPr lang="tr-TR" sz="1400" dirty="0" smtClean="0"/>
              <a:t>Ahmet Polat</a:t>
            </a:r>
            <a:endParaRPr lang="tr-TR" sz="1400" dirty="0"/>
          </a:p>
        </p:txBody>
      </p:sp>
      <p:sp>
        <p:nvSpPr>
          <p:cNvPr id="25" name="Metin kutusu 24"/>
          <p:cNvSpPr txBox="1"/>
          <p:nvPr/>
        </p:nvSpPr>
        <p:spPr>
          <a:xfrm>
            <a:off x="1718873" y="4448321"/>
            <a:ext cx="937180" cy="307777"/>
          </a:xfrm>
          <a:prstGeom prst="rect">
            <a:avLst/>
          </a:prstGeom>
          <a:noFill/>
        </p:spPr>
        <p:txBody>
          <a:bodyPr wrap="none" rtlCol="0">
            <a:spAutoFit/>
          </a:bodyPr>
          <a:lstStyle/>
          <a:p>
            <a:r>
              <a:rPr lang="tr-TR" sz="1400" dirty="0" smtClean="0"/>
              <a:t>Ayşe Polat</a:t>
            </a:r>
            <a:endParaRPr lang="tr-TR" sz="1400" dirty="0"/>
          </a:p>
        </p:txBody>
      </p:sp>
      <p:sp>
        <p:nvSpPr>
          <p:cNvPr id="26" name="Metin kutusu 25"/>
          <p:cNvSpPr txBox="1"/>
          <p:nvPr/>
        </p:nvSpPr>
        <p:spPr>
          <a:xfrm>
            <a:off x="1812756" y="8364127"/>
            <a:ext cx="937180" cy="307777"/>
          </a:xfrm>
          <a:prstGeom prst="rect">
            <a:avLst/>
          </a:prstGeom>
          <a:noFill/>
        </p:spPr>
        <p:txBody>
          <a:bodyPr wrap="none" rtlCol="0">
            <a:spAutoFit/>
          </a:bodyPr>
          <a:lstStyle/>
          <a:p>
            <a:r>
              <a:rPr lang="tr-TR" sz="1400" dirty="0" smtClean="0"/>
              <a:t>Ayşe Polat</a:t>
            </a:r>
            <a:endParaRPr lang="tr-TR" sz="1400" dirty="0"/>
          </a:p>
        </p:txBody>
      </p:sp>
    </p:spTree>
    <p:extLst>
      <p:ext uri="{BB962C8B-B14F-4D97-AF65-F5344CB8AC3E}">
        <p14:creationId xmlns:p14="http://schemas.microsoft.com/office/powerpoint/2010/main" val="17839327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etin kutusu 18"/>
          <p:cNvSpPr txBox="1"/>
          <p:nvPr/>
        </p:nvSpPr>
        <p:spPr>
          <a:xfrm>
            <a:off x="2372194" y="755155"/>
            <a:ext cx="2054986" cy="369332"/>
          </a:xfrm>
          <a:prstGeom prst="rect">
            <a:avLst/>
          </a:prstGeom>
          <a:noFill/>
        </p:spPr>
        <p:txBody>
          <a:bodyPr wrap="none" rtlCol="0">
            <a:spAutoFit/>
          </a:bodyPr>
          <a:lstStyle/>
          <a:p>
            <a:r>
              <a:rPr lang="tr-TR" dirty="0" smtClean="0"/>
              <a:t>HİZMET TAAHHÜDÜ</a:t>
            </a:r>
            <a:endParaRPr lang="tr-TR" dirty="0"/>
          </a:p>
        </p:txBody>
      </p:sp>
      <p:pic>
        <p:nvPicPr>
          <p:cNvPr id="21" name="Resim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3710" y="1903016"/>
            <a:ext cx="1851954" cy="1815371"/>
          </a:xfrm>
          <a:prstGeom prst="rect">
            <a:avLst/>
          </a:prstGeom>
        </p:spPr>
      </p:pic>
      <p:sp>
        <p:nvSpPr>
          <p:cNvPr id="28" name="Metin kutusu 27"/>
          <p:cNvSpPr txBox="1"/>
          <p:nvPr/>
        </p:nvSpPr>
        <p:spPr>
          <a:xfrm>
            <a:off x="1464286" y="4393482"/>
            <a:ext cx="1567671" cy="276999"/>
          </a:xfrm>
          <a:prstGeom prst="rect">
            <a:avLst/>
          </a:prstGeom>
          <a:noFill/>
        </p:spPr>
        <p:txBody>
          <a:bodyPr wrap="square" rtlCol="0">
            <a:spAutoFit/>
          </a:bodyPr>
          <a:lstStyle/>
          <a:p>
            <a:pPr fontAlgn="base"/>
            <a:r>
              <a:rPr lang="tr-TR" sz="1200" b="1" dirty="0" smtClean="0">
                <a:latin typeface="Arial" panose="020B0604020202020204" pitchFamily="34" charset="0"/>
                <a:cs typeface="Arial" panose="020B0604020202020204" pitchFamily="34" charset="0"/>
              </a:rPr>
              <a:t>PAZAR ANALİZİ</a:t>
            </a:r>
            <a:endParaRPr lang="tr-TR" sz="1200" b="1" dirty="0">
              <a:latin typeface="Arial" panose="020B0604020202020204" pitchFamily="34" charset="0"/>
              <a:cs typeface="Arial" panose="020B0604020202020204" pitchFamily="34" charset="0"/>
            </a:endParaRPr>
          </a:p>
        </p:txBody>
      </p:sp>
      <p:sp>
        <p:nvSpPr>
          <p:cNvPr id="29" name="Metin kutusu 28"/>
          <p:cNvSpPr txBox="1"/>
          <p:nvPr/>
        </p:nvSpPr>
        <p:spPr>
          <a:xfrm>
            <a:off x="1050057" y="5400555"/>
            <a:ext cx="1536732" cy="276999"/>
          </a:xfrm>
          <a:prstGeom prst="rect">
            <a:avLst/>
          </a:prstGeom>
          <a:noFill/>
        </p:spPr>
        <p:txBody>
          <a:bodyPr wrap="square" rtlCol="0">
            <a:spAutoFit/>
          </a:bodyPr>
          <a:lstStyle/>
          <a:p>
            <a:pPr fontAlgn="base"/>
            <a:r>
              <a:rPr lang="tr-TR" sz="1200" b="1" dirty="0" smtClean="0">
                <a:latin typeface="Arial" panose="020B0604020202020204" pitchFamily="34" charset="0"/>
                <a:cs typeface="Arial" panose="020B0604020202020204" pitchFamily="34" charset="0"/>
              </a:rPr>
              <a:t>FİYATLANDIRMA</a:t>
            </a:r>
            <a:endParaRPr lang="tr-TR" sz="1200" b="1" dirty="0">
              <a:latin typeface="Arial" panose="020B0604020202020204" pitchFamily="34" charset="0"/>
              <a:cs typeface="Arial" panose="020B0604020202020204" pitchFamily="34" charset="0"/>
            </a:endParaRPr>
          </a:p>
        </p:txBody>
      </p:sp>
      <p:sp>
        <p:nvSpPr>
          <p:cNvPr id="30" name="Metin kutusu 29"/>
          <p:cNvSpPr txBox="1"/>
          <p:nvPr/>
        </p:nvSpPr>
        <p:spPr>
          <a:xfrm>
            <a:off x="754727" y="6464446"/>
            <a:ext cx="1617467" cy="276999"/>
          </a:xfrm>
          <a:prstGeom prst="rect">
            <a:avLst/>
          </a:prstGeom>
          <a:noFill/>
        </p:spPr>
        <p:txBody>
          <a:bodyPr wrap="square" rtlCol="0">
            <a:spAutoFit/>
          </a:bodyPr>
          <a:lstStyle/>
          <a:p>
            <a:pPr fontAlgn="base"/>
            <a:r>
              <a:rPr lang="tr-TR" sz="1200" b="1" dirty="0" smtClean="0">
                <a:latin typeface="Arial" panose="020B0604020202020204" pitchFamily="34" charset="0"/>
                <a:cs typeface="Arial" panose="020B0604020202020204" pitchFamily="34" charset="0"/>
              </a:rPr>
              <a:t>UZMAN YARDIMCI</a:t>
            </a:r>
            <a:endParaRPr lang="tr-TR" sz="1200" b="1" dirty="0">
              <a:latin typeface="Arial" panose="020B0604020202020204" pitchFamily="34" charset="0"/>
              <a:cs typeface="Arial" panose="020B0604020202020204" pitchFamily="34" charset="0"/>
            </a:endParaRPr>
          </a:p>
        </p:txBody>
      </p:sp>
      <p:sp>
        <p:nvSpPr>
          <p:cNvPr id="31" name="Metin kutusu 30"/>
          <p:cNvSpPr txBox="1"/>
          <p:nvPr/>
        </p:nvSpPr>
        <p:spPr>
          <a:xfrm>
            <a:off x="341731" y="7521471"/>
            <a:ext cx="4988258" cy="276999"/>
          </a:xfrm>
          <a:prstGeom prst="rect">
            <a:avLst/>
          </a:prstGeom>
          <a:noFill/>
        </p:spPr>
        <p:txBody>
          <a:bodyPr wrap="square" rtlCol="0">
            <a:spAutoFit/>
          </a:bodyPr>
          <a:lstStyle/>
          <a:p>
            <a:pPr fontAlgn="base"/>
            <a:r>
              <a:rPr lang="tr-TR" sz="1200" b="1" dirty="0" smtClean="0">
                <a:latin typeface="Arial" panose="020B0604020202020204" pitchFamily="34" charset="0"/>
                <a:cs typeface="Arial" panose="020B0604020202020204" pitchFamily="34" charset="0"/>
              </a:rPr>
              <a:t>REKLAM PROMOSYON</a:t>
            </a:r>
            <a:endParaRPr lang="tr-TR" sz="1200" b="1" dirty="0">
              <a:latin typeface="Arial" panose="020B0604020202020204" pitchFamily="34" charset="0"/>
              <a:cs typeface="Arial" panose="020B0604020202020204" pitchFamily="34" charset="0"/>
            </a:endParaRPr>
          </a:p>
        </p:txBody>
      </p:sp>
      <p:sp>
        <p:nvSpPr>
          <p:cNvPr id="32" name="Metin kutusu 31"/>
          <p:cNvSpPr txBox="1"/>
          <p:nvPr/>
        </p:nvSpPr>
        <p:spPr>
          <a:xfrm>
            <a:off x="171750" y="8581438"/>
            <a:ext cx="5017482" cy="276999"/>
          </a:xfrm>
          <a:prstGeom prst="rect">
            <a:avLst/>
          </a:prstGeom>
          <a:noFill/>
        </p:spPr>
        <p:txBody>
          <a:bodyPr wrap="square" rtlCol="0">
            <a:spAutoFit/>
          </a:bodyPr>
          <a:lstStyle/>
          <a:p>
            <a:pPr fontAlgn="base"/>
            <a:r>
              <a:rPr lang="tr-TR" sz="1200" b="1" dirty="0" smtClean="0">
                <a:latin typeface="Arial" panose="020B0604020202020204" pitchFamily="34" charset="0"/>
                <a:cs typeface="Arial" panose="020B0604020202020204" pitchFamily="34" charset="0"/>
              </a:rPr>
              <a:t>ALICI BULMA</a:t>
            </a:r>
            <a:endParaRPr lang="tr-TR" sz="1200" b="1" dirty="0">
              <a:latin typeface="Arial" panose="020B0604020202020204" pitchFamily="34" charset="0"/>
              <a:cs typeface="Arial" panose="020B0604020202020204" pitchFamily="34" charset="0"/>
            </a:endParaRPr>
          </a:p>
        </p:txBody>
      </p:sp>
      <p:sp>
        <p:nvSpPr>
          <p:cNvPr id="33" name="Metin kutusu 32"/>
          <p:cNvSpPr txBox="1"/>
          <p:nvPr/>
        </p:nvSpPr>
        <p:spPr>
          <a:xfrm>
            <a:off x="1464288" y="4614184"/>
            <a:ext cx="3865701" cy="707886"/>
          </a:xfrm>
          <a:prstGeom prst="rect">
            <a:avLst/>
          </a:prstGeom>
          <a:noFill/>
        </p:spPr>
        <p:txBody>
          <a:bodyPr wrap="square" rtlCol="0">
            <a:spAutoFit/>
          </a:bodyPr>
          <a:lstStyle/>
          <a:p>
            <a:pPr algn="just" fontAlgn="base"/>
            <a:r>
              <a:rPr lang="tr-TR" sz="1000" dirty="0" smtClean="0">
                <a:latin typeface="Arial" panose="020B0604020202020204" pitchFamily="34" charset="0"/>
                <a:cs typeface="Arial" panose="020B0604020202020204" pitchFamily="34" charset="0"/>
              </a:rPr>
              <a:t>Başak </a:t>
            </a:r>
            <a:r>
              <a:rPr lang="tr-TR" sz="1000" dirty="0" err="1" smtClean="0">
                <a:latin typeface="Arial" panose="020B0604020202020204" pitchFamily="34" charset="0"/>
                <a:cs typeface="Arial" panose="020B0604020202020204" pitchFamily="34" charset="0"/>
              </a:rPr>
              <a:t>Köprüceli</a:t>
            </a:r>
            <a:r>
              <a:rPr lang="tr-TR" sz="1000" dirty="0" smtClean="0">
                <a:latin typeface="Arial" panose="020B0604020202020204" pitchFamily="34" charset="0"/>
                <a:cs typeface="Arial" panose="020B0604020202020204" pitchFamily="34" charset="0"/>
              </a:rPr>
              <a:t>, </a:t>
            </a:r>
            <a:r>
              <a:rPr lang="tr-TR" sz="1000" dirty="0">
                <a:latin typeface="Arial" panose="020B0604020202020204" pitchFamily="34" charset="0"/>
                <a:cs typeface="Arial" panose="020B0604020202020204" pitchFamily="34" charset="0"/>
              </a:rPr>
              <a:t>sizinkine benzer </a:t>
            </a:r>
            <a:r>
              <a:rPr lang="tr-TR" sz="1000" dirty="0" smtClean="0">
                <a:latin typeface="Arial" panose="020B0604020202020204" pitchFamily="34" charset="0"/>
                <a:cs typeface="Arial" panose="020B0604020202020204" pitchFamily="34" charset="0"/>
              </a:rPr>
              <a:t>gayrimenkuller </a:t>
            </a:r>
            <a:r>
              <a:rPr lang="tr-TR" sz="1000" dirty="0">
                <a:latin typeface="Arial" panose="020B0604020202020204" pitchFamily="34" charset="0"/>
                <a:cs typeface="Arial" panose="020B0604020202020204" pitchFamily="34" charset="0"/>
              </a:rPr>
              <a:t>içinden </a:t>
            </a:r>
            <a:r>
              <a:rPr lang="tr-TR" sz="1000" dirty="0" smtClean="0">
                <a:latin typeface="Arial" panose="020B0604020202020204" pitchFamily="34" charset="0"/>
                <a:cs typeface="Arial" panose="020B0604020202020204" pitchFamily="34" charset="0"/>
              </a:rPr>
              <a:t>satılmış olanları gösterecek </a:t>
            </a:r>
            <a:r>
              <a:rPr lang="tr-TR" sz="1000" dirty="0">
                <a:latin typeface="Arial" panose="020B0604020202020204" pitchFamily="34" charset="0"/>
                <a:cs typeface="Arial" panose="020B0604020202020204" pitchFamily="34" charset="0"/>
              </a:rPr>
              <a:t>detaylı bir Pazar Analizi hazırlayacak</a:t>
            </a:r>
            <a:r>
              <a:rPr lang="tr-TR" sz="1000" dirty="0" smtClean="0">
                <a:latin typeface="Arial" panose="020B0604020202020204" pitchFamily="34" charset="0"/>
                <a:cs typeface="Arial" panose="020B0604020202020204" pitchFamily="34" charset="0"/>
              </a:rPr>
              <a:t>.</a:t>
            </a:r>
            <a:endParaRPr lang="tr-TR" sz="1000" dirty="0">
              <a:latin typeface="Arial" panose="020B0604020202020204" pitchFamily="34" charset="0"/>
              <a:cs typeface="Arial" panose="020B0604020202020204" pitchFamily="34" charset="0"/>
            </a:endParaRPr>
          </a:p>
          <a:p>
            <a:pPr algn="just" fontAlgn="base"/>
            <a:r>
              <a:rPr lang="tr-TR" sz="1000" dirty="0">
                <a:latin typeface="Arial" panose="020B0604020202020204" pitchFamily="34" charset="0"/>
                <a:cs typeface="Arial" panose="020B0604020202020204" pitchFamily="34" charset="0"/>
              </a:rPr>
              <a:t>Bu bilgi gayrimenkulünüz için </a:t>
            </a:r>
            <a:r>
              <a:rPr lang="tr-TR" sz="1000" dirty="0" smtClean="0">
                <a:latin typeface="Arial" panose="020B0604020202020204" pitchFamily="34" charset="0"/>
                <a:cs typeface="Arial" panose="020B0604020202020204" pitchFamily="34" charset="0"/>
              </a:rPr>
              <a:t>rakip fiyatları </a:t>
            </a:r>
            <a:r>
              <a:rPr lang="tr-TR" sz="1000" dirty="0">
                <a:latin typeface="Arial" panose="020B0604020202020204" pitchFamily="34" charset="0"/>
                <a:cs typeface="Arial" panose="020B0604020202020204" pitchFamily="34" charset="0"/>
              </a:rPr>
              <a:t>tespit </a:t>
            </a:r>
            <a:r>
              <a:rPr lang="tr-TR" sz="1000" dirty="0" smtClean="0">
                <a:latin typeface="Arial" panose="020B0604020202020204" pitchFamily="34" charset="0"/>
                <a:cs typeface="Arial" panose="020B0604020202020204" pitchFamily="34" charset="0"/>
              </a:rPr>
              <a:t>etmenize yardımcı olacaktır.</a:t>
            </a:r>
            <a:endParaRPr lang="tr-TR" sz="1000" dirty="0">
              <a:latin typeface="Arial" panose="020B0604020202020204" pitchFamily="34" charset="0"/>
              <a:cs typeface="Arial" panose="020B0604020202020204" pitchFamily="34" charset="0"/>
            </a:endParaRPr>
          </a:p>
        </p:txBody>
      </p:sp>
      <p:sp>
        <p:nvSpPr>
          <p:cNvPr id="34" name="Metin kutusu 33"/>
          <p:cNvSpPr txBox="1"/>
          <p:nvPr/>
        </p:nvSpPr>
        <p:spPr>
          <a:xfrm>
            <a:off x="1050057" y="5618958"/>
            <a:ext cx="4761196" cy="553998"/>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gayrimenkul için doğru fiyatlandırma yapmanın önemli </a:t>
            </a:r>
            <a:r>
              <a:rPr lang="tr-TR" sz="1000" dirty="0" smtClean="0">
                <a:latin typeface="Arial" panose="020B0604020202020204" pitchFamily="34" charset="0"/>
                <a:cs typeface="Arial" panose="020B0604020202020204" pitchFamily="34" charset="0"/>
              </a:rPr>
              <a:t>olduğunu düşünüyor. Eğer </a:t>
            </a:r>
            <a:r>
              <a:rPr lang="tr-TR" sz="1000" dirty="0">
                <a:latin typeface="Arial" panose="020B0604020202020204" pitchFamily="34" charset="0"/>
                <a:cs typeface="Arial" panose="020B0604020202020204" pitchFamily="34" charset="0"/>
              </a:rPr>
              <a:t>fiyat çok düşük ya </a:t>
            </a:r>
            <a:r>
              <a:rPr lang="tr-TR" sz="1000" dirty="0" smtClean="0">
                <a:latin typeface="Arial" panose="020B0604020202020204" pitchFamily="34" charset="0"/>
                <a:cs typeface="Arial" panose="020B0604020202020204" pitchFamily="34" charset="0"/>
              </a:rPr>
              <a:t>da  çok </a:t>
            </a:r>
            <a:r>
              <a:rPr lang="tr-TR" sz="1000" dirty="0">
                <a:latin typeface="Arial" panose="020B0604020202020204" pitchFamily="34" charset="0"/>
                <a:cs typeface="Arial" panose="020B0604020202020204" pitchFamily="34" charset="0"/>
              </a:rPr>
              <a:t>yüksek ise, </a:t>
            </a:r>
            <a:r>
              <a:rPr lang="tr-TR" sz="1000" dirty="0" smtClean="0">
                <a:latin typeface="Arial" panose="020B0604020202020204" pitchFamily="34" charset="0"/>
                <a:cs typeface="Arial" panose="020B0604020202020204" pitchFamily="34" charset="0"/>
              </a:rPr>
              <a:t>gayrimenkulünüzün satışında </a:t>
            </a:r>
            <a:r>
              <a:rPr lang="tr-TR" sz="1000" dirty="0">
                <a:latin typeface="Arial" panose="020B0604020202020204" pitchFamily="34" charset="0"/>
                <a:cs typeface="Arial" panose="020B0604020202020204" pitchFamily="34" charset="0"/>
              </a:rPr>
              <a:t>size getireceği yararlardan</a:t>
            </a:r>
            <a:r>
              <a:rPr lang="tr-TR" sz="1000" dirty="0" smtClean="0">
                <a:latin typeface="Arial" panose="020B0604020202020204" pitchFamily="34" charset="0"/>
                <a:cs typeface="Arial" panose="020B0604020202020204" pitchFamily="34" charset="0"/>
              </a:rPr>
              <a:t>​ Faydalanamazsınız</a:t>
            </a:r>
            <a:r>
              <a:rPr lang="tr-TR" sz="1000" dirty="0">
                <a:latin typeface="Arial" panose="020B0604020202020204" pitchFamily="34" charset="0"/>
                <a:cs typeface="Arial" panose="020B0604020202020204" pitchFamily="34" charset="0"/>
              </a:rPr>
              <a:t>.​</a:t>
            </a:r>
          </a:p>
        </p:txBody>
      </p:sp>
      <p:sp>
        <p:nvSpPr>
          <p:cNvPr id="35" name="Metin kutusu 34"/>
          <p:cNvSpPr txBox="1"/>
          <p:nvPr/>
        </p:nvSpPr>
        <p:spPr>
          <a:xfrm>
            <a:off x="754726" y="6676188"/>
            <a:ext cx="5357315" cy="707886"/>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sizin gayrimenkulün sahibi olduğunuzu </a:t>
            </a:r>
            <a:r>
              <a:rPr lang="tr-TR" sz="1000" dirty="0" smtClean="0">
                <a:latin typeface="Arial" panose="020B0604020202020204" pitchFamily="34" charset="0"/>
                <a:cs typeface="Arial" panose="020B0604020202020204" pitchFamily="34" charset="0"/>
              </a:rPr>
              <a:t>asla unutmadan</a:t>
            </a:r>
            <a:r>
              <a:rPr lang="tr-TR" sz="1000" dirty="0">
                <a:latin typeface="Arial" panose="020B0604020202020204" pitchFamily="34" charset="0"/>
                <a:cs typeface="Arial" panose="020B0604020202020204" pitchFamily="34" charset="0"/>
              </a:rPr>
              <a:t>, hiçbir baskı yapmadan doğru kararlar </a:t>
            </a:r>
            <a:r>
              <a:rPr lang="tr-TR" sz="1000" dirty="0" smtClean="0">
                <a:latin typeface="Arial" panose="020B0604020202020204" pitchFamily="34" charset="0"/>
                <a:cs typeface="Arial" panose="020B0604020202020204" pitchFamily="34" charset="0"/>
              </a:rPr>
              <a:t>vermenizde yardımcı </a:t>
            </a:r>
            <a:r>
              <a:rPr lang="tr-TR" sz="1000" dirty="0">
                <a:latin typeface="Arial" panose="020B0604020202020204" pitchFamily="34" charset="0"/>
                <a:cs typeface="Arial" panose="020B0604020202020204" pitchFamily="34" charset="0"/>
              </a:rPr>
              <a:t>olacak (siz istediğiniz takdirde).</a:t>
            </a:r>
            <a:r>
              <a:rPr lang="tr-TR" sz="1000" dirty="0" smtClean="0">
                <a:latin typeface="Arial" panose="020B0604020202020204" pitchFamily="34" charset="0"/>
                <a:cs typeface="Arial" panose="020B0604020202020204" pitchFamily="34" charset="0"/>
              </a:rPr>
              <a:t>​ Mert Evren’in </a:t>
            </a:r>
            <a:r>
              <a:rPr lang="tr-TR" sz="1000" dirty="0">
                <a:latin typeface="Arial" panose="020B0604020202020204" pitchFamily="34" charset="0"/>
                <a:cs typeface="Arial" panose="020B0604020202020204" pitchFamily="34" charset="0"/>
              </a:rPr>
              <a:t>alıcılara yardımcı olmak için bankalarla ve finans kurumlarında </a:t>
            </a:r>
            <a:r>
              <a:rPr lang="tr-TR" sz="1000" dirty="0" smtClean="0">
                <a:latin typeface="Arial" panose="020B0604020202020204" pitchFamily="34" charset="0"/>
                <a:cs typeface="Arial" panose="020B0604020202020204" pitchFamily="34" charset="0"/>
              </a:rPr>
              <a:t>özel bağlantıları </a:t>
            </a:r>
            <a:r>
              <a:rPr lang="tr-TR" sz="1000" dirty="0">
                <a:latin typeface="Arial" panose="020B0604020202020204" pitchFamily="34" charset="0"/>
                <a:cs typeface="Arial" panose="020B0604020202020204" pitchFamily="34" charset="0"/>
              </a:rPr>
              <a:t>ve deneyimleri vardır.</a:t>
            </a:r>
            <a:r>
              <a:rPr lang="tr-TR" sz="1000" dirty="0" smtClean="0">
                <a:latin typeface="Arial" panose="020B0604020202020204" pitchFamily="34" charset="0"/>
                <a:cs typeface="Arial" panose="020B0604020202020204" pitchFamily="34" charset="0"/>
              </a:rPr>
              <a:t>​​</a:t>
            </a:r>
            <a:endParaRPr lang="tr-TR" sz="1000" dirty="0">
              <a:latin typeface="Arial" panose="020B0604020202020204" pitchFamily="34" charset="0"/>
              <a:cs typeface="Arial" panose="020B0604020202020204" pitchFamily="34" charset="0"/>
            </a:endParaRPr>
          </a:p>
        </p:txBody>
      </p:sp>
      <p:sp>
        <p:nvSpPr>
          <p:cNvPr id="40" name="Metin kutusu 39"/>
          <p:cNvSpPr txBox="1"/>
          <p:nvPr/>
        </p:nvSpPr>
        <p:spPr>
          <a:xfrm>
            <a:off x="341731" y="7749933"/>
            <a:ext cx="6143290" cy="707886"/>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doğru alıcının teklifini bulmak </a:t>
            </a:r>
            <a:r>
              <a:rPr lang="tr-TR" sz="1000" dirty="0" smtClean="0">
                <a:latin typeface="Arial" panose="020B0604020202020204" pitchFamily="34" charset="0"/>
                <a:cs typeface="Arial" panose="020B0604020202020204" pitchFamily="34" charset="0"/>
              </a:rPr>
              <a:t>için gayrimenkulünüzün</a:t>
            </a:r>
            <a:r>
              <a:rPr lang="tr-TR" sz="1000" dirty="0">
                <a:latin typeface="Arial" panose="020B0604020202020204" pitchFamily="34" charset="0"/>
                <a:cs typeface="Arial" panose="020B0604020202020204" pitchFamily="34" charset="0"/>
              </a:rPr>
              <a:t> tanıtım ve reklamlarının nerede, ne zaman, nasıl verileceğini iyi bilir.</a:t>
            </a:r>
            <a:r>
              <a:rPr lang="tr-TR" sz="1000" dirty="0" smtClean="0">
                <a:latin typeface="Arial" panose="020B0604020202020204" pitchFamily="34" charset="0"/>
                <a:cs typeface="Arial" panose="020B0604020202020204" pitchFamily="34" charset="0"/>
              </a:rPr>
              <a:t>​ Gayrimenkulünüzü </a:t>
            </a:r>
            <a:r>
              <a:rPr lang="tr-TR" sz="1000" dirty="0">
                <a:latin typeface="Arial" panose="020B0604020202020204" pitchFamily="34" charset="0"/>
                <a:cs typeface="Arial" panose="020B0604020202020204" pitchFamily="34" charset="0"/>
              </a:rPr>
              <a:t>pazarlarken doğru alıcıyı bulmak için şansınızın </a:t>
            </a:r>
            <a:r>
              <a:rPr lang="tr-TR" sz="1000" dirty="0" smtClean="0">
                <a:latin typeface="Arial" panose="020B0604020202020204" pitchFamily="34" charset="0"/>
                <a:cs typeface="Arial" panose="020B0604020202020204" pitchFamily="34" charset="0"/>
              </a:rPr>
              <a:t>artmasını güçlendirecek şekilde </a:t>
            </a:r>
            <a:r>
              <a:rPr lang="tr-TR" sz="1000" dirty="0">
                <a:latin typeface="Arial" panose="020B0604020202020204" pitchFamily="34" charset="0"/>
                <a:cs typeface="Arial" panose="020B0604020202020204" pitchFamily="34" charset="0"/>
              </a:rPr>
              <a:t>özel olarak kartlar </a:t>
            </a:r>
            <a:r>
              <a:rPr lang="tr-TR" sz="1000" dirty="0" smtClean="0">
                <a:latin typeface="Arial" panose="020B0604020202020204" pitchFamily="34" charset="0"/>
                <a:cs typeface="Arial" panose="020B0604020202020204" pitchFamily="34" charset="0"/>
              </a:rPr>
              <a:t>ve broşürler  </a:t>
            </a:r>
            <a:r>
              <a:rPr lang="tr-TR" sz="1000" dirty="0">
                <a:latin typeface="Arial" panose="020B0604020202020204" pitchFamily="34" charset="0"/>
                <a:cs typeface="Arial" panose="020B0604020202020204" pitchFamily="34" charset="0"/>
              </a:rPr>
              <a:t>hazırlayacaktır. Ayrıca </a:t>
            </a:r>
            <a:r>
              <a:rPr lang="tr-TR" sz="1000" dirty="0" smtClean="0">
                <a:latin typeface="Arial" panose="020B0604020202020204" pitchFamily="34" charset="0"/>
                <a:cs typeface="Arial" panose="020B0604020202020204" pitchFamily="34" charset="0"/>
              </a:rPr>
              <a:t>gayrimenkulünüzün</a:t>
            </a:r>
            <a:r>
              <a:rPr lang="tr-TR" sz="1000" dirty="0">
                <a:latin typeface="Arial" panose="020B0604020202020204" pitchFamily="34" charset="0"/>
                <a:cs typeface="Arial" panose="020B0604020202020204" pitchFamily="34" charset="0"/>
              </a:rPr>
              <a:t> olumlu özelliklerini açığa çıkartan özellikler sayfası da hazırlayacaktır.</a:t>
            </a:r>
            <a:r>
              <a:rPr lang="tr-TR" sz="1000" dirty="0" smtClean="0">
                <a:latin typeface="Arial" panose="020B0604020202020204" pitchFamily="34" charset="0"/>
                <a:cs typeface="Arial" panose="020B0604020202020204" pitchFamily="34" charset="0"/>
              </a:rPr>
              <a:t>​</a:t>
            </a:r>
            <a:endParaRPr lang="tr-TR" sz="1000" dirty="0">
              <a:latin typeface="Arial" panose="020B0604020202020204" pitchFamily="34" charset="0"/>
              <a:cs typeface="Arial" panose="020B0604020202020204" pitchFamily="34" charset="0"/>
            </a:endParaRPr>
          </a:p>
        </p:txBody>
      </p:sp>
      <p:sp>
        <p:nvSpPr>
          <p:cNvPr id="41" name="Metin kutusu 40"/>
          <p:cNvSpPr txBox="1"/>
          <p:nvPr/>
        </p:nvSpPr>
        <p:spPr>
          <a:xfrm>
            <a:off x="171750" y="8859774"/>
            <a:ext cx="6529839" cy="400110"/>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smtClean="0">
                <a:latin typeface="Arial" panose="020B0604020202020204" pitchFamily="34" charset="0"/>
                <a:cs typeface="Arial" panose="020B0604020202020204" pitchFamily="34" charset="0"/>
              </a:rPr>
              <a:t>Köprüceli</a:t>
            </a:r>
            <a:r>
              <a:rPr lang="tr-TR" sz="1000" dirty="0" smtClean="0">
                <a:latin typeface="Arial" panose="020B0604020202020204" pitchFamily="34" charset="0"/>
                <a:cs typeface="Arial" panose="020B0604020202020204" pitchFamily="34" charset="0"/>
              </a:rPr>
              <a:t>,</a:t>
            </a:r>
            <a:r>
              <a:rPr lang="tr-TR" sz="1000" dirty="0">
                <a:latin typeface="Arial" panose="020B0604020202020204" pitchFamily="34" charset="0"/>
                <a:cs typeface="Arial" panose="020B0604020202020204" pitchFamily="34" charset="0"/>
              </a:rPr>
              <a:t> </a:t>
            </a:r>
            <a:r>
              <a:rPr lang="tr-TR" sz="1000" dirty="0" smtClean="0">
                <a:latin typeface="Arial" panose="020B0604020202020204" pitchFamily="34" charset="0"/>
                <a:cs typeface="Arial" panose="020B0604020202020204" pitchFamily="34" charset="0"/>
              </a:rPr>
              <a:t>gayrimenkulünüz </a:t>
            </a:r>
            <a:r>
              <a:rPr lang="tr-TR" sz="1000" dirty="0">
                <a:latin typeface="Arial" panose="020B0604020202020204" pitchFamily="34" charset="0"/>
                <a:cs typeface="Arial" panose="020B0604020202020204" pitchFamily="34" charset="0"/>
              </a:rPr>
              <a:t>için kişisel bağlantıları, pek çok Müşteri  Temsilcisi ve gayrimenkul pazarlama firmaları ile size çok geniş alıcı kitlesi oluşturacaktır.​</a:t>
            </a:r>
          </a:p>
        </p:txBody>
      </p:sp>
      <p:pic>
        <p:nvPicPr>
          <p:cNvPr id="15" name="Resim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6975" y="336090"/>
            <a:ext cx="2592802" cy="388581"/>
          </a:xfrm>
          <a:prstGeom prst="rect">
            <a:avLst/>
          </a:prstGeom>
        </p:spPr>
      </p:pic>
    </p:spTree>
    <p:extLst>
      <p:ext uri="{BB962C8B-B14F-4D97-AF65-F5344CB8AC3E}">
        <p14:creationId xmlns:p14="http://schemas.microsoft.com/office/powerpoint/2010/main" val="1891193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a:stretch>
        </a:blipFill>
        <a:effectLst/>
      </p:bgPr>
    </p:bg>
    <p:spTree>
      <p:nvGrpSpPr>
        <p:cNvPr id="1" name=""/>
        <p:cNvGrpSpPr/>
        <p:nvPr/>
      </p:nvGrpSpPr>
      <p:grpSpPr>
        <a:xfrm>
          <a:off x="0" y="0"/>
          <a:ext cx="0" cy="0"/>
          <a:chOff x="0" y="0"/>
          <a:chExt cx="0" cy="0"/>
        </a:xfrm>
      </p:grpSpPr>
      <p:sp>
        <p:nvSpPr>
          <p:cNvPr id="12" name="Metin kutusu 11"/>
          <p:cNvSpPr txBox="1"/>
          <p:nvPr/>
        </p:nvSpPr>
        <p:spPr>
          <a:xfrm>
            <a:off x="3465091" y="4415154"/>
            <a:ext cx="1866127" cy="276999"/>
          </a:xfrm>
          <a:prstGeom prst="rect">
            <a:avLst/>
          </a:prstGeom>
          <a:noFill/>
        </p:spPr>
        <p:txBody>
          <a:bodyPr wrap="square" rtlCol="0">
            <a:spAutoFit/>
          </a:bodyPr>
          <a:lstStyle/>
          <a:p>
            <a:pPr algn="r" fontAlgn="base"/>
            <a:r>
              <a:rPr lang="tr-TR" sz="1200" b="1" dirty="0">
                <a:latin typeface="Arial" panose="020B0604020202020204" pitchFamily="34" charset="0"/>
                <a:cs typeface="Arial" panose="020B0604020202020204" pitchFamily="34" charset="0"/>
              </a:rPr>
              <a:t>ÖZELLİKLER SAYFASI</a:t>
            </a:r>
          </a:p>
        </p:txBody>
      </p:sp>
      <p:sp>
        <p:nvSpPr>
          <p:cNvPr id="13" name="Metin kutusu 12"/>
          <p:cNvSpPr txBox="1"/>
          <p:nvPr/>
        </p:nvSpPr>
        <p:spPr>
          <a:xfrm>
            <a:off x="4571999" y="5422679"/>
            <a:ext cx="1227221" cy="276999"/>
          </a:xfrm>
          <a:prstGeom prst="rect">
            <a:avLst/>
          </a:prstGeom>
          <a:noFill/>
        </p:spPr>
        <p:txBody>
          <a:bodyPr wrap="square" rtlCol="0">
            <a:spAutoFit/>
          </a:bodyPr>
          <a:lstStyle/>
          <a:p>
            <a:pPr algn="r" fontAlgn="base"/>
            <a:r>
              <a:rPr lang="tr-TR" sz="1200" b="1" dirty="0" smtClean="0">
                <a:latin typeface="Arial" panose="020B0604020202020204" pitchFamily="34" charset="0"/>
                <a:cs typeface="Arial" panose="020B0604020202020204" pitchFamily="34" charset="0"/>
              </a:rPr>
              <a:t>İNTERNET</a:t>
            </a:r>
            <a:endParaRPr lang="tr-TR" sz="1200" b="1" dirty="0">
              <a:latin typeface="Arial" panose="020B0604020202020204" pitchFamily="34" charset="0"/>
              <a:cs typeface="Arial" panose="020B0604020202020204" pitchFamily="34" charset="0"/>
            </a:endParaRPr>
          </a:p>
        </p:txBody>
      </p:sp>
      <p:sp>
        <p:nvSpPr>
          <p:cNvPr id="14" name="Metin kutusu 13"/>
          <p:cNvSpPr txBox="1"/>
          <p:nvPr/>
        </p:nvSpPr>
        <p:spPr>
          <a:xfrm>
            <a:off x="4677502" y="6498248"/>
            <a:ext cx="1459217" cy="276999"/>
          </a:xfrm>
          <a:prstGeom prst="rect">
            <a:avLst/>
          </a:prstGeom>
          <a:noFill/>
        </p:spPr>
        <p:txBody>
          <a:bodyPr wrap="square" rtlCol="0">
            <a:spAutoFit/>
          </a:bodyPr>
          <a:lstStyle/>
          <a:p>
            <a:pPr algn="r" fontAlgn="base"/>
            <a:r>
              <a:rPr lang="tr-TR" sz="1200" b="1" dirty="0" smtClean="0">
                <a:latin typeface="Arial" panose="020B0604020202020204" pitchFamily="34" charset="0"/>
                <a:cs typeface="Arial" panose="020B0604020202020204" pitchFamily="34" charset="0"/>
              </a:rPr>
              <a:t>FİNANSMAN</a:t>
            </a:r>
            <a:endParaRPr lang="tr-TR" sz="1200" b="1" dirty="0">
              <a:latin typeface="Arial" panose="020B0604020202020204" pitchFamily="34" charset="0"/>
              <a:cs typeface="Arial" panose="020B0604020202020204" pitchFamily="34" charset="0"/>
            </a:endParaRPr>
          </a:p>
        </p:txBody>
      </p:sp>
      <p:sp>
        <p:nvSpPr>
          <p:cNvPr id="15" name="Metin kutusu 14"/>
          <p:cNvSpPr txBox="1"/>
          <p:nvPr/>
        </p:nvSpPr>
        <p:spPr>
          <a:xfrm>
            <a:off x="4571998" y="7562385"/>
            <a:ext cx="1998473" cy="276999"/>
          </a:xfrm>
          <a:prstGeom prst="rect">
            <a:avLst/>
          </a:prstGeom>
          <a:noFill/>
        </p:spPr>
        <p:txBody>
          <a:bodyPr wrap="square" rtlCol="0">
            <a:spAutoFit/>
          </a:bodyPr>
          <a:lstStyle/>
          <a:p>
            <a:pPr algn="r" fontAlgn="base"/>
            <a:r>
              <a:rPr lang="tr-TR" sz="1200" b="1" dirty="0" smtClean="0">
                <a:latin typeface="Arial" panose="020B0604020202020204" pitchFamily="34" charset="0"/>
                <a:cs typeface="Arial" panose="020B0604020202020204" pitchFamily="34" charset="0"/>
              </a:rPr>
              <a:t>TABELA VE BRANDA</a:t>
            </a:r>
            <a:endParaRPr lang="tr-TR" sz="1200" b="1" dirty="0">
              <a:latin typeface="Arial" panose="020B0604020202020204" pitchFamily="34" charset="0"/>
              <a:cs typeface="Arial" panose="020B0604020202020204" pitchFamily="34" charset="0"/>
            </a:endParaRPr>
          </a:p>
        </p:txBody>
      </p:sp>
      <p:sp>
        <p:nvSpPr>
          <p:cNvPr id="16" name="Metin kutusu 15"/>
          <p:cNvSpPr txBox="1"/>
          <p:nvPr/>
        </p:nvSpPr>
        <p:spPr>
          <a:xfrm>
            <a:off x="5221705" y="8627766"/>
            <a:ext cx="1481118" cy="276999"/>
          </a:xfrm>
          <a:prstGeom prst="rect">
            <a:avLst/>
          </a:prstGeom>
          <a:noFill/>
        </p:spPr>
        <p:txBody>
          <a:bodyPr wrap="square" rtlCol="0">
            <a:spAutoFit/>
          </a:bodyPr>
          <a:lstStyle/>
          <a:p>
            <a:pPr algn="r" fontAlgn="base"/>
            <a:r>
              <a:rPr lang="tr-TR" sz="1200" b="1" dirty="0" smtClean="0">
                <a:latin typeface="Arial" panose="020B0604020202020204" pitchFamily="34" charset="0"/>
                <a:cs typeface="Arial" panose="020B0604020202020204" pitchFamily="34" charset="0"/>
              </a:rPr>
              <a:t>TEKNOLOJİ</a:t>
            </a:r>
            <a:endParaRPr lang="tr-TR" sz="1200" b="1" dirty="0">
              <a:latin typeface="Arial" panose="020B0604020202020204" pitchFamily="34" charset="0"/>
              <a:cs typeface="Arial" panose="020B0604020202020204" pitchFamily="34" charset="0"/>
            </a:endParaRPr>
          </a:p>
        </p:txBody>
      </p:sp>
      <p:sp>
        <p:nvSpPr>
          <p:cNvPr id="17" name="Metin kutusu 16"/>
          <p:cNvSpPr txBox="1"/>
          <p:nvPr/>
        </p:nvSpPr>
        <p:spPr>
          <a:xfrm>
            <a:off x="1374944" y="4615130"/>
            <a:ext cx="3976377" cy="707886"/>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Gayrimenkulünüzün tüm olumlu özelliklerini gösteren detaylı bir özellik sayfaları hazırlanacaktır. Hazırlanan sayfalar alıcı adaylarına,   gayrimenkul danışmanlarına ve gayrimenkulünüz ile ilgilenen herkese dağıtılacaktır.​</a:t>
            </a:r>
          </a:p>
        </p:txBody>
      </p:sp>
      <p:sp>
        <p:nvSpPr>
          <p:cNvPr id="18" name="Metin kutusu 17"/>
          <p:cNvSpPr txBox="1"/>
          <p:nvPr/>
        </p:nvSpPr>
        <p:spPr>
          <a:xfrm>
            <a:off x="938924" y="5618289"/>
            <a:ext cx="4860297" cy="707886"/>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a:t>
            </a:r>
            <a:r>
              <a:rPr lang="tr-TR" sz="1000" dirty="0" smtClean="0">
                <a:latin typeface="Arial" panose="020B0604020202020204" pitchFamily="34" charset="0"/>
                <a:cs typeface="Arial" panose="020B0604020202020204" pitchFamily="34" charset="0"/>
              </a:rPr>
              <a:t>olarak</a:t>
            </a:r>
            <a:r>
              <a:rPr lang="tr-TR" sz="1000" dirty="0">
                <a:latin typeface="Arial" panose="020B0604020202020204" pitchFamily="34" charset="0"/>
                <a:cs typeface="Arial" panose="020B0604020202020204" pitchFamily="34" charset="0"/>
              </a:rPr>
              <a:t>, internette yayımlanmak üzere gayrimenkulünüz için en ideal fotoğraflı rapor tarafımca hazırlanacaktır. Sosyal ağlar üzerinden gayrimenkulünüzle ilgili detaylar paylaşılarak gündemlerinde alım olmayan insanların dahi bilgilenmesi </a:t>
            </a:r>
            <a:r>
              <a:rPr lang="tr-TR" sz="1000" dirty="0" smtClean="0">
                <a:latin typeface="Arial" panose="020B0604020202020204" pitchFamily="34" charset="0"/>
                <a:cs typeface="Arial" panose="020B0604020202020204" pitchFamily="34" charset="0"/>
              </a:rPr>
              <a:t>sağlanacaktır.</a:t>
            </a:r>
            <a:endParaRPr lang="tr-TR" sz="1000" dirty="0">
              <a:latin typeface="Arial" panose="020B0604020202020204" pitchFamily="34" charset="0"/>
              <a:cs typeface="Arial" panose="020B0604020202020204" pitchFamily="34" charset="0"/>
            </a:endParaRPr>
          </a:p>
        </p:txBody>
      </p:sp>
      <p:sp>
        <p:nvSpPr>
          <p:cNvPr id="19" name="Metin kutusu 18"/>
          <p:cNvSpPr txBox="1"/>
          <p:nvPr/>
        </p:nvSpPr>
        <p:spPr>
          <a:xfrm>
            <a:off x="589547" y="6720029"/>
            <a:ext cx="5547173" cy="553998"/>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Gayrimenkul  işlemlerinin %90’ında finansmana ihtiyaç duyulmaktadır.​ 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alıcılara çeşitli bankalar ve finans kurumları aracılığıyla finansman olanakları elde etmelerinde yardımcı olmak için gerekli bilgi birikimine,​ deneyime ve  ağlantılara sahiptir.​</a:t>
            </a:r>
          </a:p>
        </p:txBody>
      </p:sp>
      <p:sp>
        <p:nvSpPr>
          <p:cNvPr id="20" name="Metin kutusu 19"/>
          <p:cNvSpPr txBox="1"/>
          <p:nvPr/>
        </p:nvSpPr>
        <p:spPr>
          <a:xfrm>
            <a:off x="192505" y="7862505"/>
            <a:ext cx="6392577" cy="400110"/>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Satılık tabelası, pazarda gayrimenkulünüzün tanıtımını yapmak için önemli bir araçtır. Tabela her gün 24 saat “iş başındadır”. Tabela olmazsa insanlar evinizin satılık olduğunu bilemezler, dolayısıyla fırsatlar​ kaçabilir.​</a:t>
            </a:r>
          </a:p>
        </p:txBody>
      </p:sp>
      <p:sp>
        <p:nvSpPr>
          <p:cNvPr id="21" name="Metin kutusu 20"/>
          <p:cNvSpPr txBox="1"/>
          <p:nvPr/>
        </p:nvSpPr>
        <p:spPr>
          <a:xfrm>
            <a:off x="192505" y="8913180"/>
            <a:ext cx="6510318" cy="400110"/>
          </a:xfrm>
          <a:prstGeom prst="rect">
            <a:avLst/>
          </a:prstGeom>
          <a:noFill/>
        </p:spPr>
        <p:txBody>
          <a:bodyPr wrap="square" rtlCol="0">
            <a:spAutoFit/>
          </a:bodyPr>
          <a:lstStyle/>
          <a:p>
            <a:pPr algn="just" fontAlgn="base"/>
            <a:r>
              <a:rPr lang="tr-TR" sz="1000" dirty="0">
                <a:latin typeface="Arial" panose="020B0604020202020204" pitchFamily="34" charset="0"/>
                <a:cs typeface="Arial" panose="020B0604020202020204" pitchFamily="34" charset="0"/>
              </a:rPr>
              <a:t>Başak </a:t>
            </a:r>
            <a:r>
              <a:rPr lang="tr-TR" sz="1000" dirty="0" err="1">
                <a:latin typeface="Arial" panose="020B0604020202020204" pitchFamily="34" charset="0"/>
                <a:cs typeface="Arial" panose="020B0604020202020204" pitchFamily="34" charset="0"/>
              </a:rPr>
              <a:t>Köprüceli</a:t>
            </a:r>
            <a:r>
              <a:rPr lang="tr-TR" sz="1000" dirty="0">
                <a:latin typeface="Arial" panose="020B0604020202020204" pitchFamily="34" charset="0"/>
                <a:cs typeface="Arial" panose="020B0604020202020204" pitchFamily="34" charset="0"/>
              </a:rPr>
              <a:t>, gayrimenkulünüzün fotoğraflı ve detaylı bilgilerini RE/MAX Türkiye ve ilgili gayrimenkul sitelerinin web sayfalarına yükleyerek yayımlayacaktır. ​</a:t>
            </a:r>
          </a:p>
        </p:txBody>
      </p:sp>
      <p:sp>
        <p:nvSpPr>
          <p:cNvPr id="23" name="Metin kutusu 22"/>
          <p:cNvSpPr txBox="1"/>
          <p:nvPr/>
        </p:nvSpPr>
        <p:spPr>
          <a:xfrm>
            <a:off x="2372194" y="755155"/>
            <a:ext cx="2054986" cy="369332"/>
          </a:xfrm>
          <a:prstGeom prst="rect">
            <a:avLst/>
          </a:prstGeom>
          <a:noFill/>
        </p:spPr>
        <p:txBody>
          <a:bodyPr wrap="none" rtlCol="0">
            <a:spAutoFit/>
          </a:bodyPr>
          <a:lstStyle/>
          <a:p>
            <a:r>
              <a:rPr lang="tr-TR" dirty="0" smtClean="0"/>
              <a:t>HİZMET TAAHHÜDÜ</a:t>
            </a:r>
            <a:endParaRPr lang="tr-TR" dirty="0"/>
          </a:p>
        </p:txBody>
      </p:sp>
      <p:pic>
        <p:nvPicPr>
          <p:cNvPr id="24" name="Resim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3710" y="1903016"/>
            <a:ext cx="1851954" cy="1815371"/>
          </a:xfrm>
          <a:prstGeom prst="rect">
            <a:avLst/>
          </a:prstGeom>
        </p:spPr>
      </p:pic>
      <p:pic>
        <p:nvPicPr>
          <p:cNvPr id="25" name="Resim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6975" y="336090"/>
            <a:ext cx="2592802" cy="388581"/>
          </a:xfrm>
          <a:prstGeom prst="rect">
            <a:avLst/>
          </a:prstGeom>
        </p:spPr>
      </p:pic>
    </p:spTree>
    <p:extLst>
      <p:ext uri="{BB962C8B-B14F-4D97-AF65-F5344CB8AC3E}">
        <p14:creationId xmlns:p14="http://schemas.microsoft.com/office/powerpoint/2010/main" val="1488155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etin kutusu 3"/>
          <p:cNvSpPr txBox="1"/>
          <p:nvPr/>
        </p:nvSpPr>
        <p:spPr>
          <a:xfrm>
            <a:off x="436258" y="694185"/>
            <a:ext cx="4277005" cy="461665"/>
          </a:xfrm>
          <a:prstGeom prst="rect">
            <a:avLst/>
          </a:prstGeom>
          <a:noFill/>
        </p:spPr>
        <p:txBody>
          <a:bodyPr wrap="none" rtlCol="0">
            <a:spAutoFit/>
          </a:bodyPr>
          <a:lstStyle/>
          <a:p>
            <a:r>
              <a:rPr lang="tr-TR" sz="1200" dirty="0" smtClean="0">
                <a:solidFill>
                  <a:schemeClr val="bg1"/>
                </a:solidFill>
              </a:rPr>
              <a:t>Hayatınız için önemli bir adım olacak yatırımınızı yaparken,</a:t>
            </a:r>
          </a:p>
          <a:p>
            <a:r>
              <a:rPr lang="tr-TR" sz="1200" dirty="0" smtClean="0">
                <a:solidFill>
                  <a:schemeClr val="bg1"/>
                </a:solidFill>
              </a:rPr>
              <a:t>sizler için en iyisini planlayarak en iyi yatırımı yapmanızı sağlıyoruz.</a:t>
            </a:r>
            <a:endParaRPr lang="tr-TR" sz="1200" dirty="0">
              <a:solidFill>
                <a:schemeClr val="bg1"/>
              </a:solidFill>
            </a:endParaRPr>
          </a:p>
        </p:txBody>
      </p:sp>
      <p:sp>
        <p:nvSpPr>
          <p:cNvPr id="5" name="Metin kutusu 2"/>
          <p:cNvSpPr txBox="1"/>
          <p:nvPr/>
        </p:nvSpPr>
        <p:spPr>
          <a:xfrm>
            <a:off x="436258" y="294075"/>
            <a:ext cx="5078121" cy="400110"/>
          </a:xfrm>
          <a:prstGeom prst="rect">
            <a:avLst/>
          </a:prstGeom>
          <a:noFill/>
        </p:spPr>
        <p:txBody>
          <a:bodyPr wrap="non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000" b="1" dirty="0" smtClean="0">
                <a:solidFill>
                  <a:schemeClr val="bg1"/>
                </a:solidFill>
              </a:rPr>
              <a:t>MÜKEMMELİ ARAYANLARA, RE/MAX PERFECT</a:t>
            </a:r>
            <a:endParaRPr lang="tr-TR" sz="2000" b="1" dirty="0">
              <a:solidFill>
                <a:schemeClr val="bg1"/>
              </a:solidFill>
            </a:endParaRPr>
          </a:p>
        </p:txBody>
      </p:sp>
    </p:spTree>
    <p:extLst>
      <p:ext uri="{BB962C8B-B14F-4D97-AF65-F5344CB8AC3E}">
        <p14:creationId xmlns:p14="http://schemas.microsoft.com/office/powerpoint/2010/main" val="680659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22" name="Düz Bağlayıcı 21"/>
          <p:cNvCxnSpPr/>
          <p:nvPr/>
        </p:nvCxnSpPr>
        <p:spPr>
          <a:xfrm>
            <a:off x="3423138" y="2649415"/>
            <a:ext cx="0" cy="70221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Metin kutusu 25"/>
          <p:cNvSpPr txBox="1"/>
          <p:nvPr/>
        </p:nvSpPr>
        <p:spPr>
          <a:xfrm>
            <a:off x="950090" y="2798736"/>
            <a:ext cx="1707006" cy="338554"/>
          </a:xfrm>
          <a:prstGeom prst="rect">
            <a:avLst/>
          </a:prstGeom>
          <a:noFill/>
        </p:spPr>
        <p:txBody>
          <a:bodyPr wrap="none" rtlCol="0">
            <a:spAutoFit/>
          </a:bodyPr>
          <a:lstStyle/>
          <a:p>
            <a:r>
              <a:rPr lang="tr-TR" sz="1600" i="1" dirty="0">
                <a:latin typeface="Arial" panose="020B0604020202020204" pitchFamily="34" charset="0"/>
                <a:cs typeface="Arial" panose="020B0604020202020204" pitchFamily="34" charset="0"/>
              </a:rPr>
              <a:t>AÇIK </a:t>
            </a:r>
            <a:r>
              <a:rPr lang="tr-TR" sz="1600" b="1" i="1" dirty="0">
                <a:latin typeface="Arial" panose="020B0604020202020204" pitchFamily="34" charset="0"/>
                <a:cs typeface="Arial" panose="020B0604020202020204" pitchFamily="34" charset="0"/>
              </a:rPr>
              <a:t>PORTFÖY</a:t>
            </a:r>
          </a:p>
        </p:txBody>
      </p:sp>
      <p:sp>
        <p:nvSpPr>
          <p:cNvPr id="27" name="Metin kutusu 26"/>
          <p:cNvSpPr txBox="1"/>
          <p:nvPr/>
        </p:nvSpPr>
        <p:spPr>
          <a:xfrm>
            <a:off x="4141450" y="2798736"/>
            <a:ext cx="1930593" cy="338554"/>
          </a:xfrm>
          <a:prstGeom prst="rect">
            <a:avLst/>
          </a:prstGeom>
          <a:noFill/>
        </p:spPr>
        <p:txBody>
          <a:bodyPr wrap="none" rtlCol="0">
            <a:spAutoFit/>
          </a:bodyPr>
          <a:lstStyle/>
          <a:p>
            <a:r>
              <a:rPr lang="tr-TR" sz="1600" i="1" dirty="0">
                <a:latin typeface="Arial" panose="020B0604020202020204" pitchFamily="34" charset="0"/>
                <a:cs typeface="Arial" panose="020B0604020202020204" pitchFamily="34" charset="0"/>
              </a:rPr>
              <a:t>KAPALI </a:t>
            </a:r>
            <a:r>
              <a:rPr lang="tr-TR" sz="1600" b="1" i="1" dirty="0">
                <a:latin typeface="Arial" panose="020B0604020202020204" pitchFamily="34" charset="0"/>
                <a:cs typeface="Arial" panose="020B0604020202020204" pitchFamily="34" charset="0"/>
              </a:rPr>
              <a:t>PORTFÖY</a:t>
            </a:r>
          </a:p>
        </p:txBody>
      </p:sp>
      <p:sp>
        <p:nvSpPr>
          <p:cNvPr id="28" name="Metin kutusu 27"/>
          <p:cNvSpPr txBox="1"/>
          <p:nvPr/>
        </p:nvSpPr>
        <p:spPr>
          <a:xfrm>
            <a:off x="1006190" y="160322"/>
            <a:ext cx="4845621" cy="523220"/>
          </a:xfrm>
          <a:prstGeom prst="rect">
            <a:avLst/>
          </a:prstGeom>
          <a:noFill/>
        </p:spPr>
        <p:txBody>
          <a:bodyPr wrap="none" rtlCol="0">
            <a:spAutoFit/>
          </a:bodyPr>
          <a:lstStyle/>
          <a:p>
            <a:pPr algn="ctr"/>
            <a:r>
              <a:rPr lang="tr-TR" sz="1400" b="1" i="1" dirty="0" smtClean="0">
                <a:latin typeface="Arila"/>
              </a:rPr>
              <a:t>TEK BİR GAYRİMENKUL DANIŞMANI İLE ÇALIŞMANIN</a:t>
            </a:r>
          </a:p>
          <a:p>
            <a:pPr algn="ctr"/>
            <a:r>
              <a:rPr lang="tr-TR" sz="1400" i="1" dirty="0" smtClean="0">
                <a:latin typeface="Arila"/>
              </a:rPr>
              <a:t>GAYRİMENKUL PAZARLAMASINDA ÖNEMİ</a:t>
            </a:r>
            <a:endParaRPr lang="tr-TR" sz="1400" i="1" dirty="0">
              <a:latin typeface="Arila"/>
            </a:endParaRPr>
          </a:p>
        </p:txBody>
      </p:sp>
      <p:sp>
        <p:nvSpPr>
          <p:cNvPr id="30" name="Dikdörtgen 29"/>
          <p:cNvSpPr/>
          <p:nvPr/>
        </p:nvSpPr>
        <p:spPr>
          <a:xfrm>
            <a:off x="363413" y="3166501"/>
            <a:ext cx="2880360" cy="261610"/>
          </a:xfrm>
          <a:prstGeom prst="rect">
            <a:avLst/>
          </a:prstGeom>
        </p:spPr>
        <p:txBody>
          <a:bodyPr wrap="square">
            <a:spAutoFit/>
          </a:bodyPr>
          <a:lstStyle/>
          <a:p>
            <a:pPr algn="ctr"/>
            <a:r>
              <a:rPr lang="tr-TR" sz="1100" dirty="0">
                <a:solidFill>
                  <a:srgbClr val="FF4343"/>
                </a:solidFill>
                <a:latin typeface="Arial" panose="020B0604020202020204" pitchFamily="34" charset="0"/>
                <a:cs typeface="Arial" panose="020B0604020202020204" pitchFamily="34" charset="0"/>
              </a:rPr>
              <a:t>Bir çok gayrimenkul danışmanı ile çalışma</a:t>
            </a:r>
          </a:p>
        </p:txBody>
      </p:sp>
      <p:sp>
        <p:nvSpPr>
          <p:cNvPr id="31" name="Dikdörtgen 30"/>
          <p:cNvSpPr/>
          <p:nvPr/>
        </p:nvSpPr>
        <p:spPr>
          <a:xfrm>
            <a:off x="3666566" y="3166501"/>
            <a:ext cx="2880360" cy="261610"/>
          </a:xfrm>
          <a:prstGeom prst="rect">
            <a:avLst/>
          </a:prstGeom>
        </p:spPr>
        <p:txBody>
          <a:bodyPr wrap="square">
            <a:spAutoFit/>
          </a:bodyPr>
          <a:lstStyle/>
          <a:p>
            <a:pPr algn="ctr"/>
            <a:r>
              <a:rPr lang="tr-TR" sz="1100" dirty="0">
                <a:solidFill>
                  <a:srgbClr val="3E75D0"/>
                </a:solidFill>
                <a:latin typeface="Arial" panose="020B0604020202020204" pitchFamily="34" charset="0"/>
                <a:cs typeface="Arial" panose="020B0604020202020204" pitchFamily="34" charset="0"/>
              </a:rPr>
              <a:t>Tek bir gayrimenkul danışmanı ile çalışma</a:t>
            </a:r>
          </a:p>
        </p:txBody>
      </p:sp>
      <p:sp>
        <p:nvSpPr>
          <p:cNvPr id="32" name="Dikdörtgen 31"/>
          <p:cNvSpPr/>
          <p:nvPr/>
        </p:nvSpPr>
        <p:spPr>
          <a:xfrm>
            <a:off x="363413" y="3857796"/>
            <a:ext cx="2880360" cy="600164"/>
          </a:xfrm>
          <a:prstGeom prst="rect">
            <a:avLst/>
          </a:prstGeom>
        </p:spPr>
        <p:txBody>
          <a:bodyPr wrap="square">
            <a:spAutoFit/>
          </a:bodyPr>
          <a:lstStyle/>
          <a:p>
            <a:pPr algn="just"/>
            <a:r>
              <a:rPr lang="tr-TR" sz="1100" dirty="0">
                <a:latin typeface="Arial" panose="020B0604020202020204" pitchFamily="34" charset="0"/>
                <a:cs typeface="Arial" panose="020B0604020202020204" pitchFamily="34" charset="0"/>
              </a:rPr>
              <a:t>Hiçbir gayrimenkul danışmanı kendini sorumlu hissetmez ve gayrimenkulünüzün    satışına gerekli ilgiyi göstermez.</a:t>
            </a:r>
          </a:p>
        </p:txBody>
      </p:sp>
      <p:sp>
        <p:nvSpPr>
          <p:cNvPr id="33" name="Dikdörtgen 32"/>
          <p:cNvSpPr/>
          <p:nvPr/>
        </p:nvSpPr>
        <p:spPr>
          <a:xfrm>
            <a:off x="363413" y="4641286"/>
            <a:ext cx="2880360" cy="1107996"/>
          </a:xfrm>
          <a:prstGeom prst="rect">
            <a:avLst/>
          </a:prstGeom>
        </p:spPr>
        <p:txBody>
          <a:bodyPr wrap="square">
            <a:spAutoFit/>
          </a:bodyPr>
          <a:lstStyle/>
          <a:p>
            <a:pPr algn="just"/>
            <a:r>
              <a:rPr lang="tr-TR" sz="1100" dirty="0">
                <a:solidFill>
                  <a:srgbClr val="E33340"/>
                </a:solidFill>
                <a:latin typeface="Arial" panose="020B0604020202020204" pitchFamily="34" charset="0"/>
                <a:cs typeface="Arial" panose="020B0604020202020204" pitchFamily="34" charset="0"/>
              </a:rPr>
              <a:t>Sadece gayrimenkulünüzü satan               gayrimenkul danışmanı hizmet bedeli alacağından dolayı hiçbir gayrimenkul danışmanı bu belirsizlik sebebi ile satış için gereken çabayı nakit ve vakit olarak harcamak istemeyecektir.</a:t>
            </a:r>
          </a:p>
        </p:txBody>
      </p:sp>
      <p:sp>
        <p:nvSpPr>
          <p:cNvPr id="34" name="Dikdörtgen 33"/>
          <p:cNvSpPr/>
          <p:nvPr/>
        </p:nvSpPr>
        <p:spPr>
          <a:xfrm>
            <a:off x="363413" y="5900064"/>
            <a:ext cx="2880360" cy="938719"/>
          </a:xfrm>
          <a:prstGeom prst="rect">
            <a:avLst/>
          </a:prstGeom>
        </p:spPr>
        <p:txBody>
          <a:bodyPr wrap="square">
            <a:spAutoFit/>
          </a:bodyPr>
          <a:lstStyle/>
          <a:p>
            <a:pPr algn="just"/>
            <a:r>
              <a:rPr lang="tr-TR" sz="1100" dirty="0">
                <a:latin typeface="Arial" panose="020B0604020202020204" pitchFamily="34" charset="0"/>
                <a:cs typeface="Arial" panose="020B0604020202020204" pitchFamily="34" charset="0"/>
              </a:rPr>
              <a:t>Kimin satacağı belli olmadığından, gayrimenkul danışmanının gayrimenkulünüzü satmak için motivasyonu son derece düşük olacak ya da hiç olmayacaktır.</a:t>
            </a:r>
          </a:p>
        </p:txBody>
      </p:sp>
      <p:sp>
        <p:nvSpPr>
          <p:cNvPr id="35" name="Dikdörtgen 34"/>
          <p:cNvSpPr/>
          <p:nvPr/>
        </p:nvSpPr>
        <p:spPr>
          <a:xfrm>
            <a:off x="363413" y="6955310"/>
            <a:ext cx="2880360" cy="2292935"/>
          </a:xfrm>
          <a:prstGeom prst="rect">
            <a:avLst/>
          </a:prstGeom>
        </p:spPr>
        <p:txBody>
          <a:bodyPr wrap="square">
            <a:spAutoFit/>
          </a:bodyPr>
          <a:lstStyle/>
          <a:p>
            <a:pPr algn="ctr"/>
            <a:r>
              <a:rPr lang="tr-TR" sz="1100" b="1" dirty="0">
                <a:solidFill>
                  <a:srgbClr val="E33340"/>
                </a:solidFill>
                <a:latin typeface="Arial" panose="020B0604020202020204" pitchFamily="34" charset="0"/>
                <a:cs typeface="Arial" panose="020B0604020202020204" pitchFamily="34" charset="0"/>
              </a:rPr>
              <a:t>GÖZLEMLER</a:t>
            </a:r>
          </a:p>
          <a:p>
            <a:pPr algn="just"/>
            <a:r>
              <a:rPr lang="tr-TR" sz="1100" dirty="0">
                <a:solidFill>
                  <a:srgbClr val="E33340"/>
                </a:solidFill>
                <a:latin typeface="Arial" panose="020B0604020202020204" pitchFamily="34" charset="0"/>
                <a:cs typeface="Arial" panose="020B0604020202020204" pitchFamily="34" charset="0"/>
              </a:rPr>
              <a:t>Açık portföylerde, mal sahibi açık portföy çalışan tüm gayrimenkul pazarlama           firmaları ve gayrimenkul danışmanları ile       bağlantıdadır. Fakat hiçbiri,                         gayrimenkulünün olabilecek en doğru fiyatını belirlemek için yetkilendirilmemiştir. Gayrimenkulü satacak tek kişi olarak yetkilendirilmediğinden ve bu işten kazancı olup olmayacağını bilmediğinden, gayrimenkul danışmanı gayrimenkulünüzün satılıp satılmamasını ya da itirazlarınız var mı yok mu umursamaz.</a:t>
            </a:r>
          </a:p>
        </p:txBody>
      </p:sp>
      <p:sp>
        <p:nvSpPr>
          <p:cNvPr id="36" name="Dikdörtgen 35"/>
          <p:cNvSpPr/>
          <p:nvPr/>
        </p:nvSpPr>
        <p:spPr>
          <a:xfrm>
            <a:off x="3634153" y="3857796"/>
            <a:ext cx="2880360" cy="600164"/>
          </a:xfrm>
          <a:prstGeom prst="rect">
            <a:avLst/>
          </a:prstGeom>
        </p:spPr>
        <p:txBody>
          <a:bodyPr wrap="square">
            <a:spAutoFit/>
          </a:bodyPr>
          <a:lstStyle/>
          <a:p>
            <a:pPr algn="just"/>
            <a:r>
              <a:rPr lang="tr-TR" sz="1100" dirty="0">
                <a:latin typeface="Arial" panose="020B0604020202020204" pitchFamily="34" charset="0"/>
                <a:cs typeface="Arial" panose="020B0604020202020204" pitchFamily="34" charset="0"/>
              </a:rPr>
              <a:t>Gayrimenkulünüzün satışı için satış yetkisini almış olan gayrimenkul danışmanı sorumlu olacaktır.</a:t>
            </a:r>
          </a:p>
        </p:txBody>
      </p:sp>
      <p:sp>
        <p:nvSpPr>
          <p:cNvPr id="37" name="Dikdörtgen 36"/>
          <p:cNvSpPr/>
          <p:nvPr/>
        </p:nvSpPr>
        <p:spPr>
          <a:xfrm>
            <a:off x="3634153" y="4641286"/>
            <a:ext cx="2880360" cy="1107996"/>
          </a:xfrm>
          <a:prstGeom prst="rect">
            <a:avLst/>
          </a:prstGeom>
        </p:spPr>
        <p:txBody>
          <a:bodyPr wrap="square">
            <a:spAutoFit/>
          </a:bodyPr>
          <a:lstStyle/>
          <a:p>
            <a:pPr algn="just"/>
            <a:r>
              <a:rPr lang="tr-TR" sz="1100" dirty="0">
                <a:solidFill>
                  <a:srgbClr val="0070C0"/>
                </a:solidFill>
                <a:latin typeface="Arial" panose="020B0604020202020204" pitchFamily="34" charset="0"/>
                <a:cs typeface="Arial" panose="020B0604020202020204" pitchFamily="34" charset="0"/>
              </a:rPr>
              <a:t>Portföy satış yetkisi alan gayrimenkul danışmanı, hizmet bedeli alacağından, daha çok çaba sarf edecek, satış için gerekli reklamı ve tanıtım harcamalarını yaparak gayrimenkulünüze daha çok zaman harcayacaktır.</a:t>
            </a:r>
          </a:p>
        </p:txBody>
      </p:sp>
      <p:sp>
        <p:nvSpPr>
          <p:cNvPr id="38" name="Dikdörtgen 37"/>
          <p:cNvSpPr/>
          <p:nvPr/>
        </p:nvSpPr>
        <p:spPr>
          <a:xfrm>
            <a:off x="3634153" y="5900064"/>
            <a:ext cx="2880360" cy="769441"/>
          </a:xfrm>
          <a:prstGeom prst="rect">
            <a:avLst/>
          </a:prstGeom>
        </p:spPr>
        <p:txBody>
          <a:bodyPr wrap="square">
            <a:spAutoFit/>
          </a:bodyPr>
          <a:lstStyle/>
          <a:p>
            <a:pPr algn="just"/>
            <a:r>
              <a:rPr lang="tr-TR" sz="1100" dirty="0">
                <a:latin typeface="Arial" panose="020B0604020202020204" pitchFamily="34" charset="0"/>
                <a:cs typeface="Arial" panose="020B0604020202020204" pitchFamily="34" charset="0"/>
              </a:rPr>
              <a:t>Kimin satışa yetkili olduğu belirlendiğinden, gayrimenkul danışmanının gayrimenkulünüzü satmak için motivasyonu son derece yüksek olacaktır.</a:t>
            </a:r>
          </a:p>
        </p:txBody>
      </p:sp>
      <p:sp>
        <p:nvSpPr>
          <p:cNvPr id="39" name="Dikdörtgen 38"/>
          <p:cNvSpPr/>
          <p:nvPr/>
        </p:nvSpPr>
        <p:spPr>
          <a:xfrm>
            <a:off x="3640262" y="6955310"/>
            <a:ext cx="2880360" cy="2631490"/>
          </a:xfrm>
          <a:prstGeom prst="rect">
            <a:avLst/>
          </a:prstGeom>
        </p:spPr>
        <p:txBody>
          <a:bodyPr wrap="square">
            <a:spAutoFit/>
          </a:bodyPr>
          <a:lstStyle/>
          <a:p>
            <a:pPr algn="ctr"/>
            <a:r>
              <a:rPr lang="tr-TR" sz="1100" b="1" dirty="0">
                <a:solidFill>
                  <a:srgbClr val="0070C0"/>
                </a:solidFill>
                <a:latin typeface="Arial" panose="020B0604020202020204" pitchFamily="34" charset="0"/>
                <a:cs typeface="Arial" panose="020B0604020202020204" pitchFamily="34" charset="0"/>
              </a:rPr>
              <a:t>GÖZLEMLER</a:t>
            </a:r>
          </a:p>
          <a:p>
            <a:pPr algn="just"/>
            <a:r>
              <a:rPr lang="tr-TR" sz="1100" dirty="0">
                <a:solidFill>
                  <a:srgbClr val="0070C0"/>
                </a:solidFill>
                <a:latin typeface="Arial" panose="020B0604020202020204" pitchFamily="34" charset="0"/>
                <a:cs typeface="Arial" panose="020B0604020202020204" pitchFamily="34" charset="0"/>
              </a:rPr>
              <a:t>Portföy satış yetkisi alan gayrimenkul danışmanı sadece RE/MAX gayrimenkul danışmanları ile değil, bağlantıda olduğu diğer itibarlı güvenilir gayrimenkul firmalarındaki seçilmiş müşteri temsilcileri ile de bağlantı kurarak portföyünüzün bilgilerini paylaşacaktır. Satıcı, sadece portföyün satış yetkisini verdiği gayrimenkul danışmanı ile temas halindedir.  Müşteri temsilcisi gayrimenkulün satışında satıcısını en iyi şekilde temsil edecektir. Satıcı, sözleşmeli portföy ile, kaliteli ve kendisine maksimum fayda sağlayacak hizmeti almayı garanti eder.</a:t>
            </a:r>
          </a:p>
        </p:txBody>
      </p:sp>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004" y="1108421"/>
            <a:ext cx="1017545" cy="782415"/>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5731" y="1026762"/>
            <a:ext cx="673145" cy="926564"/>
          </a:xfrm>
          <a:prstGeom prst="rect">
            <a:avLst/>
          </a:prstGeom>
        </p:spPr>
      </p:pic>
    </p:spTree>
    <p:extLst>
      <p:ext uri="{BB962C8B-B14F-4D97-AF65-F5344CB8AC3E}">
        <p14:creationId xmlns:p14="http://schemas.microsoft.com/office/powerpoint/2010/main" val="3460700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Dikdörtgen 1"/>
          <p:cNvSpPr/>
          <p:nvPr/>
        </p:nvSpPr>
        <p:spPr>
          <a:xfrm>
            <a:off x="269631" y="263770"/>
            <a:ext cx="6318738" cy="93784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Dikdörtgen 39"/>
          <p:cNvSpPr/>
          <p:nvPr/>
        </p:nvSpPr>
        <p:spPr>
          <a:xfrm>
            <a:off x="468923" y="2648165"/>
            <a:ext cx="2599130" cy="2123658"/>
          </a:xfrm>
          <a:prstGeom prst="rect">
            <a:avLst/>
          </a:prstGeom>
        </p:spPr>
        <p:txBody>
          <a:bodyPr wrap="square">
            <a:spAutoFit/>
          </a:bodyPr>
          <a:lstStyle/>
          <a:p>
            <a:pPr algn="just"/>
            <a:r>
              <a:rPr lang="tr-TR" sz="1200" dirty="0"/>
              <a:t>Gayrimenkulünüzü satmak hayatınızda vereceğiniz en büyük kararlardan birisidir.</a:t>
            </a:r>
          </a:p>
          <a:p>
            <a:pPr algn="just"/>
            <a:r>
              <a:rPr lang="tr-TR" sz="1200" dirty="0"/>
              <a:t>Bu kararı verirken, güvenilir ve tecrübeli bir gayrimenkul danışmanının sizi temsil etmesinin, çok büyük kolaylık, zaman ve para tasarrufu sağlayacağından emin olmalısınız.</a:t>
            </a:r>
          </a:p>
          <a:p>
            <a:pPr algn="just"/>
            <a:endParaRPr lang="tr-TR" sz="1200" dirty="0"/>
          </a:p>
          <a:p>
            <a:pPr algn="just"/>
            <a:r>
              <a:rPr lang="tr-TR" sz="1200" dirty="0"/>
              <a:t>Bir gayrimenkul danışmanı seçerken dikkat etmeniz gereken bazı noktalar;</a:t>
            </a:r>
          </a:p>
        </p:txBody>
      </p:sp>
      <p:sp>
        <p:nvSpPr>
          <p:cNvPr id="41" name="Dikdörtgen 40"/>
          <p:cNvSpPr/>
          <p:nvPr/>
        </p:nvSpPr>
        <p:spPr>
          <a:xfrm>
            <a:off x="468923" y="5095114"/>
            <a:ext cx="5920154" cy="2677656"/>
          </a:xfrm>
          <a:prstGeom prst="rect">
            <a:avLst/>
          </a:prstGeom>
        </p:spPr>
        <p:txBody>
          <a:bodyPr wrap="square">
            <a:spAutoFit/>
          </a:bodyPr>
          <a:lstStyle/>
          <a:p>
            <a:pPr algn="just"/>
            <a:r>
              <a:rPr lang="tr-TR" sz="1200" b="1" dirty="0">
                <a:solidFill>
                  <a:srgbClr val="E33340"/>
                </a:solidFill>
              </a:rPr>
              <a:t>Gayrimenkul danışmanı size güven telkin ediyor mu?</a:t>
            </a:r>
          </a:p>
          <a:p>
            <a:pPr algn="just"/>
            <a:endParaRPr lang="tr-TR" sz="1200" b="1" dirty="0">
              <a:solidFill>
                <a:srgbClr val="E33340"/>
              </a:solidFill>
            </a:endParaRPr>
          </a:p>
          <a:p>
            <a:pPr algn="just"/>
            <a:r>
              <a:rPr lang="tr-TR" sz="1200" b="1" dirty="0">
                <a:solidFill>
                  <a:srgbClr val="E33340"/>
                </a:solidFill>
              </a:rPr>
              <a:t>Gayrimenkul danışmanı sizin gayrimenkulünüze uygun müşteriyi bulabiliyor mu?</a:t>
            </a:r>
          </a:p>
          <a:p>
            <a:pPr algn="just"/>
            <a:endParaRPr lang="tr-TR" sz="1200" b="1" dirty="0">
              <a:solidFill>
                <a:srgbClr val="E33340"/>
              </a:solidFill>
            </a:endParaRPr>
          </a:p>
          <a:p>
            <a:pPr algn="just"/>
            <a:r>
              <a:rPr lang="tr-TR" sz="1200" b="1" dirty="0">
                <a:solidFill>
                  <a:srgbClr val="E33340"/>
                </a:solidFill>
              </a:rPr>
              <a:t>Gayrimenkul danışmanlık </a:t>
            </a:r>
            <a:r>
              <a:rPr lang="tr-TR" sz="1200" b="1" dirty="0" smtClean="0">
                <a:solidFill>
                  <a:srgbClr val="E33340"/>
                </a:solidFill>
              </a:rPr>
              <a:t>firması güvenilir</a:t>
            </a:r>
            <a:r>
              <a:rPr lang="tr-TR" sz="1200" b="1" dirty="0">
                <a:solidFill>
                  <a:srgbClr val="E33340"/>
                </a:solidFill>
              </a:rPr>
              <a:t>, tanınmış ve kurumsal mı?</a:t>
            </a:r>
          </a:p>
          <a:p>
            <a:pPr algn="just"/>
            <a:endParaRPr lang="tr-TR" sz="1200" b="1" dirty="0">
              <a:solidFill>
                <a:srgbClr val="E33340"/>
              </a:solidFill>
            </a:endParaRPr>
          </a:p>
          <a:p>
            <a:pPr algn="just"/>
            <a:r>
              <a:rPr lang="tr-TR" sz="1200" b="1" dirty="0">
                <a:solidFill>
                  <a:srgbClr val="E33340"/>
                </a:solidFill>
              </a:rPr>
              <a:t>Gayrimenkul danışmanlık firması günümüzün teknolojilerini kullanıyor mu?</a:t>
            </a:r>
          </a:p>
          <a:p>
            <a:pPr algn="just"/>
            <a:endParaRPr lang="tr-TR" sz="1200" b="1" dirty="0">
              <a:solidFill>
                <a:srgbClr val="E33340"/>
              </a:solidFill>
            </a:endParaRPr>
          </a:p>
          <a:p>
            <a:pPr algn="just"/>
            <a:r>
              <a:rPr lang="tr-TR" sz="1200" b="1" dirty="0">
                <a:solidFill>
                  <a:srgbClr val="E33340"/>
                </a:solidFill>
              </a:rPr>
              <a:t>Emlak konusunda eğitimli mi?</a:t>
            </a:r>
          </a:p>
          <a:p>
            <a:pPr algn="just"/>
            <a:endParaRPr lang="tr-TR" sz="1200" b="1" dirty="0">
              <a:solidFill>
                <a:srgbClr val="E33340"/>
              </a:solidFill>
            </a:endParaRPr>
          </a:p>
          <a:p>
            <a:pPr algn="just"/>
            <a:r>
              <a:rPr lang="tr-TR" sz="1200" b="1" dirty="0">
                <a:solidFill>
                  <a:srgbClr val="E33340"/>
                </a:solidFill>
              </a:rPr>
              <a:t>Gayrimenkulünüzle ilgili çalışmaları size rapor ediyor mu?</a:t>
            </a:r>
          </a:p>
          <a:p>
            <a:pPr algn="just"/>
            <a:endParaRPr lang="tr-TR" sz="1200" b="1" dirty="0">
              <a:solidFill>
                <a:srgbClr val="E33340"/>
              </a:solidFill>
            </a:endParaRPr>
          </a:p>
          <a:p>
            <a:pPr algn="just"/>
            <a:r>
              <a:rPr lang="tr-TR" sz="1200" b="1" dirty="0">
                <a:solidFill>
                  <a:srgbClr val="E33340"/>
                </a:solidFill>
              </a:rPr>
              <a:t>Gayrimenkulünüze uygun satılabilir fiyatını analiz edebiliyor mu?</a:t>
            </a:r>
          </a:p>
          <a:p>
            <a:pPr algn="just"/>
            <a:r>
              <a:rPr lang="tr-TR" sz="1200" b="1" dirty="0">
                <a:solidFill>
                  <a:srgbClr val="E33340"/>
                </a:solidFill>
              </a:rPr>
              <a:t> </a:t>
            </a:r>
          </a:p>
        </p:txBody>
      </p:sp>
      <p:sp>
        <p:nvSpPr>
          <p:cNvPr id="42" name="Dikdörtgen 41"/>
          <p:cNvSpPr/>
          <p:nvPr/>
        </p:nvSpPr>
        <p:spPr>
          <a:xfrm>
            <a:off x="468923" y="7808859"/>
            <a:ext cx="5920154" cy="1169551"/>
          </a:xfrm>
          <a:prstGeom prst="rect">
            <a:avLst/>
          </a:prstGeom>
        </p:spPr>
        <p:txBody>
          <a:bodyPr wrap="square">
            <a:spAutoFit/>
          </a:bodyPr>
          <a:lstStyle/>
          <a:p>
            <a:pPr algn="just"/>
            <a:r>
              <a:rPr lang="tr-TR" sz="1400" b="1" dirty="0"/>
              <a:t>Eğer bu sorularınıza olumsuz veya kaçamak cevaplar alırsanız, başka bir temsilci aramanız akıllıca olacaktır.</a:t>
            </a:r>
          </a:p>
          <a:p>
            <a:pPr algn="just"/>
            <a:endParaRPr lang="tr-TR" sz="1400" b="1" dirty="0"/>
          </a:p>
          <a:p>
            <a:pPr algn="just"/>
            <a:r>
              <a:rPr lang="tr-TR" sz="1400" b="1" dirty="0"/>
              <a:t>Gayrimenkulünüzü pazarlayacak doğru insanı bulmak, diğer bütün unsurlar kadar önemlidir.</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0948" y="566792"/>
            <a:ext cx="3605053" cy="4468863"/>
          </a:xfrm>
          <a:prstGeom prst="rect">
            <a:avLst/>
          </a:prstGeom>
        </p:spPr>
      </p:pic>
      <p:sp>
        <p:nvSpPr>
          <p:cNvPr id="23" name="Dikdörtgen 22"/>
          <p:cNvSpPr/>
          <p:nvPr/>
        </p:nvSpPr>
        <p:spPr>
          <a:xfrm>
            <a:off x="480646" y="566792"/>
            <a:ext cx="2154270" cy="1938992"/>
          </a:xfrm>
          <a:prstGeom prst="rect">
            <a:avLst/>
          </a:prstGeom>
        </p:spPr>
        <p:txBody>
          <a:bodyPr wrap="square">
            <a:spAutoFit/>
          </a:bodyPr>
          <a:lstStyle/>
          <a:p>
            <a:r>
              <a:rPr lang="tr-TR" sz="2400" dirty="0" smtClean="0"/>
              <a:t>MÜLKÜNÜZÜ</a:t>
            </a:r>
          </a:p>
          <a:p>
            <a:r>
              <a:rPr lang="tr-TR" sz="2400" dirty="0" smtClean="0"/>
              <a:t>SATACAK</a:t>
            </a:r>
            <a:endParaRPr lang="tr-TR" sz="2400" dirty="0"/>
          </a:p>
          <a:p>
            <a:r>
              <a:rPr lang="tr-TR" sz="2400" b="1" dirty="0" smtClean="0"/>
              <a:t>DOĞRU </a:t>
            </a:r>
          </a:p>
          <a:p>
            <a:r>
              <a:rPr lang="tr-TR" sz="2400" b="1" dirty="0" smtClean="0"/>
              <a:t>GAYRİMENKUL </a:t>
            </a:r>
          </a:p>
          <a:p>
            <a:r>
              <a:rPr lang="tr-TR" sz="2400" b="1" dirty="0" smtClean="0"/>
              <a:t>DANIŞMANI</a:t>
            </a:r>
            <a:endParaRPr lang="tr-TR" sz="2400" b="1" dirty="0"/>
          </a:p>
        </p:txBody>
      </p:sp>
    </p:spTree>
    <p:extLst>
      <p:ext uri="{BB962C8B-B14F-4D97-AF65-F5344CB8AC3E}">
        <p14:creationId xmlns:p14="http://schemas.microsoft.com/office/powerpoint/2010/main" val="40417800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Dikdörtgen 8"/>
          <p:cNvSpPr/>
          <p:nvPr/>
        </p:nvSpPr>
        <p:spPr>
          <a:xfrm>
            <a:off x="3404936" y="6858655"/>
            <a:ext cx="2993088" cy="1569660"/>
          </a:xfrm>
          <a:prstGeom prst="rect">
            <a:avLst/>
          </a:prstGeom>
        </p:spPr>
        <p:txBody>
          <a:bodyPr wrap="square">
            <a:spAutoFit/>
          </a:bodyPr>
          <a:lstStyle/>
          <a:p>
            <a:pPr algn="r"/>
            <a:r>
              <a:rPr lang="tr-TR" sz="2400" i="1" dirty="0" smtClean="0">
                <a:solidFill>
                  <a:schemeClr val="bg1"/>
                </a:solidFill>
                <a:effectLst>
                  <a:outerShdw blurRad="38100" dist="38100" dir="2700000" algn="tl">
                    <a:srgbClr val="000000">
                      <a:alpha val="43137"/>
                    </a:srgbClr>
                  </a:outerShdw>
                </a:effectLst>
              </a:rPr>
              <a:t>GAYRİMENKULÜNÜZÜ</a:t>
            </a:r>
          </a:p>
          <a:p>
            <a:pPr algn="r"/>
            <a:r>
              <a:rPr lang="tr-TR" sz="2400" i="1" dirty="0" smtClean="0">
                <a:solidFill>
                  <a:schemeClr val="bg1"/>
                </a:solidFill>
                <a:effectLst>
                  <a:outerShdw blurRad="38100" dist="38100" dir="2700000" algn="tl">
                    <a:srgbClr val="000000">
                      <a:alpha val="43137"/>
                    </a:srgbClr>
                  </a:outerShdw>
                </a:effectLst>
              </a:rPr>
              <a:t>KENDİNİZ Mİ </a:t>
            </a:r>
          </a:p>
          <a:p>
            <a:pPr algn="r"/>
            <a:r>
              <a:rPr lang="tr-TR" sz="2400" b="1" i="1" dirty="0" smtClean="0">
                <a:solidFill>
                  <a:schemeClr val="bg1"/>
                </a:solidFill>
                <a:effectLst>
                  <a:outerShdw blurRad="38100" dist="38100" dir="2700000" algn="tl">
                    <a:srgbClr val="000000">
                      <a:alpha val="43137"/>
                    </a:srgbClr>
                  </a:outerShdw>
                </a:effectLst>
              </a:rPr>
              <a:t>SATMAK </a:t>
            </a:r>
          </a:p>
          <a:p>
            <a:pPr algn="r"/>
            <a:r>
              <a:rPr lang="tr-TR" sz="2400" b="1" i="1" dirty="0" smtClean="0">
                <a:solidFill>
                  <a:schemeClr val="bg1"/>
                </a:solidFill>
                <a:effectLst>
                  <a:outerShdw blurRad="38100" dist="38100" dir="2700000" algn="tl">
                    <a:srgbClr val="000000">
                      <a:alpha val="43137"/>
                    </a:srgbClr>
                  </a:outerShdw>
                </a:effectLst>
              </a:rPr>
              <a:t>İSTİYORSUNUZ</a:t>
            </a:r>
            <a:r>
              <a:rPr lang="tr-TR" sz="2400" b="1" i="1" dirty="0">
                <a:solidFill>
                  <a:schemeClr val="bg1"/>
                </a:solidFill>
                <a:effectLst>
                  <a:outerShdw blurRad="38100" dist="38100" dir="2700000" algn="tl">
                    <a:srgbClr val="000000">
                      <a:alpha val="43137"/>
                    </a:srgbClr>
                  </a:outerShdw>
                </a:effectLst>
              </a:rPr>
              <a:t>?</a:t>
            </a:r>
            <a:endParaRPr lang="tr-TR" sz="2400" i="1" dirty="0">
              <a:solidFill>
                <a:schemeClr val="bg1"/>
              </a:solidFill>
              <a:effectLst>
                <a:outerShdw blurRad="38100" dist="38100" dir="2700000" algn="tl">
                  <a:srgbClr val="000000">
                    <a:alpha val="43137"/>
                  </a:srgbClr>
                </a:outerShdw>
              </a:effectLst>
            </a:endParaRPr>
          </a:p>
        </p:txBody>
      </p:sp>
      <p:sp>
        <p:nvSpPr>
          <p:cNvPr id="11" name="Dikdörtgen 10"/>
          <p:cNvSpPr/>
          <p:nvPr/>
        </p:nvSpPr>
        <p:spPr>
          <a:xfrm>
            <a:off x="433755" y="1230726"/>
            <a:ext cx="5990491" cy="4893647"/>
          </a:xfrm>
          <a:prstGeom prst="rect">
            <a:avLst/>
          </a:prstGeom>
        </p:spPr>
        <p:txBody>
          <a:bodyPr wrap="square">
            <a:spAutoFit/>
          </a:bodyPr>
          <a:lstStyle/>
          <a:p>
            <a:pPr algn="just"/>
            <a:r>
              <a:rPr lang="tr-TR" sz="1200" b="1" dirty="0"/>
              <a:t>Bu zorlu rekabet ortamında gayrimenkulünüz için en uygun satış fiyatına nasıl  karar vereceksiniz?</a:t>
            </a:r>
          </a:p>
          <a:p>
            <a:pPr algn="just"/>
            <a:endParaRPr lang="tr-TR" sz="1200" b="1" dirty="0"/>
          </a:p>
          <a:p>
            <a:pPr algn="just"/>
            <a:r>
              <a:rPr lang="tr-TR" sz="1200" b="1" dirty="0"/>
              <a:t>Gayrimenkulünüzün gerçek değerini tam ve doğru olarak saptamak için Pazar Analizi yapacak mısınız?</a:t>
            </a:r>
          </a:p>
          <a:p>
            <a:pPr algn="just"/>
            <a:endParaRPr lang="tr-TR" sz="1200" b="1" dirty="0"/>
          </a:p>
          <a:p>
            <a:pPr algn="just"/>
            <a:r>
              <a:rPr lang="tr-TR" sz="1200" b="1" dirty="0"/>
              <a:t>Gayrimenkulünüzü satmak için her gün ne kadar zaman ayırmayı düşünüyorsunuz?</a:t>
            </a:r>
          </a:p>
          <a:p>
            <a:pPr algn="just"/>
            <a:endParaRPr lang="tr-TR" sz="1200" b="1" dirty="0"/>
          </a:p>
          <a:p>
            <a:pPr algn="just"/>
            <a:r>
              <a:rPr lang="tr-TR" sz="1200" b="1" dirty="0"/>
              <a:t>Gayrimenkulünüzün pazardaki maksimum tanıtımını nasıl yapacağınızı düşündünüz mü?</a:t>
            </a:r>
          </a:p>
          <a:p>
            <a:pPr algn="just"/>
            <a:endParaRPr lang="tr-TR" sz="1200" b="1" dirty="0"/>
          </a:p>
          <a:p>
            <a:pPr algn="just"/>
            <a:r>
              <a:rPr lang="tr-TR" sz="1200" b="1" dirty="0"/>
              <a:t>Gayrimenkulünüzün pazarlanması için özel bir pazarlama planı hazırlayacak mısınız?</a:t>
            </a:r>
          </a:p>
          <a:p>
            <a:pPr algn="just"/>
            <a:endParaRPr lang="tr-TR" sz="1200" b="1" dirty="0"/>
          </a:p>
          <a:p>
            <a:pPr algn="just"/>
            <a:r>
              <a:rPr lang="tr-TR" sz="1200" b="1" dirty="0"/>
              <a:t>Gayrimenkulünüze alıcı çıkacak potansiyel müşterileri değerlendirme işlemi konusunda deneyiminiz var mı?</a:t>
            </a:r>
          </a:p>
          <a:p>
            <a:pPr algn="just"/>
            <a:endParaRPr lang="tr-TR" sz="1200" b="1" dirty="0"/>
          </a:p>
          <a:p>
            <a:pPr algn="just"/>
            <a:r>
              <a:rPr lang="tr-TR" sz="1200" b="1" dirty="0"/>
              <a:t>Gayrimenkul satışı esnasında ortaya çıkacak bürokratik işlemlerde alıcıya yardımcı olabilecek misiniz?</a:t>
            </a:r>
          </a:p>
          <a:p>
            <a:pPr algn="just"/>
            <a:endParaRPr lang="tr-TR" sz="1200" b="1" dirty="0"/>
          </a:p>
          <a:p>
            <a:pPr algn="just"/>
            <a:r>
              <a:rPr lang="tr-TR" sz="1200" b="1" dirty="0"/>
              <a:t>Satış esnasında evinizin kapısını kime açıyor olabileceğinizi hiç düşündünüz mü?</a:t>
            </a:r>
          </a:p>
          <a:p>
            <a:pPr algn="just"/>
            <a:endParaRPr lang="tr-TR" sz="1200" b="1" dirty="0"/>
          </a:p>
          <a:p>
            <a:pPr algn="just"/>
            <a:r>
              <a:rPr lang="tr-TR" sz="1200" b="1" dirty="0"/>
              <a:t>Kişisel güvenliğiniz ve ailenizin güvenliği sizin için önemli mi?</a:t>
            </a:r>
          </a:p>
          <a:p>
            <a:pPr algn="just"/>
            <a:endParaRPr lang="tr-TR" sz="1200" b="1" dirty="0"/>
          </a:p>
          <a:p>
            <a:pPr algn="just"/>
            <a:r>
              <a:rPr lang="tr-TR" sz="1200" b="1" dirty="0"/>
              <a:t>Alıcının size önereceği fiyatın, gayrimenkulünüz için alabileceğiniz en iyi fiyat olup olmadığını nasıl anlayacaksınız?</a:t>
            </a:r>
          </a:p>
          <a:p>
            <a:pPr algn="just"/>
            <a:endParaRPr lang="tr-TR" sz="1200" b="1" dirty="0"/>
          </a:p>
          <a:p>
            <a:pPr algn="just"/>
            <a:r>
              <a:rPr lang="tr-TR" sz="1200" b="1" dirty="0"/>
              <a:t>Gayrimenkulünüzü başarıyla pazarlamaya hazır mısınız?</a:t>
            </a:r>
          </a:p>
        </p:txBody>
      </p:sp>
      <p:sp>
        <p:nvSpPr>
          <p:cNvPr id="2" name="Metin kutusu 1"/>
          <p:cNvSpPr txBox="1"/>
          <p:nvPr/>
        </p:nvSpPr>
        <p:spPr>
          <a:xfrm>
            <a:off x="1224807" y="578476"/>
            <a:ext cx="4408386" cy="369332"/>
          </a:xfrm>
          <a:prstGeom prst="rect">
            <a:avLst/>
          </a:prstGeom>
          <a:noFill/>
        </p:spPr>
        <p:txBody>
          <a:bodyPr wrap="none" rtlCol="0">
            <a:spAutoFit/>
          </a:bodyPr>
          <a:lstStyle/>
          <a:p>
            <a:r>
              <a:rPr lang="tr-TR" b="1" dirty="0" smtClean="0"/>
              <a:t>GAYRİMENKULÜNÜZ İÇİN ÖNEMLİ SORULAR</a:t>
            </a:r>
            <a:endParaRPr lang="tr-TR" b="1" dirty="0"/>
          </a:p>
        </p:txBody>
      </p:sp>
    </p:spTree>
    <p:extLst>
      <p:ext uri="{BB962C8B-B14F-4D97-AF65-F5344CB8AC3E}">
        <p14:creationId xmlns:p14="http://schemas.microsoft.com/office/powerpoint/2010/main" val="20942935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Dikdörtgen 4"/>
          <p:cNvSpPr/>
          <p:nvPr/>
        </p:nvSpPr>
        <p:spPr>
          <a:xfrm>
            <a:off x="465369" y="1507824"/>
            <a:ext cx="6060612" cy="3970318"/>
          </a:xfrm>
          <a:prstGeom prst="rect">
            <a:avLst/>
          </a:prstGeom>
        </p:spPr>
        <p:txBody>
          <a:bodyPr wrap="square">
            <a:spAutoFit/>
          </a:bodyPr>
          <a:lstStyle/>
          <a:p>
            <a:r>
              <a:rPr lang="tr-TR" sz="1400" b="1" dirty="0">
                <a:solidFill>
                  <a:srgbClr val="FF4343"/>
                </a:solidFill>
              </a:rPr>
              <a:t>Gayrimenkul pazarlaması uzmanlık ister, </a:t>
            </a:r>
          </a:p>
          <a:p>
            <a:r>
              <a:rPr lang="tr-TR" sz="1400" b="1" dirty="0">
                <a:solidFill>
                  <a:srgbClr val="FF4343"/>
                </a:solidFill>
              </a:rPr>
              <a:t>			uzmanlık ise tecrübe ve eğitim demektir.</a:t>
            </a:r>
          </a:p>
          <a:p>
            <a:r>
              <a:rPr lang="tr-TR" sz="1400" b="1" dirty="0"/>
              <a:t>Gelin gayrimenkulünüzü uzman ellere, eğitimli, profesyonel kişilere teslim edin.</a:t>
            </a:r>
          </a:p>
          <a:p>
            <a:endParaRPr lang="tr-TR" sz="1400" dirty="0"/>
          </a:p>
          <a:p>
            <a:endParaRPr lang="tr-TR" sz="1400" dirty="0"/>
          </a:p>
          <a:p>
            <a:r>
              <a:rPr lang="tr-TR" sz="1400" b="1" dirty="0"/>
              <a:t>Amacım;</a:t>
            </a:r>
          </a:p>
          <a:p>
            <a:r>
              <a:rPr lang="tr-TR" sz="1400" dirty="0"/>
              <a:t>Muhtemelen sıkıcı ve zor geçmesi beklenen, tatsız sürprizlerle dolu satış ve </a:t>
            </a:r>
          </a:p>
          <a:p>
            <a:r>
              <a:rPr lang="tr-TR" sz="1400" dirty="0"/>
              <a:t>kiralama sürecini, sorunsuz bir şekilde noktalamak ve sadece bu gayrimenkulünüz</a:t>
            </a:r>
          </a:p>
          <a:p>
            <a:r>
              <a:rPr lang="tr-TR" sz="1400" dirty="0"/>
              <a:t>için değil ömür boyu gayrimenkul danışmanınız olmaktır.</a:t>
            </a:r>
          </a:p>
          <a:p>
            <a:endParaRPr lang="tr-TR" sz="1400" dirty="0"/>
          </a:p>
          <a:p>
            <a:r>
              <a:rPr lang="tr-TR" sz="1400" dirty="0"/>
              <a:t>Profesyonel Gayrimenkul Danışmanınız;</a:t>
            </a:r>
          </a:p>
          <a:p>
            <a:r>
              <a:rPr lang="tr-TR" sz="1400" dirty="0"/>
              <a:t>• Sizin için çalışacak,</a:t>
            </a:r>
          </a:p>
          <a:p>
            <a:r>
              <a:rPr lang="tr-TR" sz="1400" dirty="0"/>
              <a:t>• Reklam masraflarını kendi karşılayacak,</a:t>
            </a:r>
          </a:p>
          <a:p>
            <a:r>
              <a:rPr lang="tr-TR" sz="1400" dirty="0"/>
              <a:t>• Sadece başarılı olursa hizmet bedeli alacak.</a:t>
            </a:r>
          </a:p>
          <a:p>
            <a:r>
              <a:rPr lang="tr-TR" sz="1400" dirty="0"/>
              <a:t>	</a:t>
            </a:r>
          </a:p>
          <a:p>
            <a:endParaRPr lang="tr-TR" sz="1400" dirty="0"/>
          </a:p>
          <a:p>
            <a:r>
              <a:rPr lang="tr-TR" sz="1400" dirty="0"/>
              <a:t>Birlikte çalışabilmek dileğiyle.</a:t>
            </a:r>
          </a:p>
          <a:p>
            <a:r>
              <a:rPr lang="tr-TR" sz="1400" dirty="0"/>
              <a:t>Saygılarımla</a:t>
            </a:r>
          </a:p>
        </p:txBody>
      </p:sp>
      <p:sp>
        <p:nvSpPr>
          <p:cNvPr id="6" name="Dikdörtgen 5"/>
          <p:cNvSpPr/>
          <p:nvPr/>
        </p:nvSpPr>
        <p:spPr>
          <a:xfrm>
            <a:off x="697420" y="5948257"/>
            <a:ext cx="2201949" cy="1046440"/>
          </a:xfrm>
          <a:prstGeom prst="rect">
            <a:avLst/>
          </a:prstGeom>
        </p:spPr>
        <p:txBody>
          <a:bodyPr wrap="none">
            <a:spAutoFit/>
          </a:bodyPr>
          <a:lstStyle/>
          <a:p>
            <a:pPr algn="r"/>
            <a:r>
              <a:rPr lang="tr-TR" sz="2000" b="1" dirty="0" smtClean="0">
                <a:solidFill>
                  <a:srgbClr val="E33340"/>
                </a:solidFill>
              </a:rPr>
              <a:t>BAŞAK KÖPRÜCELİ </a:t>
            </a:r>
            <a:endParaRPr lang="tr-TR" sz="2000" b="1" dirty="0">
              <a:solidFill>
                <a:srgbClr val="E33340"/>
              </a:solidFill>
            </a:endParaRPr>
          </a:p>
          <a:p>
            <a:pPr algn="r"/>
            <a:r>
              <a:rPr lang="tr-TR" sz="1400" dirty="0" smtClean="0"/>
              <a:t>BROKER&amp;OWNER</a:t>
            </a:r>
            <a:endParaRPr lang="tr-TR" sz="1400" dirty="0"/>
          </a:p>
          <a:p>
            <a:pPr algn="r"/>
            <a:r>
              <a:rPr lang="tr-TR" sz="1400" dirty="0"/>
              <a:t>0532 123 45 67</a:t>
            </a:r>
          </a:p>
          <a:p>
            <a:pPr algn="r"/>
            <a:r>
              <a:rPr lang="tr-TR" sz="1400" dirty="0" smtClean="0"/>
              <a:t>basak@remax.com.tr</a:t>
            </a:r>
            <a:endParaRPr lang="tr-TR" sz="1400" dirty="0"/>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9328" y="573213"/>
            <a:ext cx="3099344" cy="464495"/>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3358" y="5219101"/>
            <a:ext cx="3907335" cy="4686900"/>
          </a:xfrm>
          <a:prstGeom prst="rect">
            <a:avLst/>
          </a:prstGeom>
        </p:spPr>
      </p:pic>
    </p:spTree>
    <p:extLst>
      <p:ext uri="{BB962C8B-B14F-4D97-AF65-F5344CB8AC3E}">
        <p14:creationId xmlns:p14="http://schemas.microsoft.com/office/powerpoint/2010/main" val="17188123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2000" r="2000" b="2000"/>
          </a:stretch>
        </a:blipFill>
        <a:effectLst/>
      </p:bgPr>
    </p:bg>
    <p:spTree>
      <p:nvGrpSpPr>
        <p:cNvPr id="1" name=""/>
        <p:cNvGrpSpPr/>
        <p:nvPr/>
      </p:nvGrpSpPr>
      <p:grpSpPr>
        <a:xfrm>
          <a:off x="0" y="0"/>
          <a:ext cx="0" cy="0"/>
          <a:chOff x="0" y="0"/>
          <a:chExt cx="0" cy="0"/>
        </a:xfrm>
      </p:grpSpPr>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3544" y="464091"/>
            <a:ext cx="3528646" cy="528834"/>
          </a:xfrm>
          <a:prstGeom prst="rect">
            <a:avLst/>
          </a:prstGeom>
        </p:spPr>
      </p:pic>
      <p:sp>
        <p:nvSpPr>
          <p:cNvPr id="10" name="Metin kutusu 9"/>
          <p:cNvSpPr txBox="1"/>
          <p:nvPr/>
        </p:nvSpPr>
        <p:spPr>
          <a:xfrm>
            <a:off x="1673370" y="1347090"/>
            <a:ext cx="3659079" cy="646331"/>
          </a:xfrm>
          <a:prstGeom prst="rect">
            <a:avLst/>
          </a:prstGeom>
          <a:noFill/>
        </p:spPr>
        <p:txBody>
          <a:bodyPr wrap="none" rtlCol="0">
            <a:spAutoFit/>
          </a:bodyPr>
          <a:lstStyle/>
          <a:p>
            <a:r>
              <a:rPr lang="tr-TR" sz="3600" dirty="0" smtClean="0"/>
              <a:t>BAŞAK </a:t>
            </a:r>
            <a:r>
              <a:rPr lang="tr-TR" sz="3600" b="1" dirty="0" smtClean="0"/>
              <a:t>KÖPRÜCELİ</a:t>
            </a:r>
            <a:endParaRPr lang="tr-TR" sz="3600" b="1" dirty="0"/>
          </a:p>
        </p:txBody>
      </p:sp>
      <p:sp>
        <p:nvSpPr>
          <p:cNvPr id="11" name="Metin kutusu 10"/>
          <p:cNvSpPr txBox="1"/>
          <p:nvPr/>
        </p:nvSpPr>
        <p:spPr>
          <a:xfrm>
            <a:off x="3678342" y="1882194"/>
            <a:ext cx="1654107" cy="400110"/>
          </a:xfrm>
          <a:prstGeom prst="rect">
            <a:avLst/>
          </a:prstGeom>
          <a:noFill/>
        </p:spPr>
        <p:txBody>
          <a:bodyPr wrap="none" rtlCol="0">
            <a:spAutoFit/>
          </a:bodyPr>
          <a:lstStyle/>
          <a:p>
            <a:r>
              <a:rPr lang="tr-TR" sz="2000" i="1" dirty="0" smtClean="0">
                <a:solidFill>
                  <a:srgbClr val="C00000"/>
                </a:solidFill>
              </a:rPr>
              <a:t>Broker/</a:t>
            </a:r>
            <a:r>
              <a:rPr lang="tr-TR" sz="2000" i="1" dirty="0" err="1" smtClean="0">
                <a:solidFill>
                  <a:srgbClr val="C00000"/>
                </a:solidFill>
              </a:rPr>
              <a:t>Owner</a:t>
            </a:r>
            <a:endParaRPr lang="tr-TR" sz="2000" b="1" i="1" dirty="0">
              <a:solidFill>
                <a:srgbClr val="C00000"/>
              </a:solidFill>
            </a:endParaRPr>
          </a:p>
        </p:txBody>
      </p:sp>
      <p:pic>
        <p:nvPicPr>
          <p:cNvPr id="12" name="Resim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00000">
            <a:off x="1755863" y="2261405"/>
            <a:ext cx="118890" cy="241129"/>
          </a:xfrm>
          <a:prstGeom prst="rect">
            <a:avLst/>
          </a:prstGeom>
        </p:spPr>
      </p:pic>
      <p:sp>
        <p:nvSpPr>
          <p:cNvPr id="13" name="Metin kutusu 12"/>
          <p:cNvSpPr txBox="1"/>
          <p:nvPr/>
        </p:nvSpPr>
        <p:spPr>
          <a:xfrm>
            <a:off x="1884167" y="2274610"/>
            <a:ext cx="1154483" cy="276999"/>
          </a:xfrm>
          <a:prstGeom prst="rect">
            <a:avLst/>
          </a:prstGeom>
          <a:noFill/>
        </p:spPr>
        <p:txBody>
          <a:bodyPr wrap="none" rtlCol="0">
            <a:spAutoFit/>
          </a:bodyPr>
          <a:lstStyle/>
          <a:p>
            <a:r>
              <a:rPr lang="tr-TR" sz="1200" dirty="0" smtClean="0"/>
              <a:t>0532 123 45 67</a:t>
            </a:r>
            <a:endParaRPr lang="tr-TR" sz="1200" dirty="0"/>
          </a:p>
        </p:txBody>
      </p:sp>
      <p:pic>
        <p:nvPicPr>
          <p:cNvPr id="14" name="Resim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000000">
            <a:off x="3185936" y="2302328"/>
            <a:ext cx="224045" cy="159282"/>
          </a:xfrm>
          <a:prstGeom prst="rect">
            <a:avLst/>
          </a:prstGeom>
        </p:spPr>
      </p:pic>
      <p:sp>
        <p:nvSpPr>
          <p:cNvPr id="15" name="Metin kutusu 14"/>
          <p:cNvSpPr txBox="1"/>
          <p:nvPr/>
        </p:nvSpPr>
        <p:spPr>
          <a:xfrm>
            <a:off x="3399850" y="2282304"/>
            <a:ext cx="1912703" cy="261610"/>
          </a:xfrm>
          <a:prstGeom prst="rect">
            <a:avLst/>
          </a:prstGeom>
          <a:noFill/>
        </p:spPr>
        <p:txBody>
          <a:bodyPr wrap="none" rtlCol="0">
            <a:spAutoFit/>
          </a:bodyPr>
          <a:lstStyle/>
          <a:p>
            <a:r>
              <a:rPr lang="tr-TR" sz="1100" dirty="0" smtClean="0"/>
              <a:t>basak@remax-perfect-ist.com</a:t>
            </a:r>
            <a:endParaRPr lang="tr-TR" sz="1100" dirty="0"/>
          </a:p>
        </p:txBody>
      </p:sp>
      <p:pic>
        <p:nvPicPr>
          <p:cNvPr id="16" name="Resim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8177" y="8548978"/>
            <a:ext cx="918199" cy="918199"/>
          </a:xfrm>
          <a:prstGeom prst="rect">
            <a:avLst/>
          </a:prstGeom>
        </p:spPr>
      </p:pic>
      <p:sp>
        <p:nvSpPr>
          <p:cNvPr id="18" name="Dikdörtgen 17"/>
          <p:cNvSpPr/>
          <p:nvPr/>
        </p:nvSpPr>
        <p:spPr>
          <a:xfrm>
            <a:off x="2223135" y="8477211"/>
            <a:ext cx="3981460" cy="1015663"/>
          </a:xfrm>
          <a:prstGeom prst="rect">
            <a:avLst/>
          </a:prstGeom>
        </p:spPr>
        <p:txBody>
          <a:bodyPr wrap="square">
            <a:spAutoFit/>
          </a:bodyPr>
          <a:lstStyle/>
          <a:p>
            <a:r>
              <a:rPr lang="tr-TR" sz="1200" b="1" u="sng" dirty="0" smtClean="0"/>
              <a:t>RE/MAX PERFECT</a:t>
            </a:r>
            <a:endParaRPr lang="tr-TR" sz="1200" b="1" u="sng" dirty="0"/>
          </a:p>
          <a:p>
            <a:r>
              <a:rPr lang="tr-TR" sz="1200" dirty="0"/>
              <a:t>Şemsettin Günaltay Cad. Denli Apt. B Blok No:92 D:2 </a:t>
            </a:r>
            <a:br>
              <a:rPr lang="tr-TR" sz="1200" dirty="0"/>
            </a:br>
            <a:r>
              <a:rPr lang="tr-TR" sz="1200" dirty="0"/>
              <a:t>Kadıköy/İstanbul-Anadolu </a:t>
            </a:r>
            <a:br>
              <a:rPr lang="tr-TR" sz="1200" dirty="0"/>
            </a:br>
            <a:r>
              <a:rPr lang="tr-TR" sz="1200" b="1" dirty="0"/>
              <a:t>Tel    :</a:t>
            </a:r>
            <a:r>
              <a:rPr lang="tr-TR" sz="1200" dirty="0"/>
              <a:t> 0216 373 40 </a:t>
            </a:r>
            <a:r>
              <a:rPr lang="tr-TR" sz="1200" dirty="0" smtClean="0"/>
              <a:t>40  |  </a:t>
            </a:r>
            <a:r>
              <a:rPr lang="tr-TR" sz="1200" b="1" dirty="0" smtClean="0"/>
              <a:t>Faks</a:t>
            </a:r>
            <a:r>
              <a:rPr lang="tr-TR" sz="1200" b="1" dirty="0"/>
              <a:t>  :</a:t>
            </a:r>
            <a:r>
              <a:rPr lang="tr-TR" sz="1200" dirty="0"/>
              <a:t> 0216 445 40 02 </a:t>
            </a:r>
            <a:endParaRPr lang="tr-TR" sz="1200" dirty="0" smtClean="0"/>
          </a:p>
          <a:p>
            <a:r>
              <a:rPr lang="tr-TR" sz="1200" dirty="0" smtClean="0"/>
              <a:t>http://remax.com.tr/perfect</a:t>
            </a:r>
            <a:endParaRPr lang="tr-TR" sz="1200" dirty="0"/>
          </a:p>
        </p:txBody>
      </p:sp>
      <p:pic>
        <p:nvPicPr>
          <p:cNvPr id="20" name="Resim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35123" y="2883123"/>
            <a:ext cx="2228838" cy="2184811"/>
          </a:xfrm>
          <a:prstGeom prst="rect">
            <a:avLst/>
          </a:prstGeom>
        </p:spPr>
      </p:pic>
    </p:spTree>
    <p:extLst>
      <p:ext uri="{BB962C8B-B14F-4D97-AF65-F5344CB8AC3E}">
        <p14:creationId xmlns:p14="http://schemas.microsoft.com/office/powerpoint/2010/main" val="2014525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Dikdörtgen 8"/>
          <p:cNvSpPr/>
          <p:nvPr/>
        </p:nvSpPr>
        <p:spPr>
          <a:xfrm>
            <a:off x="4584032" y="3621505"/>
            <a:ext cx="2273968" cy="459323"/>
          </a:xfrm>
          <a:prstGeom prst="rect">
            <a:avLst/>
          </a:prstGeom>
          <a:solidFill>
            <a:srgbClr val="E33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4792101" y="3759625"/>
            <a:ext cx="1919500" cy="369332"/>
          </a:xfrm>
          <a:prstGeom prst="rect">
            <a:avLst/>
          </a:prstGeom>
          <a:noFill/>
        </p:spPr>
        <p:txBody>
          <a:bodyPr wrap="none" rtlCol="0">
            <a:spAutoFit/>
          </a:bodyPr>
          <a:lstStyle/>
          <a:p>
            <a:r>
              <a:rPr lang="tr-TR" dirty="0" smtClean="0">
                <a:solidFill>
                  <a:schemeClr val="bg1"/>
                </a:solidFill>
              </a:rPr>
              <a:t>BAŞAK </a:t>
            </a:r>
            <a:r>
              <a:rPr lang="tr-TR" b="1" dirty="0" smtClean="0">
                <a:solidFill>
                  <a:schemeClr val="bg1"/>
                </a:solidFill>
              </a:rPr>
              <a:t>KÖPRÜCELİ</a:t>
            </a:r>
            <a:endParaRPr lang="tr-TR" b="1" dirty="0">
              <a:solidFill>
                <a:schemeClr val="bg1"/>
              </a:solidFill>
            </a:endParaRPr>
          </a:p>
        </p:txBody>
      </p:sp>
      <p:sp>
        <p:nvSpPr>
          <p:cNvPr id="7" name="Metin kutusu 6"/>
          <p:cNvSpPr txBox="1"/>
          <p:nvPr/>
        </p:nvSpPr>
        <p:spPr>
          <a:xfrm>
            <a:off x="5644001" y="4056385"/>
            <a:ext cx="1067600" cy="276999"/>
          </a:xfrm>
          <a:prstGeom prst="rect">
            <a:avLst/>
          </a:prstGeom>
          <a:noFill/>
        </p:spPr>
        <p:txBody>
          <a:bodyPr wrap="none" rtlCol="0">
            <a:spAutoFit/>
          </a:bodyPr>
          <a:lstStyle/>
          <a:p>
            <a:r>
              <a:rPr lang="tr-TR" sz="1200" i="1" dirty="0" smtClean="0">
                <a:solidFill>
                  <a:srgbClr val="C00000"/>
                </a:solidFill>
              </a:rPr>
              <a:t>Broker/</a:t>
            </a:r>
            <a:r>
              <a:rPr lang="tr-TR" sz="1200" i="1" dirty="0" err="1" smtClean="0">
                <a:solidFill>
                  <a:srgbClr val="C00000"/>
                </a:solidFill>
              </a:rPr>
              <a:t>Owner</a:t>
            </a:r>
            <a:endParaRPr lang="tr-TR" sz="1200" b="1" i="1" dirty="0">
              <a:solidFill>
                <a:srgbClr val="C00000"/>
              </a:solidFill>
            </a:endParaRP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5402" y="1275018"/>
            <a:ext cx="1956199" cy="2346487"/>
          </a:xfrm>
          <a:prstGeom prst="rect">
            <a:avLst/>
          </a:prstGeom>
        </p:spPr>
      </p:pic>
      <p:sp>
        <p:nvSpPr>
          <p:cNvPr id="8" name="Dikdörtgen 7"/>
          <p:cNvSpPr/>
          <p:nvPr/>
        </p:nvSpPr>
        <p:spPr>
          <a:xfrm>
            <a:off x="189415" y="1431757"/>
            <a:ext cx="4241128" cy="6918158"/>
          </a:xfrm>
          <a:prstGeom prst="rect">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Metin kutusu 3"/>
          <p:cNvSpPr txBox="1"/>
          <p:nvPr/>
        </p:nvSpPr>
        <p:spPr>
          <a:xfrm>
            <a:off x="311195" y="1766904"/>
            <a:ext cx="3997568" cy="6247864"/>
          </a:xfrm>
          <a:prstGeom prst="rect">
            <a:avLst/>
          </a:prstGeom>
          <a:noFill/>
        </p:spPr>
        <p:txBody>
          <a:bodyPr wrap="square" rtlCol="0">
            <a:spAutoFit/>
          </a:bodyPr>
          <a:lstStyle/>
          <a:p>
            <a:pPr algn="just" fontAlgn="base"/>
            <a:r>
              <a:rPr lang="tr-TR" sz="1200" dirty="0">
                <a:cs typeface="Arial" panose="020B0604020202020204" pitchFamily="34" charset="0"/>
              </a:rPr>
              <a:t>Öncelikle burada yer </a:t>
            </a:r>
            <a:r>
              <a:rPr lang="tr-TR" sz="1200" dirty="0" smtClean="0">
                <a:cs typeface="Arial" panose="020B0604020202020204" pitchFamily="34" charset="0"/>
              </a:rPr>
              <a:t>alan bilgilerin, gayrimenkulünüzün</a:t>
            </a:r>
            <a:r>
              <a:rPr lang="tr-TR" sz="1200" dirty="0">
                <a:cs typeface="Arial" panose="020B0604020202020204" pitchFamily="34" charset="0"/>
              </a:rPr>
              <a:t>  satışı ile ilgili aklınıza </a:t>
            </a:r>
            <a:r>
              <a:rPr lang="tr-TR" sz="1200" dirty="0" smtClean="0">
                <a:cs typeface="Arial" panose="020B0604020202020204" pitchFamily="34" charset="0"/>
              </a:rPr>
              <a:t>takılan sorularınızdan </a:t>
            </a:r>
            <a:r>
              <a:rPr lang="tr-TR" sz="1200" dirty="0">
                <a:cs typeface="Arial" panose="020B0604020202020204" pitchFamily="34" charset="0"/>
              </a:rPr>
              <a:t>bazılarına cevap bulmakta size yardımcı olacağını ümit ediyorum.​</a:t>
            </a:r>
          </a:p>
          <a:p>
            <a:pPr algn="just" fontAlgn="base"/>
            <a:r>
              <a:rPr lang="tr-TR" sz="1200" dirty="0">
                <a:cs typeface="Arial" panose="020B0604020202020204" pitchFamily="34" charset="0"/>
              </a:rPr>
              <a:t>​</a:t>
            </a:r>
          </a:p>
          <a:p>
            <a:pPr algn="just" fontAlgn="base"/>
            <a:r>
              <a:rPr lang="tr-TR" sz="1200" dirty="0">
                <a:cs typeface="Arial" panose="020B0604020202020204" pitchFamily="34" charset="0"/>
              </a:rPr>
              <a:t>Bugünkü piyasa koşullarında mülkünüzün satışında size en iyi fiyatı sağlayabilecek, profesyonel ve kaliteli  hizmeti sunmaya tamamen kararlı bir gayrimenkul profesyoneli ile çalışacağınıza sizi temin ederim.​</a:t>
            </a:r>
          </a:p>
          <a:p>
            <a:pPr algn="just" fontAlgn="base"/>
            <a:r>
              <a:rPr lang="tr-TR" sz="1200" dirty="0">
                <a:cs typeface="Arial" panose="020B0604020202020204" pitchFamily="34" charset="0"/>
              </a:rPr>
              <a:t>​</a:t>
            </a:r>
          </a:p>
          <a:p>
            <a:pPr algn="just" fontAlgn="base"/>
            <a:r>
              <a:rPr lang="tr-TR" sz="1200" u="sng" dirty="0" smtClean="0">
                <a:cs typeface="Arial" panose="020B0604020202020204" pitchFamily="34" charset="0"/>
              </a:rPr>
              <a:t>Başak </a:t>
            </a:r>
            <a:r>
              <a:rPr lang="tr-TR" sz="1200" u="sng" dirty="0" err="1" smtClean="0">
                <a:cs typeface="Arial" panose="020B0604020202020204" pitchFamily="34" charset="0"/>
              </a:rPr>
              <a:t>Köprüceli’nin</a:t>
            </a:r>
            <a:r>
              <a:rPr lang="tr-TR" sz="1200" dirty="0">
                <a:cs typeface="Arial" panose="020B0604020202020204" pitchFamily="34" charset="0"/>
              </a:rPr>
              <a:t> müşterileri yoktur, uzun soluklu   dostları vardır. Bu nedenle temel ilkem; geleceğe dönük güven ve dostluk temeli  oluşturarak tüm   yaşamımız boyunca birlikte çalışabilmek olacaktır…​</a:t>
            </a:r>
          </a:p>
          <a:p>
            <a:pPr algn="just" fontAlgn="base"/>
            <a:r>
              <a:rPr lang="tr-TR" sz="1200" dirty="0">
                <a:cs typeface="Arial" panose="020B0604020202020204" pitchFamily="34" charset="0"/>
              </a:rPr>
              <a:t>​</a:t>
            </a:r>
          </a:p>
          <a:p>
            <a:pPr algn="just" fontAlgn="base"/>
            <a:r>
              <a:rPr lang="tr-TR" sz="1200" dirty="0">
                <a:cs typeface="Arial" panose="020B0604020202020204" pitchFamily="34" charset="0"/>
              </a:rPr>
              <a:t>​</a:t>
            </a:r>
          </a:p>
          <a:p>
            <a:pPr algn="just" fontAlgn="base"/>
            <a:r>
              <a:rPr lang="tr-TR" sz="1700" b="1" dirty="0">
                <a:solidFill>
                  <a:srgbClr val="D22030"/>
                </a:solidFill>
                <a:cs typeface="Arial" panose="020B0604020202020204" pitchFamily="34" charset="0"/>
              </a:rPr>
              <a:t>“Güçlü nedenler, güçlü hareketler yaratır.”</a:t>
            </a:r>
            <a:r>
              <a:rPr lang="tr-TR" sz="1700" dirty="0">
                <a:cs typeface="Arial" panose="020B0604020202020204" pitchFamily="34" charset="0"/>
              </a:rPr>
              <a:t> ​</a:t>
            </a:r>
          </a:p>
          <a:p>
            <a:pPr algn="r" fontAlgn="base"/>
            <a:r>
              <a:rPr lang="tr-TR" sz="1200" b="1" dirty="0">
                <a:cs typeface="Arial" panose="020B0604020202020204" pitchFamily="34" charset="0"/>
              </a:rPr>
              <a:t>Shakespeare</a:t>
            </a:r>
            <a:r>
              <a:rPr lang="tr-TR" sz="1200" dirty="0">
                <a:cs typeface="Arial" panose="020B0604020202020204" pitchFamily="34" charset="0"/>
              </a:rPr>
              <a:t>​</a:t>
            </a:r>
          </a:p>
          <a:p>
            <a:pPr algn="just" fontAlgn="base"/>
            <a:r>
              <a:rPr lang="tr-TR" sz="1200" dirty="0">
                <a:cs typeface="Arial" panose="020B0604020202020204" pitchFamily="34" charset="0"/>
              </a:rPr>
              <a:t>​</a:t>
            </a:r>
          </a:p>
          <a:p>
            <a:pPr algn="just" fontAlgn="base"/>
            <a:r>
              <a:rPr lang="tr-TR" sz="1200" dirty="0">
                <a:cs typeface="Arial" panose="020B0604020202020204" pitchFamily="34" charset="0"/>
              </a:rPr>
              <a:t>Benim hayatımdaki en güçlü nedenim huzur ve güveni ailem ve dostlarımla paylaşabilmektir. Bunları başarmamın  en anlamlı ve en güzel yolunun, çevremde huzur ve güveni tesis etmekten geçtiğini öğrendim. Tüm danışanlarımın huzur ve mutluluğu ilk ve en önemli amacımdır. Satışın tamamen güvene dayalı, keyifli yolculuğunda, sizin gayrimenkulünüzün en başarılı şekilde ve değerinde satılması  benim için​</a:t>
            </a:r>
          </a:p>
          <a:p>
            <a:pPr algn="just" fontAlgn="base"/>
            <a:r>
              <a:rPr lang="tr-TR" sz="1200" dirty="0">
                <a:cs typeface="Arial" panose="020B0604020202020204" pitchFamily="34" charset="0"/>
              </a:rPr>
              <a:t>en büyük mutluluktur.​</a:t>
            </a:r>
          </a:p>
          <a:p>
            <a:pPr algn="just" fontAlgn="base"/>
            <a:r>
              <a:rPr lang="tr-TR" sz="1200" dirty="0">
                <a:cs typeface="Arial" panose="020B0604020202020204" pitchFamily="34" charset="0"/>
              </a:rPr>
              <a:t>​</a:t>
            </a:r>
          </a:p>
          <a:p>
            <a:pPr algn="just" fontAlgn="base"/>
            <a:r>
              <a:rPr lang="tr-TR" sz="1200" dirty="0">
                <a:cs typeface="Arial" panose="020B0604020202020204" pitchFamily="34" charset="0"/>
              </a:rPr>
              <a:t>Bu meslekteki başarım, tüm dostlarımın </a:t>
            </a:r>
            <a:r>
              <a:rPr lang="tr-TR" sz="1200" dirty="0" smtClean="0">
                <a:cs typeface="Arial" panose="020B0604020202020204" pitchFamily="34" charset="0"/>
              </a:rPr>
              <a:t>mutlak memnuniyetine </a:t>
            </a:r>
            <a:r>
              <a:rPr lang="tr-TR" sz="1200" dirty="0">
                <a:cs typeface="Arial" panose="020B0604020202020204" pitchFamily="34" charset="0"/>
              </a:rPr>
              <a:t>bağlıdır. Gayrimenkul </a:t>
            </a:r>
            <a:r>
              <a:rPr lang="tr-TR" sz="1200" dirty="0" smtClean="0">
                <a:cs typeface="Arial" panose="020B0604020202020204" pitchFamily="34" charset="0"/>
              </a:rPr>
              <a:t>satışının </a:t>
            </a:r>
            <a:r>
              <a:rPr lang="tr-TR" sz="1200" dirty="0">
                <a:cs typeface="Arial" panose="020B0604020202020204" pitchFamily="34" charset="0"/>
              </a:rPr>
              <a:t>huzurlu, mutlu ve güvenli sürecinde </a:t>
            </a:r>
            <a:r>
              <a:rPr lang="tr-TR" sz="1200" dirty="0" smtClean="0">
                <a:cs typeface="Arial" panose="020B0604020202020204" pitchFamily="34" charset="0"/>
              </a:rPr>
              <a:t>sizinle</a:t>
            </a:r>
            <a:r>
              <a:rPr lang="tr-TR" sz="1200" dirty="0">
                <a:cs typeface="Arial" panose="020B0604020202020204" pitchFamily="34" charset="0"/>
              </a:rPr>
              <a:t> </a:t>
            </a:r>
            <a:r>
              <a:rPr lang="tr-TR" sz="1200" dirty="0" smtClean="0">
                <a:cs typeface="Arial" panose="020B0604020202020204" pitchFamily="34" charset="0"/>
              </a:rPr>
              <a:t>buluşmak </a:t>
            </a:r>
            <a:r>
              <a:rPr lang="tr-TR" sz="1200" dirty="0">
                <a:cs typeface="Arial" panose="020B0604020202020204" pitchFamily="34" charset="0"/>
              </a:rPr>
              <a:t>üzere…​</a:t>
            </a:r>
          </a:p>
          <a:p>
            <a:pPr algn="just" fontAlgn="base"/>
            <a:r>
              <a:rPr lang="tr-TR" sz="1200" dirty="0">
                <a:cs typeface="Arial" panose="020B0604020202020204" pitchFamily="34" charset="0"/>
              </a:rPr>
              <a:t>​</a:t>
            </a:r>
          </a:p>
          <a:p>
            <a:pPr algn="just" fontAlgn="base"/>
            <a:r>
              <a:rPr lang="tr-TR" sz="1200" dirty="0">
                <a:cs typeface="Arial" panose="020B0604020202020204" pitchFamily="34" charset="0"/>
              </a:rPr>
              <a:t>Sevgi ve saygılarımla,​</a:t>
            </a:r>
          </a:p>
          <a:p>
            <a:pPr algn="just"/>
            <a:endParaRPr lang="tr-TR" sz="1200" dirty="0">
              <a:cs typeface="Arial" panose="020B0604020202020204" pitchFamily="34" charset="0"/>
            </a:endParaRPr>
          </a:p>
        </p:txBody>
      </p:sp>
    </p:spTree>
    <p:extLst>
      <p:ext uri="{BB962C8B-B14F-4D97-AF65-F5344CB8AC3E}">
        <p14:creationId xmlns:p14="http://schemas.microsoft.com/office/powerpoint/2010/main" val="3619032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Metin kutusu 13"/>
          <p:cNvSpPr txBox="1"/>
          <p:nvPr/>
        </p:nvSpPr>
        <p:spPr>
          <a:xfrm>
            <a:off x="2144834" y="299749"/>
            <a:ext cx="2568332" cy="400110"/>
          </a:xfrm>
          <a:prstGeom prst="rect">
            <a:avLst/>
          </a:prstGeom>
          <a:noFill/>
        </p:spPr>
        <p:txBody>
          <a:bodyPr wrap="none" rtlCol="0">
            <a:spAutoFit/>
          </a:bodyPr>
          <a:lstStyle/>
          <a:p>
            <a:r>
              <a:rPr lang="tr-TR" sz="2000" b="1" dirty="0" smtClean="0">
                <a:latin typeface="Arial" panose="020B0604020202020204" pitchFamily="34" charset="0"/>
                <a:cs typeface="Arial" panose="020B0604020202020204" pitchFamily="34" charset="0"/>
              </a:rPr>
              <a:t>RE/MAX</a:t>
            </a:r>
            <a:r>
              <a:rPr lang="tr-TR" sz="2000" dirty="0" smtClean="0">
                <a:latin typeface="Arial" panose="020B0604020202020204" pitchFamily="34" charset="0"/>
                <a:cs typeface="Arial" panose="020B0604020202020204" pitchFamily="34" charset="0"/>
              </a:rPr>
              <a:t> HAKKINDA</a:t>
            </a:r>
            <a:endParaRPr lang="tr-TR" sz="2000" dirty="0">
              <a:latin typeface="Arial" panose="020B0604020202020204" pitchFamily="34" charset="0"/>
              <a:cs typeface="Arial" panose="020B0604020202020204" pitchFamily="34" charset="0"/>
            </a:endParaRPr>
          </a:p>
        </p:txBody>
      </p:sp>
      <p:sp>
        <p:nvSpPr>
          <p:cNvPr id="15" name="Metin kutusu 14"/>
          <p:cNvSpPr txBox="1"/>
          <p:nvPr/>
        </p:nvSpPr>
        <p:spPr>
          <a:xfrm>
            <a:off x="116942" y="1438361"/>
            <a:ext cx="4693743" cy="430887"/>
          </a:xfrm>
          <a:prstGeom prst="rect">
            <a:avLst/>
          </a:prstGeom>
          <a:noFill/>
        </p:spPr>
        <p:txBody>
          <a:bodyPr wrap="square" rtlCol="0">
            <a:spAutoFit/>
          </a:bodyPr>
          <a:lstStyle/>
          <a:p>
            <a:r>
              <a:rPr lang="tr-TR" sz="1100" dirty="0">
                <a:solidFill>
                  <a:schemeClr val="bg1"/>
                </a:solidFill>
                <a:latin typeface="Arial" panose="020B0604020202020204" pitchFamily="34" charset="0"/>
                <a:cs typeface="Arial" panose="020B0604020202020204" pitchFamily="34" charset="0"/>
              </a:rPr>
              <a:t>1973 </a:t>
            </a:r>
            <a:r>
              <a:rPr lang="tr-TR" sz="1100" dirty="0" smtClean="0">
                <a:solidFill>
                  <a:schemeClr val="bg1"/>
                </a:solidFill>
                <a:latin typeface="Arial" panose="020B0604020202020204" pitchFamily="34" charset="0"/>
                <a:cs typeface="Arial" panose="020B0604020202020204" pitchFamily="34" charset="0"/>
              </a:rPr>
              <a:t>yılında</a:t>
            </a:r>
            <a:r>
              <a:rPr lang="tr-TR" sz="1100" dirty="0">
                <a:solidFill>
                  <a:schemeClr val="bg1"/>
                </a:solidFill>
                <a:latin typeface="Arial" panose="020B0604020202020204" pitchFamily="34" charset="0"/>
                <a:cs typeface="Arial" panose="020B0604020202020204" pitchFamily="34" charset="0"/>
              </a:rPr>
              <a:t> </a:t>
            </a:r>
            <a:r>
              <a:rPr lang="tr-TR" sz="1100" dirty="0" smtClean="0">
                <a:solidFill>
                  <a:schemeClr val="bg1"/>
                </a:solidFill>
                <a:latin typeface="Arial" panose="020B0604020202020204" pitchFamily="34" charset="0"/>
                <a:cs typeface="Arial" panose="020B0604020202020204" pitchFamily="34" charset="0"/>
              </a:rPr>
              <a:t>kurulan </a:t>
            </a:r>
            <a:r>
              <a:rPr lang="tr-TR" sz="1100" dirty="0">
                <a:solidFill>
                  <a:schemeClr val="bg1"/>
                </a:solidFill>
                <a:latin typeface="Arial" panose="020B0604020202020204" pitchFamily="34" charset="0"/>
                <a:cs typeface="Arial" panose="020B0604020202020204" pitchFamily="34" charset="0"/>
              </a:rPr>
              <a:t>RE/MAX, bugün dünyada en </a:t>
            </a:r>
            <a:r>
              <a:rPr lang="tr-TR" sz="1100" dirty="0" smtClean="0">
                <a:solidFill>
                  <a:schemeClr val="bg1"/>
                </a:solidFill>
                <a:latin typeface="Arial" panose="020B0604020202020204" pitchFamily="34" charset="0"/>
                <a:cs typeface="Arial" panose="020B0604020202020204" pitchFamily="34" charset="0"/>
              </a:rPr>
              <a:t>çok gayrimenkul</a:t>
            </a:r>
            <a:r>
              <a:rPr lang="tr-TR" sz="1100" dirty="0">
                <a:solidFill>
                  <a:schemeClr val="bg1"/>
                </a:solidFill>
                <a:latin typeface="Arial" panose="020B0604020202020204" pitchFamily="34" charset="0"/>
                <a:cs typeface="Arial" panose="020B0604020202020204" pitchFamily="34" charset="0"/>
              </a:rPr>
              <a:t> </a:t>
            </a:r>
            <a:r>
              <a:rPr lang="tr-TR" sz="1100" dirty="0" smtClean="0">
                <a:solidFill>
                  <a:schemeClr val="bg1"/>
                </a:solidFill>
                <a:latin typeface="Arial" panose="020B0604020202020204" pitchFamily="34" charset="0"/>
                <a:cs typeface="Arial" panose="020B0604020202020204" pitchFamily="34" charset="0"/>
              </a:rPr>
              <a:t>satışı </a:t>
            </a:r>
            <a:r>
              <a:rPr lang="tr-TR" sz="1100" dirty="0">
                <a:solidFill>
                  <a:schemeClr val="bg1"/>
                </a:solidFill>
                <a:latin typeface="Arial" panose="020B0604020202020204" pitchFamily="34" charset="0"/>
                <a:cs typeface="Arial" panose="020B0604020202020204" pitchFamily="34" charset="0"/>
              </a:rPr>
              <a:t>gerçekleştiren kurumudur. ​</a:t>
            </a:r>
          </a:p>
        </p:txBody>
      </p:sp>
      <p:sp>
        <p:nvSpPr>
          <p:cNvPr id="16" name="Metin kutusu 15"/>
          <p:cNvSpPr txBox="1"/>
          <p:nvPr/>
        </p:nvSpPr>
        <p:spPr>
          <a:xfrm>
            <a:off x="2029948" y="2558976"/>
            <a:ext cx="4693743" cy="430887"/>
          </a:xfrm>
          <a:prstGeom prst="rect">
            <a:avLst/>
          </a:prstGeom>
          <a:noFill/>
        </p:spPr>
        <p:txBody>
          <a:bodyPr wrap="square" rtlCol="0">
            <a:spAutoFit/>
          </a:bodyPr>
          <a:lstStyle/>
          <a:p>
            <a:pPr algn="r"/>
            <a:r>
              <a:rPr lang="tr-TR" sz="1100" dirty="0">
                <a:solidFill>
                  <a:schemeClr val="bg1"/>
                </a:solidFill>
                <a:latin typeface="Arial" panose="020B0604020202020204" pitchFamily="34" charset="0"/>
                <a:cs typeface="Arial" panose="020B0604020202020204" pitchFamily="34" charset="0"/>
              </a:rPr>
              <a:t>95 Ülkede, yaklaşık 6.500 </a:t>
            </a:r>
            <a:r>
              <a:rPr lang="tr-TR" sz="1100" dirty="0" smtClean="0">
                <a:solidFill>
                  <a:schemeClr val="bg1"/>
                </a:solidFill>
                <a:latin typeface="Arial" panose="020B0604020202020204" pitchFamily="34" charset="0"/>
                <a:cs typeface="Arial" panose="020B0604020202020204" pitchFamily="34" charset="0"/>
              </a:rPr>
              <a:t>Franchise</a:t>
            </a:r>
            <a:r>
              <a:rPr lang="tr-TR" sz="1100" dirty="0">
                <a:solidFill>
                  <a:schemeClr val="bg1"/>
                </a:solidFill>
                <a:latin typeface="Arial" panose="020B0604020202020204" pitchFamily="34" charset="0"/>
                <a:cs typeface="Arial" panose="020B0604020202020204" pitchFamily="34" charset="0"/>
              </a:rPr>
              <a:t> 0fisi </a:t>
            </a:r>
            <a:r>
              <a:rPr lang="tr-TR" sz="1100" dirty="0" smtClean="0">
                <a:solidFill>
                  <a:schemeClr val="bg1"/>
                </a:solidFill>
                <a:latin typeface="Arial" panose="020B0604020202020204" pitchFamily="34" charset="0"/>
                <a:cs typeface="Arial" panose="020B0604020202020204" pitchFamily="34" charset="0"/>
              </a:rPr>
              <a:t>ve 96.000 Gayrimenkul Danışmanı bulunmaktadır</a:t>
            </a:r>
            <a:r>
              <a:rPr lang="tr-TR" sz="1100" dirty="0">
                <a:solidFill>
                  <a:schemeClr val="bg1"/>
                </a:solidFill>
                <a:latin typeface="Arial" panose="020B0604020202020204" pitchFamily="34" charset="0"/>
                <a:cs typeface="Arial" panose="020B0604020202020204" pitchFamily="34" charset="0"/>
              </a:rPr>
              <a:t>.​</a:t>
            </a:r>
          </a:p>
        </p:txBody>
      </p:sp>
      <p:sp>
        <p:nvSpPr>
          <p:cNvPr id="17" name="Metin kutusu 16"/>
          <p:cNvSpPr txBox="1"/>
          <p:nvPr/>
        </p:nvSpPr>
        <p:spPr>
          <a:xfrm>
            <a:off x="116941" y="3662307"/>
            <a:ext cx="4693743" cy="261610"/>
          </a:xfrm>
          <a:prstGeom prst="rect">
            <a:avLst/>
          </a:prstGeom>
          <a:noFill/>
        </p:spPr>
        <p:txBody>
          <a:bodyPr wrap="square" rtlCol="0">
            <a:spAutoFit/>
          </a:bodyPr>
          <a:lstStyle/>
          <a:p>
            <a:r>
              <a:rPr lang="tr-TR" sz="1100" dirty="0">
                <a:solidFill>
                  <a:schemeClr val="bg1"/>
                </a:solidFill>
                <a:latin typeface="Arial" panose="020B0604020202020204" pitchFamily="34" charset="0"/>
                <a:cs typeface="Arial" panose="020B0604020202020204" pitchFamily="34" charset="0"/>
              </a:rPr>
              <a:t>1997 yılından  beri Türkiye’de faaliyet göstermektedir.​</a:t>
            </a:r>
          </a:p>
        </p:txBody>
      </p:sp>
      <p:sp>
        <p:nvSpPr>
          <p:cNvPr id="18" name="Metin kutusu 17"/>
          <p:cNvSpPr txBox="1"/>
          <p:nvPr/>
        </p:nvSpPr>
        <p:spPr>
          <a:xfrm>
            <a:off x="2029948" y="4750578"/>
            <a:ext cx="4693743" cy="430887"/>
          </a:xfrm>
          <a:prstGeom prst="rect">
            <a:avLst/>
          </a:prstGeom>
          <a:noFill/>
        </p:spPr>
        <p:txBody>
          <a:bodyPr wrap="square" rtlCol="0">
            <a:spAutoFit/>
          </a:bodyPr>
          <a:lstStyle/>
          <a:p>
            <a:pPr algn="r"/>
            <a:r>
              <a:rPr lang="tr-TR" sz="1100" dirty="0">
                <a:solidFill>
                  <a:schemeClr val="bg1"/>
                </a:solidFill>
                <a:latin typeface="Arial" panose="020B0604020202020204" pitchFamily="34" charset="0"/>
                <a:cs typeface="Arial" panose="020B0604020202020204" pitchFamily="34" charset="0"/>
              </a:rPr>
              <a:t>Şu anda 230 ofis ve 2354 Gayrimenkul Danışmanı ile </a:t>
            </a:r>
            <a:r>
              <a:rPr lang="tr-TR" sz="1100" dirty="0" smtClean="0">
                <a:solidFill>
                  <a:schemeClr val="bg1"/>
                </a:solidFill>
                <a:latin typeface="Arial" panose="020B0604020202020204" pitchFamily="34" charset="0"/>
                <a:cs typeface="Arial" panose="020B0604020202020204" pitchFamily="34" charset="0"/>
              </a:rPr>
              <a:t>Türkiye’de </a:t>
            </a:r>
            <a:r>
              <a:rPr lang="tr-TR" sz="1100" dirty="0">
                <a:solidFill>
                  <a:schemeClr val="bg1"/>
                </a:solidFill>
                <a:latin typeface="Arial" panose="020B0604020202020204" pitchFamily="34" charset="0"/>
                <a:cs typeface="Arial" panose="020B0604020202020204" pitchFamily="34" charset="0"/>
              </a:rPr>
              <a:t>de hizmet vermektedir.​</a:t>
            </a:r>
          </a:p>
        </p:txBody>
      </p:sp>
      <p:sp>
        <p:nvSpPr>
          <p:cNvPr id="19" name="Metin kutusu 18"/>
          <p:cNvSpPr txBox="1"/>
          <p:nvPr/>
        </p:nvSpPr>
        <p:spPr>
          <a:xfrm>
            <a:off x="116942" y="5845629"/>
            <a:ext cx="4693742" cy="430887"/>
          </a:xfrm>
          <a:prstGeom prst="rect">
            <a:avLst/>
          </a:prstGeom>
          <a:noFill/>
        </p:spPr>
        <p:txBody>
          <a:bodyPr wrap="square" rtlCol="0">
            <a:spAutoFit/>
          </a:bodyPr>
          <a:lstStyle/>
          <a:p>
            <a:r>
              <a:rPr lang="tr-TR" sz="1100" dirty="0">
                <a:solidFill>
                  <a:schemeClr val="bg1"/>
                </a:solidFill>
                <a:latin typeface="Arial" panose="020B0604020202020204" pitchFamily="34" charset="0"/>
                <a:cs typeface="Arial" panose="020B0604020202020204" pitchFamily="34" charset="0"/>
              </a:rPr>
              <a:t>RE/MAX bünyesinde sektördeki en iyi ve en fazla satış yapan Müşteri Temsilcileri çalışmaktadır.​</a:t>
            </a:r>
          </a:p>
        </p:txBody>
      </p:sp>
      <p:sp>
        <p:nvSpPr>
          <p:cNvPr id="20" name="Metin kutusu 19"/>
          <p:cNvSpPr txBox="1"/>
          <p:nvPr/>
        </p:nvSpPr>
        <p:spPr>
          <a:xfrm>
            <a:off x="2029949" y="6941868"/>
            <a:ext cx="4693742" cy="430887"/>
          </a:xfrm>
          <a:prstGeom prst="rect">
            <a:avLst/>
          </a:prstGeom>
          <a:noFill/>
        </p:spPr>
        <p:txBody>
          <a:bodyPr wrap="square" rtlCol="0">
            <a:spAutoFit/>
          </a:bodyPr>
          <a:lstStyle/>
          <a:p>
            <a:pPr algn="r"/>
            <a:r>
              <a:rPr lang="tr-TR" sz="1100" dirty="0" smtClean="0">
                <a:solidFill>
                  <a:schemeClr val="bg1"/>
                </a:solidFill>
                <a:latin typeface="Arial" panose="020B0604020202020204" pitchFamily="34" charset="0"/>
                <a:cs typeface="Arial" panose="020B0604020202020204" pitchFamily="34" charset="0"/>
              </a:rPr>
              <a:t>RE/</a:t>
            </a:r>
            <a:r>
              <a:rPr lang="tr-TR" sz="1100" dirty="0" err="1" smtClean="0">
                <a:solidFill>
                  <a:schemeClr val="bg1"/>
                </a:solidFill>
                <a:latin typeface="Arial" panose="020B0604020202020204" pitchFamily="34" charset="0"/>
                <a:cs typeface="Arial" panose="020B0604020202020204" pitchFamily="34" charset="0"/>
              </a:rPr>
              <a:t>MAX‘in</a:t>
            </a:r>
            <a:r>
              <a:rPr lang="tr-TR" sz="1100" dirty="0" smtClean="0">
                <a:solidFill>
                  <a:schemeClr val="bg1"/>
                </a:solidFill>
                <a:latin typeface="Arial" panose="020B0604020202020204" pitchFamily="34" charset="0"/>
                <a:cs typeface="Arial" panose="020B0604020202020204" pitchFamily="34" charset="0"/>
              </a:rPr>
              <a:t> Türkiye’deki 230 ofisinin </a:t>
            </a:r>
            <a:r>
              <a:rPr lang="tr-TR" sz="1100" dirty="0">
                <a:solidFill>
                  <a:schemeClr val="bg1"/>
                </a:solidFill>
                <a:latin typeface="Arial" panose="020B0604020202020204" pitchFamily="34" charset="0"/>
                <a:cs typeface="Arial" panose="020B0604020202020204" pitchFamily="34" charset="0"/>
              </a:rPr>
              <a:t>10.000’den fazla </a:t>
            </a:r>
            <a:r>
              <a:rPr lang="tr-TR" sz="1100" dirty="0" smtClean="0">
                <a:solidFill>
                  <a:schemeClr val="bg1"/>
                </a:solidFill>
                <a:latin typeface="Arial" panose="020B0604020202020204" pitchFamily="34" charset="0"/>
                <a:cs typeface="Arial" panose="020B0604020202020204" pitchFamily="34" charset="0"/>
              </a:rPr>
              <a:t>portföyüne </a:t>
            </a:r>
            <a:r>
              <a:rPr lang="tr-TR" sz="1100" b="1" dirty="0" smtClean="0">
                <a:solidFill>
                  <a:schemeClr val="bg1"/>
                </a:solidFill>
                <a:latin typeface="Arial" panose="020B0604020202020204" pitchFamily="34" charset="0"/>
                <a:cs typeface="Arial" panose="020B0604020202020204" pitchFamily="34" charset="0"/>
              </a:rPr>
              <a:t>www.remax.com.tr’</a:t>
            </a:r>
            <a:r>
              <a:rPr lang="tr-TR" sz="1100" dirty="0" smtClean="0">
                <a:solidFill>
                  <a:schemeClr val="bg1"/>
                </a:solidFill>
                <a:latin typeface="Arial" panose="020B0604020202020204" pitchFamily="34" charset="0"/>
                <a:cs typeface="Arial" panose="020B0604020202020204" pitchFamily="34" charset="0"/>
              </a:rPr>
              <a:t>den </a:t>
            </a:r>
            <a:r>
              <a:rPr lang="tr-TR" sz="1100" dirty="0">
                <a:solidFill>
                  <a:schemeClr val="bg1"/>
                </a:solidFill>
                <a:latin typeface="Arial" panose="020B0604020202020204" pitchFamily="34" charset="0"/>
                <a:cs typeface="Arial" panose="020B0604020202020204" pitchFamily="34" charset="0"/>
              </a:rPr>
              <a:t>ulaşabilirsiniz.​</a:t>
            </a:r>
          </a:p>
        </p:txBody>
      </p:sp>
      <p:sp>
        <p:nvSpPr>
          <p:cNvPr id="21" name="Metin kutusu 20"/>
          <p:cNvSpPr txBox="1"/>
          <p:nvPr/>
        </p:nvSpPr>
        <p:spPr>
          <a:xfrm>
            <a:off x="116942" y="7967833"/>
            <a:ext cx="4693742" cy="600164"/>
          </a:xfrm>
          <a:prstGeom prst="rect">
            <a:avLst/>
          </a:prstGeom>
          <a:noFill/>
        </p:spPr>
        <p:txBody>
          <a:bodyPr wrap="square" rtlCol="0">
            <a:spAutoFit/>
          </a:bodyPr>
          <a:lstStyle/>
          <a:p>
            <a:r>
              <a:rPr lang="tr-TR" sz="1100" dirty="0">
                <a:solidFill>
                  <a:schemeClr val="bg1"/>
                </a:solidFill>
                <a:latin typeface="Arial" panose="020B0604020202020204" pitchFamily="34" charset="0"/>
                <a:cs typeface="Arial" panose="020B0604020202020204" pitchFamily="34" charset="0"/>
              </a:rPr>
              <a:t>RE/MAX Müşteri Temsilcilerine en son pazarlama teknikleri ile sektörde kendilerine en önde </a:t>
            </a:r>
            <a:r>
              <a:rPr lang="tr-TR" sz="1100" dirty="0" smtClean="0">
                <a:solidFill>
                  <a:schemeClr val="bg1"/>
                </a:solidFill>
                <a:latin typeface="Arial" panose="020B0604020202020204" pitchFamily="34" charset="0"/>
                <a:cs typeface="Arial" panose="020B0604020202020204" pitchFamily="34" charset="0"/>
              </a:rPr>
              <a:t>yer</a:t>
            </a:r>
            <a:r>
              <a:rPr lang="tr-TR" sz="1100" dirty="0">
                <a:solidFill>
                  <a:schemeClr val="bg1"/>
                </a:solidFill>
                <a:latin typeface="Arial" panose="020B0604020202020204" pitchFamily="34" charset="0"/>
                <a:cs typeface="Arial" panose="020B0604020202020204" pitchFamily="34" charset="0"/>
              </a:rPr>
              <a:t> </a:t>
            </a:r>
            <a:r>
              <a:rPr lang="tr-TR" sz="1100" dirty="0" smtClean="0">
                <a:solidFill>
                  <a:schemeClr val="bg1"/>
                </a:solidFill>
                <a:latin typeface="Arial" panose="020B0604020202020204" pitchFamily="34" charset="0"/>
                <a:cs typeface="Arial" panose="020B0604020202020204" pitchFamily="34" charset="0"/>
              </a:rPr>
              <a:t>edinmelerini </a:t>
            </a:r>
            <a:r>
              <a:rPr lang="tr-TR" sz="1100" dirty="0">
                <a:solidFill>
                  <a:schemeClr val="bg1"/>
                </a:solidFill>
                <a:latin typeface="Arial" panose="020B0604020202020204" pitchFamily="34" charset="0"/>
                <a:cs typeface="Arial" panose="020B0604020202020204" pitchFamily="34" charset="0"/>
              </a:rPr>
              <a:t>sağlayacak en iyi satış eğitimlerini sunar.​</a:t>
            </a:r>
          </a:p>
        </p:txBody>
      </p:sp>
      <p:sp>
        <p:nvSpPr>
          <p:cNvPr id="22" name="Metin kutusu 21"/>
          <p:cNvSpPr txBox="1"/>
          <p:nvPr/>
        </p:nvSpPr>
        <p:spPr>
          <a:xfrm>
            <a:off x="2029948" y="9117686"/>
            <a:ext cx="4693743" cy="430887"/>
          </a:xfrm>
          <a:prstGeom prst="rect">
            <a:avLst/>
          </a:prstGeom>
          <a:noFill/>
        </p:spPr>
        <p:txBody>
          <a:bodyPr wrap="square" rtlCol="0">
            <a:spAutoFit/>
          </a:bodyPr>
          <a:lstStyle/>
          <a:p>
            <a:pPr algn="r"/>
            <a:r>
              <a:rPr lang="tr-TR" sz="1100" dirty="0">
                <a:solidFill>
                  <a:schemeClr val="bg1"/>
                </a:solidFill>
                <a:latin typeface="Arial" panose="020B0604020202020204" pitchFamily="34" charset="0"/>
                <a:cs typeface="Arial" panose="020B0604020202020204" pitchFamily="34" charset="0"/>
              </a:rPr>
              <a:t>RE/MAX 1 yıl içinde dünyada 2.000.000’dan fazla satış yapan bir </a:t>
            </a:r>
            <a:r>
              <a:rPr lang="tr-TR" sz="1100" dirty="0" smtClean="0">
                <a:solidFill>
                  <a:schemeClr val="bg1"/>
                </a:solidFill>
                <a:latin typeface="Arial" panose="020B0604020202020204" pitchFamily="34" charset="0"/>
                <a:cs typeface="Arial" panose="020B0604020202020204" pitchFamily="34" charset="0"/>
              </a:rPr>
              <a:t>gayrimenkul </a:t>
            </a:r>
            <a:r>
              <a:rPr lang="tr-TR" sz="1100" dirty="0">
                <a:solidFill>
                  <a:schemeClr val="bg1"/>
                </a:solidFill>
                <a:latin typeface="Arial" panose="020B0604020202020204" pitchFamily="34" charset="0"/>
                <a:cs typeface="Arial" panose="020B0604020202020204" pitchFamily="34" charset="0"/>
              </a:rPr>
              <a:t>firmasıdır.​</a:t>
            </a: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59078">
            <a:off x="5329990" y="1076748"/>
            <a:ext cx="842211" cy="908555"/>
          </a:xfrm>
          <a:prstGeom prst="rect">
            <a:avLst/>
          </a:prstGeom>
        </p:spPr>
      </p:pic>
      <p:pic>
        <p:nvPicPr>
          <p:cNvPr id="3" name="Resi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438" y="2328135"/>
            <a:ext cx="1586510" cy="784483"/>
          </a:xfrm>
          <a:prstGeom prst="rect">
            <a:avLst/>
          </a:prstGeom>
        </p:spPr>
      </p:pic>
      <p:pic>
        <p:nvPicPr>
          <p:cNvPr id="4" name="Resim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0684" y="3479874"/>
            <a:ext cx="1591697" cy="796478"/>
          </a:xfrm>
          <a:prstGeom prst="rect">
            <a:avLst/>
          </a:prstGeom>
        </p:spPr>
      </p:pic>
      <p:pic>
        <p:nvPicPr>
          <p:cNvPr id="5" name="Resim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10684" y="3116918"/>
            <a:ext cx="662190" cy="857226"/>
          </a:xfrm>
          <a:prstGeom prst="rect">
            <a:avLst/>
          </a:prstGeom>
        </p:spPr>
      </p:pic>
      <p:pic>
        <p:nvPicPr>
          <p:cNvPr id="6" name="Resim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9723" y="4355096"/>
            <a:ext cx="2174089" cy="1101162"/>
          </a:xfrm>
          <a:prstGeom prst="rect">
            <a:avLst/>
          </a:prstGeom>
        </p:spPr>
      </p:pic>
      <p:pic>
        <p:nvPicPr>
          <p:cNvPr id="7" name="Resim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03027" y="5402180"/>
            <a:ext cx="1378327" cy="1070811"/>
          </a:xfrm>
          <a:prstGeom prst="rect">
            <a:avLst/>
          </a:prstGeom>
        </p:spPr>
      </p:pic>
      <p:pic>
        <p:nvPicPr>
          <p:cNvPr id="9" name="Resim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2544" y="6665887"/>
            <a:ext cx="1632806" cy="1004407"/>
          </a:xfrm>
          <a:prstGeom prst="rect">
            <a:avLst/>
          </a:prstGeom>
        </p:spPr>
      </p:pic>
      <p:pic>
        <p:nvPicPr>
          <p:cNvPr id="10" name="Resim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5003026" y="7447083"/>
            <a:ext cx="1152379" cy="1470333"/>
          </a:xfrm>
          <a:prstGeom prst="rect">
            <a:avLst/>
          </a:prstGeom>
        </p:spPr>
      </p:pic>
      <p:pic>
        <p:nvPicPr>
          <p:cNvPr id="11" name="Resim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1504" y="8832569"/>
            <a:ext cx="1373330" cy="1001119"/>
          </a:xfrm>
          <a:prstGeom prst="rect">
            <a:avLst/>
          </a:prstGeom>
        </p:spPr>
      </p:pic>
    </p:spTree>
    <p:extLst>
      <p:ext uri="{BB962C8B-B14F-4D97-AF65-F5344CB8AC3E}">
        <p14:creationId xmlns:p14="http://schemas.microsoft.com/office/powerpoint/2010/main" val="1514208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155" y="295792"/>
            <a:ext cx="3164301" cy="474231"/>
          </a:xfrm>
          <a:prstGeom prst="rect">
            <a:avLst/>
          </a:prstGeom>
        </p:spPr>
      </p:pic>
      <p:sp>
        <p:nvSpPr>
          <p:cNvPr id="3" name="Metin kutusu 2"/>
          <p:cNvSpPr txBox="1"/>
          <p:nvPr/>
        </p:nvSpPr>
        <p:spPr>
          <a:xfrm>
            <a:off x="5489001" y="400691"/>
            <a:ext cx="1161857" cy="369332"/>
          </a:xfrm>
          <a:prstGeom prst="rect">
            <a:avLst/>
          </a:prstGeom>
          <a:noFill/>
        </p:spPr>
        <p:txBody>
          <a:bodyPr wrap="none" rtlCol="0">
            <a:spAutoFit/>
          </a:bodyPr>
          <a:lstStyle/>
          <a:p>
            <a:r>
              <a:rPr lang="tr-TR" dirty="0" smtClean="0">
                <a:latin typeface="+mj-lt"/>
                <a:cs typeface="Arial" panose="020B0604020202020204" pitchFamily="34" charset="0"/>
              </a:rPr>
              <a:t>HAKKINDA</a:t>
            </a:r>
            <a:endParaRPr lang="tr-TR" dirty="0">
              <a:latin typeface="+mj-lt"/>
              <a:cs typeface="Arial" panose="020B0604020202020204" pitchFamily="34" charset="0"/>
            </a:endParaRPr>
          </a:p>
        </p:txBody>
      </p:sp>
      <p:cxnSp>
        <p:nvCxnSpPr>
          <p:cNvPr id="5" name="Düz Bağlayıcı 4"/>
          <p:cNvCxnSpPr/>
          <p:nvPr/>
        </p:nvCxnSpPr>
        <p:spPr>
          <a:xfrm>
            <a:off x="3654995" y="770023"/>
            <a:ext cx="32030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etin kutusu 6"/>
          <p:cNvSpPr txBox="1"/>
          <p:nvPr/>
        </p:nvSpPr>
        <p:spPr>
          <a:xfrm>
            <a:off x="2021305" y="1235607"/>
            <a:ext cx="3650851" cy="4708981"/>
          </a:xfrm>
          <a:prstGeom prst="rect">
            <a:avLst/>
          </a:prstGeom>
          <a:noFill/>
        </p:spPr>
        <p:txBody>
          <a:bodyPr wrap="square" rtlCol="0">
            <a:spAutoFit/>
          </a:bodyPr>
          <a:lstStyle/>
          <a:p>
            <a:pPr algn="just"/>
            <a:r>
              <a:rPr lang="tr-TR" sz="1200" dirty="0" err="1">
                <a:latin typeface="Arial" panose="020B0604020202020204" pitchFamily="34" charset="0"/>
                <a:cs typeface="Arial" panose="020B0604020202020204" pitchFamily="34" charset="0"/>
              </a:rPr>
              <a:t>Lorem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ipsum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dolor</a:t>
            </a:r>
            <a:r>
              <a:rPr lang="tr-TR" sz="1200" dirty="0">
                <a:latin typeface="Arial" panose="020B0604020202020204" pitchFamily="34" charset="0"/>
                <a:cs typeface="Arial" panose="020B0604020202020204" pitchFamily="34" charset="0"/>
              </a:rPr>
              <a:t> sit </a:t>
            </a:r>
            <a:r>
              <a:rPr lang="tr-TR" sz="1200" dirty="0" err="1">
                <a:latin typeface="Arial" panose="020B0604020202020204" pitchFamily="34" charset="0"/>
                <a:cs typeface="Arial" panose="020B0604020202020204" pitchFamily="34" charset="0"/>
              </a:rPr>
              <a:t>amet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consectetur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adipiscing</a:t>
            </a:r>
            <a:r>
              <a:rPr lang="tr-TR" sz="1200" dirty="0">
                <a:latin typeface="Arial" panose="020B0604020202020204" pitchFamily="34" charset="0"/>
                <a:cs typeface="Arial" panose="020B0604020202020204" pitchFamily="34" charset="0"/>
              </a:rPr>
              <a:t> elit. </a:t>
            </a:r>
            <a:r>
              <a:rPr lang="tr-TR" sz="1200" dirty="0" err="1">
                <a:latin typeface="Arial" panose="020B0604020202020204" pitchFamily="34" charset="0"/>
                <a:cs typeface="Arial" panose="020B0604020202020204" pitchFamily="34" charset="0"/>
              </a:rPr>
              <a:t>Quisque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dapibus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ante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mauris</a:t>
            </a:r>
            <a:r>
              <a:rPr lang="tr-TR" sz="1200" dirty="0">
                <a:latin typeface="Arial" panose="020B0604020202020204" pitchFamily="34" charset="0"/>
                <a:cs typeface="Arial" panose="020B0604020202020204" pitchFamily="34" charset="0"/>
              </a:rPr>
              <a:t>, at </a:t>
            </a:r>
            <a:r>
              <a:rPr lang="tr-TR" sz="1200" dirty="0" err="1">
                <a:latin typeface="Arial" panose="020B0604020202020204" pitchFamily="34" charset="0"/>
                <a:cs typeface="Arial" panose="020B0604020202020204" pitchFamily="34" charset="0"/>
              </a:rPr>
              <a:t>tristique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lorem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interdum</a:t>
            </a:r>
            <a:r>
              <a:rPr lang="tr-TR" sz="1200" dirty="0">
                <a:latin typeface="Arial" panose="020B0604020202020204" pitchFamily="34" charset="0"/>
                <a:cs typeface="Arial" panose="020B0604020202020204" pitchFamily="34" charset="0"/>
              </a:rPr>
              <a:t> ut. </a:t>
            </a:r>
            <a:r>
              <a:rPr lang="tr-TR" sz="1200" dirty="0" err="1">
                <a:latin typeface="Arial" panose="020B0604020202020204" pitchFamily="34" charset="0"/>
                <a:cs typeface="Arial" panose="020B0604020202020204" pitchFamily="34" charset="0"/>
              </a:rPr>
              <a:t>Quisque</a:t>
            </a:r>
            <a:r>
              <a:rPr lang="tr-TR" sz="1200" dirty="0">
                <a:latin typeface="Arial" panose="020B0604020202020204" pitchFamily="34" charset="0"/>
                <a:cs typeface="Arial" panose="020B0604020202020204" pitchFamily="34" charset="0"/>
              </a:rPr>
              <a:t> in </a:t>
            </a:r>
            <a:r>
              <a:rPr lang="tr-TR" sz="1200" dirty="0" err="1">
                <a:latin typeface="Arial" panose="020B0604020202020204" pitchFamily="34" charset="0"/>
                <a:cs typeface="Arial" panose="020B0604020202020204" pitchFamily="34" charset="0"/>
              </a:rPr>
              <a:t>velit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turpis</a:t>
            </a:r>
            <a:r>
              <a:rPr lang="tr-TR" sz="1200" dirty="0">
                <a:latin typeface="Arial" panose="020B0604020202020204" pitchFamily="34" charset="0"/>
                <a:cs typeface="Arial" panose="020B0604020202020204" pitchFamily="34" charset="0"/>
              </a:rPr>
              <a:t>. Cum </a:t>
            </a:r>
            <a:r>
              <a:rPr lang="tr-TR" sz="1200" dirty="0" err="1">
                <a:latin typeface="Arial" panose="020B0604020202020204" pitchFamily="34" charset="0"/>
                <a:cs typeface="Arial" panose="020B0604020202020204" pitchFamily="34" charset="0"/>
              </a:rPr>
              <a:t>sociis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natoque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penatibus</a:t>
            </a:r>
            <a:r>
              <a:rPr lang="tr-TR" sz="1200" dirty="0">
                <a:latin typeface="Arial" panose="020B0604020202020204" pitchFamily="34" charset="0"/>
                <a:cs typeface="Arial" panose="020B0604020202020204" pitchFamily="34" charset="0"/>
              </a:rPr>
              <a:t> et </a:t>
            </a:r>
            <a:r>
              <a:rPr lang="tr-TR" sz="1200" dirty="0" err="1">
                <a:latin typeface="Arial" panose="020B0604020202020204" pitchFamily="34" charset="0"/>
                <a:cs typeface="Arial" panose="020B0604020202020204" pitchFamily="34" charset="0"/>
              </a:rPr>
              <a:t>magnis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dis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parturient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montes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nascetur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ridiculus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Fusce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facilisis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nibh</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vitae</a:t>
            </a:r>
            <a:r>
              <a:rPr lang="tr-TR" sz="1200" dirty="0">
                <a:latin typeface="Arial" panose="020B0604020202020204" pitchFamily="34" charset="0"/>
                <a:cs typeface="Arial" panose="020B0604020202020204" pitchFamily="34" charset="0"/>
              </a:rPr>
              <a:t> erat </a:t>
            </a:r>
            <a:r>
              <a:rPr lang="tr-TR" sz="1200" dirty="0" err="1">
                <a:latin typeface="Arial" panose="020B0604020202020204" pitchFamily="34" charset="0"/>
                <a:cs typeface="Arial" panose="020B0604020202020204" pitchFamily="34" charset="0"/>
              </a:rPr>
              <a:t>pharetra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lobortis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Nullam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vel</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posuere</a:t>
            </a:r>
            <a:r>
              <a:rPr lang="tr-TR" sz="1200" dirty="0">
                <a:latin typeface="Arial" panose="020B0604020202020204" pitchFamily="34" charset="0"/>
                <a:cs typeface="Arial" panose="020B0604020202020204" pitchFamily="34" charset="0"/>
              </a:rPr>
              <a:t> eros. </a:t>
            </a:r>
            <a:r>
              <a:rPr lang="tr-TR" sz="1200" dirty="0" err="1">
                <a:latin typeface="Arial" panose="020B0604020202020204" pitchFamily="34" charset="0"/>
                <a:cs typeface="Arial" panose="020B0604020202020204" pitchFamily="34" charset="0"/>
              </a:rPr>
              <a:t>Mauris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iaculis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est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eget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blandit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ornare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Aenean</a:t>
            </a:r>
            <a:r>
              <a:rPr lang="tr-TR" sz="1200" dirty="0">
                <a:latin typeface="Arial" panose="020B0604020202020204" pitchFamily="34" charset="0"/>
                <a:cs typeface="Arial" panose="020B0604020202020204" pitchFamily="34" charset="0"/>
              </a:rPr>
              <a:t> et </a:t>
            </a:r>
            <a:r>
              <a:rPr lang="tr-TR" sz="1200" dirty="0" err="1">
                <a:latin typeface="Arial" panose="020B0604020202020204" pitchFamily="34" charset="0"/>
                <a:cs typeface="Arial" panose="020B0604020202020204" pitchFamily="34" charset="0"/>
              </a:rPr>
              <a:t>vestibulum</a:t>
            </a:r>
            <a:r>
              <a:rPr lang="tr-TR" sz="1200" dirty="0">
                <a:latin typeface="Arial" panose="020B0604020202020204" pitchFamily="34" charset="0"/>
                <a:cs typeface="Arial" panose="020B0604020202020204" pitchFamily="34" charset="0"/>
              </a:rPr>
              <a:t> libero. </a:t>
            </a:r>
            <a:r>
              <a:rPr lang="tr-TR" sz="1200" dirty="0" err="1">
                <a:latin typeface="Arial" panose="020B0604020202020204" pitchFamily="34" charset="0"/>
                <a:cs typeface="Arial" panose="020B0604020202020204" pitchFamily="34" charset="0"/>
              </a:rPr>
              <a:t>Pellentesque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placerat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tempus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lacus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id</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vestibulum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Morbi</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eu</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mattis</a:t>
            </a:r>
            <a:r>
              <a:rPr lang="tr-TR" sz="1200" dirty="0">
                <a:latin typeface="Arial" panose="020B0604020202020204" pitchFamily="34" charset="0"/>
                <a:cs typeface="Arial" panose="020B0604020202020204" pitchFamily="34" charset="0"/>
              </a:rPr>
              <a:t> elit, </a:t>
            </a:r>
            <a:r>
              <a:rPr lang="tr-TR" sz="1200" dirty="0" err="1">
                <a:latin typeface="Arial" panose="020B0604020202020204" pitchFamily="34" charset="0"/>
                <a:cs typeface="Arial" panose="020B0604020202020204" pitchFamily="34" charset="0"/>
              </a:rPr>
              <a:t>id</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ullamcorper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nulla</a:t>
            </a:r>
            <a:r>
              <a:rPr lang="tr-TR" sz="1200" dirty="0">
                <a:latin typeface="Arial" panose="020B0604020202020204" pitchFamily="34" charset="0"/>
                <a:cs typeface="Arial" panose="020B0604020202020204" pitchFamily="34" charset="0"/>
              </a:rPr>
              <a:t>. Ut eros </a:t>
            </a:r>
            <a:r>
              <a:rPr lang="tr-TR" sz="1200" dirty="0" err="1">
                <a:latin typeface="Arial" panose="020B0604020202020204" pitchFamily="34" charset="0"/>
                <a:cs typeface="Arial" panose="020B0604020202020204" pitchFamily="34" charset="0"/>
              </a:rPr>
              <a:t>nisl</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pulvinar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quis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velit</a:t>
            </a:r>
            <a:r>
              <a:rPr lang="tr-TR" sz="1200" dirty="0">
                <a:latin typeface="Arial" panose="020B0604020202020204" pitchFamily="34" charset="0"/>
                <a:cs typeface="Arial" panose="020B0604020202020204" pitchFamily="34" charset="0"/>
              </a:rPr>
              <a:t> ut, </a:t>
            </a:r>
            <a:r>
              <a:rPr lang="tr-TR" sz="1200" dirty="0" err="1">
                <a:latin typeface="Arial" panose="020B0604020202020204" pitchFamily="34" charset="0"/>
                <a:cs typeface="Arial" panose="020B0604020202020204" pitchFamily="34" charset="0"/>
              </a:rPr>
              <a:t>dapibus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commodo</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lectus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Pellentesque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habitant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morbi</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tristique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senectus</a:t>
            </a:r>
            <a:r>
              <a:rPr lang="tr-TR" sz="1200" dirty="0">
                <a:latin typeface="Arial" panose="020B0604020202020204" pitchFamily="34" charset="0"/>
                <a:cs typeface="Arial" panose="020B0604020202020204" pitchFamily="34" charset="0"/>
              </a:rPr>
              <a:t> et </a:t>
            </a:r>
            <a:r>
              <a:rPr lang="tr-TR" sz="1200" dirty="0" err="1">
                <a:latin typeface="Arial" panose="020B0604020202020204" pitchFamily="34" charset="0"/>
                <a:cs typeface="Arial" panose="020B0604020202020204" pitchFamily="34" charset="0"/>
              </a:rPr>
              <a:t>netus</a:t>
            </a:r>
            <a:r>
              <a:rPr lang="tr-TR" sz="1200" dirty="0">
                <a:latin typeface="Arial" panose="020B0604020202020204" pitchFamily="34" charset="0"/>
                <a:cs typeface="Arial" panose="020B0604020202020204" pitchFamily="34" charset="0"/>
              </a:rPr>
              <a:t> et </a:t>
            </a:r>
            <a:r>
              <a:rPr lang="tr-TR" sz="1200" dirty="0" err="1">
                <a:latin typeface="Arial" panose="020B0604020202020204" pitchFamily="34" charset="0"/>
                <a:cs typeface="Arial" panose="020B0604020202020204" pitchFamily="34" charset="0"/>
              </a:rPr>
              <a:t>malesuada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fames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ac</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turpis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egestas</a:t>
            </a:r>
            <a:r>
              <a:rPr lang="tr-TR" sz="1200" dirty="0" smtClean="0">
                <a:latin typeface="Arial" panose="020B0604020202020204" pitchFamily="34" charset="0"/>
                <a:cs typeface="Arial" panose="020B0604020202020204" pitchFamily="34" charset="0"/>
              </a:rPr>
              <a:t>.</a:t>
            </a:r>
          </a:p>
          <a:p>
            <a:pPr algn="just"/>
            <a:endParaRPr lang="tr-TR" sz="1200" dirty="0">
              <a:latin typeface="Arial" panose="020B0604020202020204" pitchFamily="34" charset="0"/>
              <a:cs typeface="Arial" panose="020B0604020202020204" pitchFamily="34" charset="0"/>
            </a:endParaRPr>
          </a:p>
          <a:p>
            <a:pPr algn="just"/>
            <a:r>
              <a:rPr lang="tr-TR" sz="1200" dirty="0" err="1">
                <a:latin typeface="Arial" panose="020B0604020202020204" pitchFamily="34" charset="0"/>
                <a:cs typeface="Arial" panose="020B0604020202020204" pitchFamily="34" charset="0"/>
              </a:rPr>
              <a:t>Sed</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vel</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leo</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sed</a:t>
            </a:r>
            <a:r>
              <a:rPr lang="tr-TR" sz="1200" dirty="0">
                <a:latin typeface="Arial" panose="020B0604020202020204" pitchFamily="34" charset="0"/>
                <a:cs typeface="Arial" panose="020B0604020202020204" pitchFamily="34" charset="0"/>
              </a:rPr>
              <a:t> eros </a:t>
            </a:r>
            <a:r>
              <a:rPr lang="tr-TR" sz="1200" dirty="0" err="1">
                <a:latin typeface="Arial" panose="020B0604020202020204" pitchFamily="34" charset="0"/>
                <a:cs typeface="Arial" panose="020B0604020202020204" pitchFamily="34" charset="0"/>
              </a:rPr>
              <a:t>viverra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tempor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non</a:t>
            </a:r>
            <a:r>
              <a:rPr lang="tr-TR" sz="1200" dirty="0">
                <a:latin typeface="Arial" panose="020B0604020202020204" pitchFamily="34" charset="0"/>
                <a:cs typeface="Arial" panose="020B0604020202020204" pitchFamily="34" charset="0"/>
              </a:rPr>
              <a:t> in </a:t>
            </a:r>
            <a:r>
              <a:rPr lang="tr-TR" sz="1200" dirty="0" err="1">
                <a:latin typeface="Arial" panose="020B0604020202020204" pitchFamily="34" charset="0"/>
                <a:cs typeface="Arial" panose="020B0604020202020204" pitchFamily="34" charset="0"/>
              </a:rPr>
              <a:t>ligula</a:t>
            </a:r>
            <a:r>
              <a:rPr lang="tr-TR" sz="1200" dirty="0">
                <a:latin typeface="Arial" panose="020B0604020202020204" pitchFamily="34" charset="0"/>
                <a:cs typeface="Arial" panose="020B0604020202020204" pitchFamily="34" charset="0"/>
              </a:rPr>
              <a:t>. Class </a:t>
            </a:r>
            <a:r>
              <a:rPr lang="tr-TR" sz="1200" dirty="0" err="1">
                <a:latin typeface="Arial" panose="020B0604020202020204" pitchFamily="34" charset="0"/>
                <a:cs typeface="Arial" panose="020B0604020202020204" pitchFamily="34" charset="0"/>
              </a:rPr>
              <a:t>aptent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taciti</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sociosqu</a:t>
            </a:r>
            <a:r>
              <a:rPr lang="tr-TR" sz="1200" dirty="0">
                <a:latin typeface="Arial" panose="020B0604020202020204" pitchFamily="34" charset="0"/>
                <a:cs typeface="Arial" panose="020B0604020202020204" pitchFamily="34" charset="0"/>
              </a:rPr>
              <a:t> ad </a:t>
            </a:r>
            <a:r>
              <a:rPr lang="tr-TR" sz="1200" dirty="0" err="1">
                <a:latin typeface="Arial" panose="020B0604020202020204" pitchFamily="34" charset="0"/>
                <a:cs typeface="Arial" panose="020B0604020202020204" pitchFamily="34" charset="0"/>
              </a:rPr>
              <a:t>litora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torquent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per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conubia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nostra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per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inceptos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himenaeos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Integer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sapien</a:t>
            </a:r>
            <a:r>
              <a:rPr lang="tr-TR" sz="1200" dirty="0">
                <a:latin typeface="Arial" panose="020B0604020202020204" pitchFamily="34" charset="0"/>
                <a:cs typeface="Arial" panose="020B0604020202020204" pitchFamily="34" charset="0"/>
              </a:rPr>
              <a:t> elit, </a:t>
            </a:r>
            <a:r>
              <a:rPr lang="tr-TR" sz="1200" dirty="0" err="1">
                <a:latin typeface="Arial" panose="020B0604020202020204" pitchFamily="34" charset="0"/>
                <a:cs typeface="Arial" panose="020B0604020202020204" pitchFamily="34" charset="0"/>
              </a:rPr>
              <a:t>molestie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vitae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egestas</a:t>
            </a:r>
            <a:r>
              <a:rPr lang="tr-TR" sz="1200" dirty="0">
                <a:latin typeface="Arial" panose="020B0604020202020204" pitchFamily="34" charset="0"/>
                <a:cs typeface="Arial" panose="020B0604020202020204" pitchFamily="34" charset="0"/>
              </a:rPr>
              <a:t> in, </a:t>
            </a:r>
            <a:r>
              <a:rPr lang="tr-TR" sz="1200" dirty="0" err="1">
                <a:latin typeface="Arial" panose="020B0604020202020204" pitchFamily="34" charset="0"/>
                <a:cs typeface="Arial" panose="020B0604020202020204" pitchFamily="34" charset="0"/>
              </a:rPr>
              <a:t>semper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id</a:t>
            </a:r>
            <a:r>
              <a:rPr lang="tr-TR" sz="1200" dirty="0">
                <a:latin typeface="Arial" panose="020B0604020202020204" pitchFamily="34" charset="0"/>
                <a:cs typeface="Arial" panose="020B0604020202020204" pitchFamily="34" charset="0"/>
              </a:rPr>
              <a:t> elit. </a:t>
            </a:r>
            <a:r>
              <a:rPr lang="tr-TR" sz="1200" dirty="0" err="1">
                <a:latin typeface="Arial" panose="020B0604020202020204" pitchFamily="34" charset="0"/>
                <a:cs typeface="Arial" panose="020B0604020202020204" pitchFamily="34" charset="0"/>
              </a:rPr>
              <a:t>Donec</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venenatis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auctor</a:t>
            </a:r>
            <a:r>
              <a:rPr lang="tr-TR" sz="1200" dirty="0">
                <a:latin typeface="Arial" panose="020B0604020202020204" pitchFamily="34" charset="0"/>
                <a:cs typeface="Arial" panose="020B0604020202020204" pitchFamily="34" charset="0"/>
              </a:rPr>
              <a:t> massa </a:t>
            </a:r>
            <a:r>
              <a:rPr lang="tr-TR" sz="1200" dirty="0" err="1">
                <a:latin typeface="Arial" panose="020B0604020202020204" pitchFamily="34" charset="0"/>
                <a:cs typeface="Arial" panose="020B0604020202020204" pitchFamily="34" charset="0"/>
              </a:rPr>
              <a:t>sed</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consequat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Pellentesque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finibus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neque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nec</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urna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congue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tincidunt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Nunc</a:t>
            </a:r>
            <a:r>
              <a:rPr lang="tr-TR" sz="1200" dirty="0">
                <a:latin typeface="Arial" panose="020B0604020202020204" pitchFamily="34" charset="0"/>
                <a:cs typeface="Arial" panose="020B0604020202020204" pitchFamily="34" charset="0"/>
              </a:rPr>
              <a:t> ut </a:t>
            </a:r>
            <a:r>
              <a:rPr lang="tr-TR" sz="1200" dirty="0" err="1">
                <a:latin typeface="Arial" panose="020B0604020202020204" pitchFamily="34" charset="0"/>
                <a:cs typeface="Arial" panose="020B0604020202020204" pitchFamily="34" charset="0"/>
              </a:rPr>
              <a:t>dui</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suscipit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tempor</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leo</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ac</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imperdiet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augue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Vestibulum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ante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ipsum</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primis</a:t>
            </a:r>
            <a:r>
              <a:rPr lang="tr-TR" sz="1200" dirty="0">
                <a:latin typeface="Arial" panose="020B0604020202020204" pitchFamily="34" charset="0"/>
                <a:cs typeface="Arial" panose="020B0604020202020204" pitchFamily="34" charset="0"/>
              </a:rPr>
              <a:t> in </a:t>
            </a:r>
            <a:r>
              <a:rPr lang="tr-TR" sz="1200" dirty="0" err="1">
                <a:latin typeface="Arial" panose="020B0604020202020204" pitchFamily="34" charset="0"/>
                <a:cs typeface="Arial" panose="020B0604020202020204" pitchFamily="34" charset="0"/>
              </a:rPr>
              <a:t>faucibus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orci</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luctus</a:t>
            </a:r>
            <a:r>
              <a:rPr lang="tr-TR" sz="1200" dirty="0">
                <a:latin typeface="Arial" panose="020B0604020202020204" pitchFamily="34" charset="0"/>
                <a:cs typeface="Arial" panose="020B0604020202020204" pitchFamily="34" charset="0"/>
              </a:rPr>
              <a:t> et </a:t>
            </a:r>
            <a:r>
              <a:rPr lang="tr-TR" sz="1200" dirty="0" err="1">
                <a:latin typeface="Arial" panose="020B0604020202020204" pitchFamily="34" charset="0"/>
                <a:cs typeface="Arial" panose="020B0604020202020204" pitchFamily="34" charset="0"/>
              </a:rPr>
              <a:t>ultrices</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posuere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cubilia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Curae</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Aenean</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gravida</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nulla</a:t>
            </a:r>
            <a:r>
              <a:rPr lang="tr-TR" sz="1200" dirty="0">
                <a:latin typeface="Arial" panose="020B0604020202020204" pitchFamily="34" charset="0"/>
                <a:cs typeface="Arial" panose="020B0604020202020204" pitchFamily="34" charset="0"/>
              </a:rPr>
              <a:t> at </a:t>
            </a:r>
            <a:r>
              <a:rPr lang="tr-TR" sz="1200" dirty="0" err="1">
                <a:latin typeface="Arial" panose="020B0604020202020204" pitchFamily="34" charset="0"/>
                <a:cs typeface="Arial" panose="020B0604020202020204" pitchFamily="34" charset="0"/>
              </a:rPr>
              <a:t>arcu</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tincidunt</a:t>
            </a:r>
            <a:r>
              <a:rPr lang="tr-TR" sz="1200" dirty="0">
                <a:latin typeface="Arial" panose="020B0604020202020204" pitchFamily="34" charset="0"/>
                <a:cs typeface="Arial" panose="020B0604020202020204" pitchFamily="34" charset="0"/>
              </a:rPr>
              <a:t> </a:t>
            </a:r>
            <a:r>
              <a:rPr lang="tr-TR" sz="1200" dirty="0" err="1">
                <a:latin typeface="Arial" panose="020B0604020202020204" pitchFamily="34" charset="0"/>
                <a:cs typeface="Arial" panose="020B0604020202020204" pitchFamily="34" charset="0"/>
              </a:rPr>
              <a:t>auctor</a:t>
            </a:r>
            <a:r>
              <a:rPr lang="tr-TR" sz="1200" dirty="0" smtClean="0">
                <a:latin typeface="Arial" panose="020B0604020202020204" pitchFamily="34" charset="0"/>
                <a:cs typeface="Arial" panose="020B0604020202020204" pitchFamily="34" charset="0"/>
              </a:rPr>
              <a:t>.</a:t>
            </a:r>
            <a:endParaRPr lang="tr-TR" sz="1200" dirty="0">
              <a:latin typeface="Arial" panose="020B0604020202020204" pitchFamily="34" charset="0"/>
              <a:cs typeface="Arial" panose="020B0604020202020204" pitchFamily="34" charset="0"/>
            </a:endParaRPr>
          </a:p>
        </p:txBody>
      </p:sp>
      <p:pic>
        <p:nvPicPr>
          <p:cNvPr id="9" name="Resim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7434" y="6677526"/>
            <a:ext cx="5623424" cy="2487121"/>
          </a:xfrm>
          <a:prstGeom prst="rect">
            <a:avLst/>
          </a:prstGeom>
        </p:spPr>
      </p:pic>
    </p:spTree>
    <p:extLst>
      <p:ext uri="{BB962C8B-B14F-4D97-AF65-F5344CB8AC3E}">
        <p14:creationId xmlns:p14="http://schemas.microsoft.com/office/powerpoint/2010/main" val="1112081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Metin kutusu 17"/>
          <p:cNvSpPr txBox="1"/>
          <p:nvPr/>
        </p:nvSpPr>
        <p:spPr>
          <a:xfrm>
            <a:off x="486178" y="725965"/>
            <a:ext cx="2085443" cy="1077218"/>
          </a:xfrm>
          <a:prstGeom prst="rect">
            <a:avLst/>
          </a:prstGeom>
          <a:noFill/>
        </p:spPr>
        <p:txBody>
          <a:bodyPr wrap="none" rtlCol="0">
            <a:spAutoFit/>
          </a:bodyPr>
          <a:lstStyle/>
          <a:p>
            <a:r>
              <a:rPr lang="tr-TR" sz="3200" dirty="0" smtClean="0"/>
              <a:t>BAŞAK </a:t>
            </a:r>
          </a:p>
          <a:p>
            <a:r>
              <a:rPr lang="tr-TR" sz="3200" b="1" dirty="0" smtClean="0"/>
              <a:t>KÖPRÜCELİ</a:t>
            </a:r>
            <a:endParaRPr lang="tr-TR" sz="3200" b="1" dirty="0"/>
          </a:p>
        </p:txBody>
      </p:sp>
      <p:sp>
        <p:nvSpPr>
          <p:cNvPr id="19" name="Metin kutusu 18"/>
          <p:cNvSpPr txBox="1"/>
          <p:nvPr/>
        </p:nvSpPr>
        <p:spPr>
          <a:xfrm>
            <a:off x="486178" y="1651256"/>
            <a:ext cx="1291764" cy="400110"/>
          </a:xfrm>
          <a:prstGeom prst="rect">
            <a:avLst/>
          </a:prstGeom>
          <a:noFill/>
        </p:spPr>
        <p:txBody>
          <a:bodyPr wrap="none" rtlCol="0">
            <a:spAutoFit/>
          </a:bodyPr>
          <a:lstStyle/>
          <a:p>
            <a:r>
              <a:rPr lang="tr-TR" sz="2000" dirty="0" smtClean="0">
                <a:solidFill>
                  <a:srgbClr val="E33340"/>
                </a:solidFill>
              </a:rPr>
              <a:t>HAKKINDA</a:t>
            </a:r>
            <a:endParaRPr lang="tr-TR" sz="2000" b="1" dirty="0">
              <a:solidFill>
                <a:srgbClr val="E33340"/>
              </a:solidFill>
            </a:endParaRPr>
          </a:p>
        </p:txBody>
      </p:sp>
      <p:sp>
        <p:nvSpPr>
          <p:cNvPr id="3" name="Dikdörtgen 2"/>
          <p:cNvSpPr/>
          <p:nvPr/>
        </p:nvSpPr>
        <p:spPr>
          <a:xfrm>
            <a:off x="486177" y="2399686"/>
            <a:ext cx="2085443" cy="2677656"/>
          </a:xfrm>
          <a:prstGeom prst="rect">
            <a:avLst/>
          </a:prstGeom>
        </p:spPr>
        <p:txBody>
          <a:bodyPr wrap="square">
            <a:spAutoFit/>
          </a:bodyPr>
          <a:lstStyle/>
          <a:p>
            <a:pPr algn="just"/>
            <a:r>
              <a:rPr lang="tr-TR" sz="1200" dirty="0"/>
              <a:t>İstanbul Şişli doğumluyum . İstek Belde lisesinden mezun olduktan sonra Yeditepe Üniversitesi İletişim Fakültesi Halkla İlişkiler Bölümünü bitirdim. PR ajanslarında ve farklı sektörlerde deneyim kazandım. Kazandığım iş deneyimleriyle ve kurumsallığın ön planda olduğu, güvenilir, başarılı firma olan RE/MAX ailesinde Broker/</a:t>
            </a:r>
            <a:r>
              <a:rPr lang="tr-TR" sz="1200" dirty="0" err="1"/>
              <a:t>Owner</a:t>
            </a:r>
            <a:r>
              <a:rPr lang="tr-TR" sz="1200" dirty="0"/>
              <a:t> olarak devam etmekteyim.</a:t>
            </a: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917" y="1841038"/>
            <a:ext cx="2090386" cy="7186657"/>
          </a:xfrm>
          <a:prstGeom prst="rect">
            <a:avLst/>
          </a:prstGeom>
        </p:spPr>
      </p:pic>
      <p:sp>
        <p:nvSpPr>
          <p:cNvPr id="7" name="Metin kutusu 6"/>
          <p:cNvSpPr txBox="1"/>
          <p:nvPr/>
        </p:nvSpPr>
        <p:spPr>
          <a:xfrm>
            <a:off x="486177" y="5673845"/>
            <a:ext cx="1661032" cy="400110"/>
          </a:xfrm>
          <a:prstGeom prst="rect">
            <a:avLst/>
          </a:prstGeom>
          <a:noFill/>
        </p:spPr>
        <p:txBody>
          <a:bodyPr wrap="none" rtlCol="0">
            <a:spAutoFit/>
          </a:bodyPr>
          <a:lstStyle/>
          <a:p>
            <a:r>
              <a:rPr lang="tr-TR" sz="2000" dirty="0" smtClean="0">
                <a:solidFill>
                  <a:srgbClr val="E33340"/>
                </a:solidFill>
              </a:rPr>
              <a:t>REFERANSLAR</a:t>
            </a:r>
            <a:endParaRPr lang="tr-TR" sz="2000" b="1" dirty="0">
              <a:solidFill>
                <a:srgbClr val="E33340"/>
              </a:solidFill>
            </a:endParaRPr>
          </a:p>
        </p:txBody>
      </p:sp>
    </p:spTree>
    <p:extLst>
      <p:ext uri="{BB962C8B-B14F-4D97-AF65-F5344CB8AC3E}">
        <p14:creationId xmlns:p14="http://schemas.microsoft.com/office/powerpoint/2010/main" val="2989767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0" name="Dikdörtgen 19"/>
          <p:cNvSpPr/>
          <p:nvPr/>
        </p:nvSpPr>
        <p:spPr>
          <a:xfrm>
            <a:off x="-48040" y="898285"/>
            <a:ext cx="2105526" cy="8137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13"/>
          <p:cNvSpPr txBox="1"/>
          <p:nvPr/>
        </p:nvSpPr>
        <p:spPr>
          <a:xfrm>
            <a:off x="2311809" y="7756182"/>
            <a:ext cx="2681503" cy="369332"/>
          </a:xfrm>
          <a:prstGeom prst="rect">
            <a:avLst/>
          </a:prstGeom>
          <a:noFill/>
        </p:spPr>
        <p:txBody>
          <a:bodyPr wrap="none" rtlCol="0">
            <a:spAutoFit/>
          </a:bodyPr>
          <a:lstStyle/>
          <a:p>
            <a:r>
              <a:rPr lang="tr-TR" b="1" dirty="0" smtClean="0">
                <a:solidFill>
                  <a:schemeClr val="bg1"/>
                </a:solidFill>
                <a:latin typeface="+mj-lt"/>
                <a:cs typeface="Arial" panose="020B0604020202020204" pitchFamily="34" charset="0"/>
              </a:rPr>
              <a:t>RE/MAX PERFECT </a:t>
            </a:r>
            <a:r>
              <a:rPr lang="tr-TR" dirty="0" smtClean="0">
                <a:solidFill>
                  <a:schemeClr val="bg1"/>
                </a:solidFill>
                <a:latin typeface="+mj-lt"/>
                <a:cs typeface="Arial" panose="020B0604020202020204" pitchFamily="34" charset="0"/>
              </a:rPr>
              <a:t>OLARAK;</a:t>
            </a:r>
            <a:endParaRPr lang="tr-TR" dirty="0">
              <a:solidFill>
                <a:schemeClr val="bg1"/>
              </a:solidFill>
              <a:latin typeface="+mj-lt"/>
              <a:cs typeface="Arial" panose="020B0604020202020204" pitchFamily="34" charset="0"/>
            </a:endParaRPr>
          </a:p>
        </p:txBody>
      </p:sp>
      <p:cxnSp>
        <p:nvCxnSpPr>
          <p:cNvPr id="16" name="Düz Bağlayıcı 15"/>
          <p:cNvCxnSpPr/>
          <p:nvPr/>
        </p:nvCxnSpPr>
        <p:spPr>
          <a:xfrm>
            <a:off x="4884821" y="8025069"/>
            <a:ext cx="19731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Metin kutusu 17"/>
          <p:cNvSpPr txBox="1"/>
          <p:nvPr/>
        </p:nvSpPr>
        <p:spPr>
          <a:xfrm>
            <a:off x="1649090" y="250650"/>
            <a:ext cx="3652154" cy="400110"/>
          </a:xfrm>
          <a:prstGeom prst="rect">
            <a:avLst/>
          </a:prstGeom>
          <a:noFill/>
        </p:spPr>
        <p:txBody>
          <a:bodyPr wrap="none" rtlCol="0">
            <a:spAutoFit/>
          </a:bodyPr>
          <a:lstStyle/>
          <a:p>
            <a:r>
              <a:rPr lang="tr-TR" sz="2000" b="1" dirty="0" smtClean="0">
                <a:solidFill>
                  <a:schemeClr val="bg1"/>
                </a:solidFill>
              </a:rPr>
              <a:t>SEMİNER, KURS ve DİPLOMALAR</a:t>
            </a:r>
            <a:endParaRPr lang="tr-TR" sz="2000" b="1" dirty="0">
              <a:solidFill>
                <a:schemeClr val="bg1"/>
              </a:solidFill>
            </a:endParaRPr>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745" y="1428015"/>
            <a:ext cx="1672389" cy="1194284"/>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8311" y="5884818"/>
            <a:ext cx="1672389" cy="1194284"/>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pic>
        <p:nvPicPr>
          <p:cNvPr id="10" name="Resim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8313" y="2917640"/>
            <a:ext cx="1672389" cy="1194284"/>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sp>
        <p:nvSpPr>
          <p:cNvPr id="5" name="Metin kutusu 4"/>
          <p:cNvSpPr txBox="1"/>
          <p:nvPr/>
        </p:nvSpPr>
        <p:spPr>
          <a:xfrm>
            <a:off x="2331694" y="8150590"/>
            <a:ext cx="4070840" cy="954107"/>
          </a:xfrm>
          <a:prstGeom prst="rect">
            <a:avLst/>
          </a:prstGeom>
          <a:noFill/>
        </p:spPr>
        <p:txBody>
          <a:bodyPr wrap="square" rtlCol="0">
            <a:spAutoFit/>
          </a:bodyPr>
          <a:lstStyle/>
          <a:p>
            <a:pPr algn="just"/>
            <a:r>
              <a:rPr lang="tr-TR" sz="1400" dirty="0" smtClean="0">
                <a:solidFill>
                  <a:schemeClr val="bg1"/>
                </a:solidFill>
              </a:rPr>
              <a:t>Siz değerli müşterilerimize en iyi hizmeti vermek için çalışıyoruz.</a:t>
            </a:r>
          </a:p>
          <a:p>
            <a:pPr algn="just"/>
            <a:r>
              <a:rPr lang="tr-TR" sz="1400" dirty="0" smtClean="0">
                <a:solidFill>
                  <a:schemeClr val="bg1"/>
                </a:solidFill>
              </a:rPr>
              <a:t>Sürekli eğitim politikamız ile tüm gayrimenkul danışmanlarımızı her zaman bir adım önde tutuyoruz. </a:t>
            </a:r>
            <a:endParaRPr lang="tr-TR" sz="1400" dirty="0">
              <a:solidFill>
                <a:schemeClr val="bg1"/>
              </a:solidFill>
            </a:endParaRPr>
          </a:p>
        </p:txBody>
      </p:sp>
      <p:grpSp>
        <p:nvGrpSpPr>
          <p:cNvPr id="6" name="Grup 5"/>
          <p:cNvGrpSpPr/>
          <p:nvPr/>
        </p:nvGrpSpPr>
        <p:grpSpPr>
          <a:xfrm>
            <a:off x="1321147" y="7741212"/>
            <a:ext cx="873443" cy="1174426"/>
            <a:chOff x="445168" y="4111538"/>
            <a:chExt cx="873443" cy="1174426"/>
          </a:xfrm>
        </p:grpSpPr>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168" y="4111538"/>
              <a:ext cx="873443" cy="1174426"/>
            </a:xfrm>
            <a:prstGeom prst="rect">
              <a:avLst/>
            </a:prstGeom>
          </p:spPr>
        </p:pic>
        <p:pic>
          <p:nvPicPr>
            <p:cNvPr id="4" name="Resim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336" y="4342477"/>
              <a:ext cx="421105" cy="412787"/>
            </a:xfrm>
            <a:prstGeom prst="rect">
              <a:avLst/>
            </a:prstGeom>
          </p:spPr>
        </p:pic>
      </p:grpSp>
      <p:sp>
        <p:nvSpPr>
          <p:cNvPr id="13" name="Dikdörtgen 12"/>
          <p:cNvSpPr/>
          <p:nvPr/>
        </p:nvSpPr>
        <p:spPr>
          <a:xfrm>
            <a:off x="2973534" y="1428015"/>
            <a:ext cx="3429000" cy="5324535"/>
          </a:xfrm>
          <a:prstGeom prst="rect">
            <a:avLst/>
          </a:prstGeom>
        </p:spPr>
        <p:txBody>
          <a:bodyPr>
            <a:spAutoFit/>
          </a:bodyPr>
          <a:lstStyle/>
          <a:p>
            <a:r>
              <a:rPr lang="tr-TR" sz="1600" b="1" dirty="0" smtClean="0">
                <a:solidFill>
                  <a:schemeClr val="bg1"/>
                </a:solidFill>
              </a:rPr>
              <a:t>RE/MAX Eğitimlerim; </a:t>
            </a:r>
          </a:p>
          <a:p>
            <a:r>
              <a:rPr lang="tr-TR" sz="1200" dirty="0" smtClean="0">
                <a:solidFill>
                  <a:schemeClr val="bg1"/>
                </a:solidFill>
              </a:rPr>
              <a:t/>
            </a:r>
            <a:br>
              <a:rPr lang="tr-TR" sz="1200" dirty="0" smtClean="0">
                <a:solidFill>
                  <a:schemeClr val="bg1"/>
                </a:solidFill>
              </a:rPr>
            </a:br>
            <a:r>
              <a:rPr lang="tr-TR" sz="1200" dirty="0" smtClean="0">
                <a:solidFill>
                  <a:schemeClr val="bg1"/>
                </a:solidFill>
              </a:rPr>
              <a:t/>
            </a:r>
            <a:br>
              <a:rPr lang="tr-TR" sz="1200" dirty="0" smtClean="0">
                <a:solidFill>
                  <a:schemeClr val="bg1"/>
                </a:solidFill>
              </a:rPr>
            </a:br>
            <a:r>
              <a:rPr lang="tr-TR" sz="1200" b="1" dirty="0" err="1" smtClean="0">
                <a:solidFill>
                  <a:schemeClr val="bg1"/>
                </a:solidFill>
              </a:rPr>
              <a:t>Azerşin</a:t>
            </a:r>
            <a:r>
              <a:rPr lang="tr-TR" sz="1200" b="1" dirty="0" smtClean="0">
                <a:solidFill>
                  <a:schemeClr val="bg1"/>
                </a:solidFill>
              </a:rPr>
              <a:t> Saraç – Takım Olmak 2012 </a:t>
            </a:r>
          </a:p>
          <a:p>
            <a:r>
              <a:rPr lang="tr-TR" sz="1200" dirty="0" smtClean="0">
                <a:solidFill>
                  <a:schemeClr val="bg1"/>
                </a:solidFill>
              </a:rPr>
              <a:t/>
            </a:r>
            <a:br>
              <a:rPr lang="tr-TR" sz="1200" dirty="0" smtClean="0">
                <a:solidFill>
                  <a:schemeClr val="bg1"/>
                </a:solidFill>
              </a:rPr>
            </a:br>
            <a:r>
              <a:rPr lang="tr-TR" sz="1200" dirty="0" err="1" smtClean="0">
                <a:solidFill>
                  <a:schemeClr val="bg1"/>
                </a:solidFill>
              </a:rPr>
              <a:t>Gil</a:t>
            </a:r>
            <a:r>
              <a:rPr lang="tr-TR" sz="1200" dirty="0" smtClean="0">
                <a:solidFill>
                  <a:schemeClr val="bg1"/>
                </a:solidFill>
              </a:rPr>
              <a:t> </a:t>
            </a:r>
            <a:r>
              <a:rPr lang="tr-TR" sz="1200" dirty="0" err="1" smtClean="0">
                <a:solidFill>
                  <a:schemeClr val="bg1"/>
                </a:solidFill>
              </a:rPr>
              <a:t>Ostrander</a:t>
            </a:r>
            <a:r>
              <a:rPr lang="tr-TR" sz="1200" dirty="0" smtClean="0">
                <a:solidFill>
                  <a:schemeClr val="bg1"/>
                </a:solidFill>
              </a:rPr>
              <a:t> – Başarılı Koçluk 2012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Mustafa İçil- Online Dünya da Fark Yaratmak 2012</a:t>
            </a:r>
            <a:r>
              <a:rPr lang="tr-TR" sz="1200" dirty="0" smtClean="0">
                <a:solidFill>
                  <a:schemeClr val="bg1"/>
                </a:solidFill>
              </a:rPr>
              <a:t> </a:t>
            </a:r>
            <a:br>
              <a:rPr lang="tr-TR" sz="1200" dirty="0" smtClean="0">
                <a:solidFill>
                  <a:schemeClr val="bg1"/>
                </a:solidFill>
              </a:rPr>
            </a:br>
            <a:endParaRPr lang="tr-TR" sz="1200" dirty="0" smtClean="0">
              <a:solidFill>
                <a:schemeClr val="bg1"/>
              </a:solidFill>
            </a:endParaRPr>
          </a:p>
          <a:p>
            <a:r>
              <a:rPr lang="tr-TR" sz="1200" dirty="0" err="1" smtClean="0">
                <a:solidFill>
                  <a:schemeClr val="bg1"/>
                </a:solidFill>
              </a:rPr>
              <a:t>Sugata</a:t>
            </a:r>
            <a:r>
              <a:rPr lang="tr-TR" sz="1200" dirty="0" smtClean="0">
                <a:solidFill>
                  <a:schemeClr val="bg1"/>
                </a:solidFill>
              </a:rPr>
              <a:t> </a:t>
            </a:r>
            <a:r>
              <a:rPr lang="tr-TR" sz="1200" dirty="0" err="1" smtClean="0">
                <a:solidFill>
                  <a:schemeClr val="bg1"/>
                </a:solidFill>
              </a:rPr>
              <a:t>Duggal</a:t>
            </a:r>
            <a:r>
              <a:rPr lang="tr-TR" sz="1200" dirty="0" smtClean="0">
                <a:solidFill>
                  <a:schemeClr val="bg1"/>
                </a:solidFill>
              </a:rPr>
              <a:t>- Kazanan Bir Ekip İçin Liderlik 2012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Richard </a:t>
            </a:r>
            <a:r>
              <a:rPr lang="tr-TR" sz="1200" b="1" dirty="0" err="1" smtClean="0">
                <a:solidFill>
                  <a:schemeClr val="bg1"/>
                </a:solidFill>
              </a:rPr>
              <a:t>Duggal</a:t>
            </a:r>
            <a:r>
              <a:rPr lang="tr-TR" sz="1200" b="1" dirty="0" smtClean="0">
                <a:solidFill>
                  <a:schemeClr val="bg1"/>
                </a:solidFill>
              </a:rPr>
              <a:t>- Top Producer 2012 </a:t>
            </a:r>
            <a:r>
              <a:rPr lang="tr-TR" sz="1200" dirty="0" smtClean="0">
                <a:solidFill>
                  <a:schemeClr val="bg1"/>
                </a:solidFill>
              </a:rPr>
              <a:t/>
            </a:r>
            <a:br>
              <a:rPr lang="tr-TR" sz="1200" dirty="0" smtClean="0">
                <a:solidFill>
                  <a:schemeClr val="bg1"/>
                </a:solidFill>
              </a:rPr>
            </a:br>
            <a:endParaRPr lang="tr-TR" sz="1200" dirty="0" smtClean="0">
              <a:solidFill>
                <a:schemeClr val="bg1"/>
              </a:solidFill>
            </a:endParaRPr>
          </a:p>
          <a:p>
            <a:r>
              <a:rPr lang="tr-TR" sz="1200" dirty="0" smtClean="0">
                <a:solidFill>
                  <a:schemeClr val="bg1"/>
                </a:solidFill>
              </a:rPr>
              <a:t>Re/</a:t>
            </a:r>
            <a:r>
              <a:rPr lang="tr-TR" sz="1200" dirty="0" err="1" smtClean="0">
                <a:solidFill>
                  <a:schemeClr val="bg1"/>
                </a:solidFill>
              </a:rPr>
              <a:t>max</a:t>
            </a:r>
            <a:r>
              <a:rPr lang="tr-TR" sz="1200" dirty="0" smtClean="0">
                <a:solidFill>
                  <a:schemeClr val="bg1"/>
                </a:solidFill>
              </a:rPr>
              <a:t> Kariyeriniz ve </a:t>
            </a:r>
            <a:r>
              <a:rPr lang="tr-TR" sz="1200" dirty="0" err="1" smtClean="0">
                <a:solidFill>
                  <a:schemeClr val="bg1"/>
                </a:solidFill>
              </a:rPr>
              <a:t>Power-Up</a:t>
            </a:r>
            <a:r>
              <a:rPr lang="tr-TR" sz="1200" dirty="0" smtClean="0">
                <a:solidFill>
                  <a:schemeClr val="bg1"/>
                </a:solidFill>
              </a:rPr>
              <a:t> 2013 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Re/</a:t>
            </a:r>
            <a:r>
              <a:rPr lang="tr-TR" sz="1200" b="1" dirty="0" err="1" smtClean="0">
                <a:solidFill>
                  <a:schemeClr val="bg1"/>
                </a:solidFill>
              </a:rPr>
              <a:t>max</a:t>
            </a:r>
            <a:r>
              <a:rPr lang="tr-TR" sz="1200" b="1" dirty="0" smtClean="0">
                <a:solidFill>
                  <a:schemeClr val="bg1"/>
                </a:solidFill>
              </a:rPr>
              <a:t> Yeni Broker Eğitimi 2013 </a:t>
            </a:r>
            <a:r>
              <a:rPr lang="tr-TR" sz="1200" dirty="0" smtClean="0">
                <a:solidFill>
                  <a:schemeClr val="bg1"/>
                </a:solidFill>
              </a:rPr>
              <a:t/>
            </a:r>
            <a:br>
              <a:rPr lang="tr-TR" sz="1200" dirty="0" smtClean="0">
                <a:solidFill>
                  <a:schemeClr val="bg1"/>
                </a:solidFill>
              </a:rPr>
            </a:br>
            <a:endParaRPr lang="tr-TR" sz="1200" dirty="0" smtClean="0">
              <a:solidFill>
                <a:schemeClr val="bg1"/>
              </a:solidFill>
            </a:endParaRPr>
          </a:p>
          <a:p>
            <a:r>
              <a:rPr lang="tr-TR" sz="1200" dirty="0" smtClean="0">
                <a:solidFill>
                  <a:schemeClr val="bg1"/>
                </a:solidFill>
              </a:rPr>
              <a:t>Re/</a:t>
            </a:r>
            <a:r>
              <a:rPr lang="tr-TR" sz="1200" dirty="0" err="1" smtClean="0">
                <a:solidFill>
                  <a:schemeClr val="bg1"/>
                </a:solidFill>
              </a:rPr>
              <a:t>Max</a:t>
            </a:r>
            <a:r>
              <a:rPr lang="tr-TR" sz="1200" dirty="0" smtClean="0">
                <a:solidFill>
                  <a:schemeClr val="bg1"/>
                </a:solidFill>
              </a:rPr>
              <a:t> </a:t>
            </a:r>
            <a:r>
              <a:rPr lang="tr-TR" sz="1200" dirty="0" err="1" smtClean="0">
                <a:solidFill>
                  <a:schemeClr val="bg1"/>
                </a:solidFill>
              </a:rPr>
              <a:t>Recharge</a:t>
            </a:r>
            <a:r>
              <a:rPr lang="tr-TR" sz="1200" dirty="0" smtClean="0">
                <a:solidFill>
                  <a:schemeClr val="bg1"/>
                </a:solidFill>
              </a:rPr>
              <a:t> Toplantısı 2013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Re/</a:t>
            </a:r>
            <a:r>
              <a:rPr lang="tr-TR" sz="1200" b="1" dirty="0" err="1" smtClean="0">
                <a:solidFill>
                  <a:schemeClr val="bg1"/>
                </a:solidFill>
              </a:rPr>
              <a:t>Max</a:t>
            </a:r>
            <a:r>
              <a:rPr lang="tr-TR" sz="1200" b="1" dirty="0" smtClean="0">
                <a:solidFill>
                  <a:schemeClr val="bg1"/>
                </a:solidFill>
              </a:rPr>
              <a:t> Broker Stajı 2013 </a:t>
            </a:r>
            <a:r>
              <a:rPr lang="tr-TR" sz="1200" dirty="0" smtClean="0">
                <a:solidFill>
                  <a:schemeClr val="bg1"/>
                </a:solidFill>
              </a:rPr>
              <a:t/>
            </a:r>
            <a:br>
              <a:rPr lang="tr-TR" sz="1200" dirty="0" smtClean="0">
                <a:solidFill>
                  <a:schemeClr val="bg1"/>
                </a:solidFill>
              </a:rPr>
            </a:br>
            <a:endParaRPr lang="tr-TR" sz="1200" dirty="0" smtClean="0">
              <a:solidFill>
                <a:schemeClr val="bg1"/>
              </a:solidFill>
            </a:endParaRPr>
          </a:p>
          <a:p>
            <a:r>
              <a:rPr lang="tr-TR" sz="1200" dirty="0" smtClean="0">
                <a:solidFill>
                  <a:schemeClr val="bg1"/>
                </a:solidFill>
              </a:rPr>
              <a:t>Angelo </a:t>
            </a:r>
            <a:r>
              <a:rPr lang="tr-TR" sz="1200" dirty="0" err="1" smtClean="0">
                <a:solidFill>
                  <a:schemeClr val="bg1"/>
                </a:solidFill>
              </a:rPr>
              <a:t>Fredera</a:t>
            </a:r>
            <a:r>
              <a:rPr lang="tr-TR" sz="1200" dirty="0" smtClean="0">
                <a:solidFill>
                  <a:schemeClr val="bg1"/>
                </a:solidFill>
              </a:rPr>
              <a:t> Satışlarımı Nasıl Arttırırım? 2014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Re/</a:t>
            </a:r>
            <a:r>
              <a:rPr lang="tr-TR" sz="1200" b="1" dirty="0" err="1" smtClean="0">
                <a:solidFill>
                  <a:schemeClr val="bg1"/>
                </a:solidFill>
              </a:rPr>
              <a:t>Max</a:t>
            </a:r>
            <a:r>
              <a:rPr lang="tr-TR" sz="1200" b="1" dirty="0" smtClean="0">
                <a:solidFill>
                  <a:schemeClr val="bg1"/>
                </a:solidFill>
              </a:rPr>
              <a:t> Kongre 2014 </a:t>
            </a:r>
            <a:r>
              <a:rPr lang="tr-TR" sz="1200" dirty="0" smtClean="0">
                <a:solidFill>
                  <a:schemeClr val="bg1"/>
                </a:solidFill>
              </a:rPr>
              <a:t/>
            </a:r>
            <a:br>
              <a:rPr lang="tr-TR" sz="1200" dirty="0" smtClean="0">
                <a:solidFill>
                  <a:schemeClr val="bg1"/>
                </a:solidFill>
              </a:rPr>
            </a:br>
            <a:endParaRPr lang="tr-TR" sz="1200" dirty="0" smtClean="0">
              <a:solidFill>
                <a:schemeClr val="bg1"/>
              </a:solidFill>
            </a:endParaRPr>
          </a:p>
          <a:p>
            <a:r>
              <a:rPr lang="tr-TR" sz="1200" dirty="0" smtClean="0">
                <a:solidFill>
                  <a:schemeClr val="bg1"/>
                </a:solidFill>
              </a:rPr>
              <a:t>İleri Broker Eğitimi 1-2-3 </a:t>
            </a:r>
            <a:r>
              <a:rPr lang="tr-TR" sz="1200" dirty="0" err="1" smtClean="0">
                <a:solidFill>
                  <a:schemeClr val="bg1"/>
                </a:solidFill>
              </a:rPr>
              <a:t>Gil</a:t>
            </a:r>
            <a:r>
              <a:rPr lang="tr-TR" sz="1200" dirty="0" smtClean="0">
                <a:solidFill>
                  <a:schemeClr val="bg1"/>
                </a:solidFill>
              </a:rPr>
              <a:t> </a:t>
            </a:r>
            <a:r>
              <a:rPr lang="tr-TR" sz="1200" dirty="0" err="1" smtClean="0">
                <a:solidFill>
                  <a:schemeClr val="bg1"/>
                </a:solidFill>
              </a:rPr>
              <a:t>Ostrander</a:t>
            </a:r>
            <a:r>
              <a:rPr lang="tr-TR" sz="1200" dirty="0" smtClean="0">
                <a:solidFill>
                  <a:schemeClr val="bg1"/>
                </a:solidFill>
              </a:rPr>
              <a:t> 2014 </a:t>
            </a:r>
            <a:br>
              <a:rPr lang="tr-TR" sz="1200" dirty="0" smtClean="0">
                <a:solidFill>
                  <a:schemeClr val="bg1"/>
                </a:solidFill>
              </a:rPr>
            </a:br>
            <a:endParaRPr lang="tr-TR" sz="1200" dirty="0" smtClean="0">
              <a:solidFill>
                <a:schemeClr val="bg1"/>
              </a:solidFill>
            </a:endParaRPr>
          </a:p>
          <a:p>
            <a:r>
              <a:rPr lang="tr-TR" sz="1200" b="1" dirty="0" smtClean="0">
                <a:solidFill>
                  <a:schemeClr val="bg1"/>
                </a:solidFill>
              </a:rPr>
              <a:t>Gayrimenkul Fotoğraflama 2014</a:t>
            </a:r>
            <a:r>
              <a:rPr lang="tr-TR" sz="1200" dirty="0" smtClean="0">
                <a:solidFill>
                  <a:schemeClr val="bg1"/>
                </a:solidFill>
              </a:rPr>
              <a:t> </a:t>
            </a:r>
            <a:endParaRPr lang="tr-TR" sz="1200" dirty="0">
              <a:solidFill>
                <a:schemeClr val="bg1"/>
              </a:solidFill>
            </a:endParaRPr>
          </a:p>
        </p:txBody>
      </p:sp>
      <p:pic>
        <p:nvPicPr>
          <p:cNvPr id="27" name="Resim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8313" y="4401229"/>
            <a:ext cx="1672389" cy="1194284"/>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spTree>
    <p:extLst>
      <p:ext uri="{BB962C8B-B14F-4D97-AF65-F5344CB8AC3E}">
        <p14:creationId xmlns:p14="http://schemas.microsoft.com/office/powerpoint/2010/main" val="2570944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Metin kutusu 1"/>
          <p:cNvSpPr txBox="1"/>
          <p:nvPr/>
        </p:nvSpPr>
        <p:spPr>
          <a:xfrm>
            <a:off x="765974" y="992560"/>
            <a:ext cx="3867597" cy="523220"/>
          </a:xfrm>
          <a:prstGeom prst="rect">
            <a:avLst/>
          </a:prstGeom>
          <a:noFill/>
        </p:spPr>
        <p:txBody>
          <a:bodyPr wrap="none" rtlCol="0">
            <a:spAutoFit/>
          </a:bodyPr>
          <a:lstStyle/>
          <a:p>
            <a:r>
              <a:rPr lang="tr-TR" sz="2800" b="1" dirty="0" smtClean="0">
                <a:cs typeface="Arial" pitchFamily="34" charset="0"/>
              </a:rPr>
              <a:t>GAYRİMENKUL BİLGİLERİ</a:t>
            </a:r>
            <a:endParaRPr lang="tr-TR" sz="2800" b="1" dirty="0">
              <a:cs typeface="Arial" pitchFamily="34" charset="0"/>
            </a:endParaRPr>
          </a:p>
        </p:txBody>
      </p:sp>
      <p:sp>
        <p:nvSpPr>
          <p:cNvPr id="3" name="Dikdörtgen 2"/>
          <p:cNvSpPr/>
          <p:nvPr/>
        </p:nvSpPr>
        <p:spPr>
          <a:xfrm>
            <a:off x="829362" y="1745739"/>
            <a:ext cx="4977172" cy="830997"/>
          </a:xfrm>
          <a:prstGeom prst="rect">
            <a:avLst/>
          </a:prstGeom>
        </p:spPr>
        <p:txBody>
          <a:bodyPr wrap="square">
            <a:spAutoFit/>
          </a:bodyPr>
          <a:lstStyle/>
          <a:p>
            <a:r>
              <a:rPr lang="tr-TR" sz="1200" b="1" dirty="0" smtClean="0">
                <a:latin typeface="Century Gothic" pitchFamily="34" charset="0"/>
                <a:cs typeface="Arial" pitchFamily="34" charset="0"/>
              </a:rPr>
              <a:t>Sahibi	:   </a:t>
            </a:r>
            <a:r>
              <a:rPr lang="tr-TR" sz="1200" dirty="0" smtClean="0">
                <a:latin typeface="Century Gothic" pitchFamily="34" charset="0"/>
                <a:cs typeface="Arial" pitchFamily="34" charset="0"/>
              </a:rPr>
              <a:t>EVREN TOPAL</a:t>
            </a:r>
          </a:p>
          <a:p>
            <a:r>
              <a:rPr lang="tr-TR" sz="1200" b="1" dirty="0" smtClean="0">
                <a:latin typeface="Century Gothic" pitchFamily="34" charset="0"/>
                <a:cs typeface="Arial" pitchFamily="34" charset="0"/>
              </a:rPr>
              <a:t>Adres	:   </a:t>
            </a:r>
            <a:r>
              <a:rPr lang="tr-TR" sz="1200" dirty="0" err="1" smtClean="0">
                <a:latin typeface="Century Gothic" pitchFamily="34" charset="0"/>
                <a:cs typeface="Arial" pitchFamily="34" charset="0"/>
              </a:rPr>
              <a:t>Söğütözü</a:t>
            </a:r>
            <a:r>
              <a:rPr lang="tr-TR" sz="1200" dirty="0" smtClean="0">
                <a:latin typeface="Century Gothic" pitchFamily="34" charset="0"/>
                <a:cs typeface="Arial" pitchFamily="34" charset="0"/>
              </a:rPr>
              <a:t> Mah. 2176 Sok. 7/39 Çankaya</a:t>
            </a:r>
          </a:p>
          <a:p>
            <a:r>
              <a:rPr lang="tr-TR" sz="1200" b="1" dirty="0" smtClean="0">
                <a:latin typeface="Century Gothic" pitchFamily="34" charset="0"/>
                <a:cs typeface="Arial" pitchFamily="34" charset="0"/>
              </a:rPr>
              <a:t>Telefon	:   </a:t>
            </a:r>
            <a:r>
              <a:rPr lang="tr-TR" sz="1200" dirty="0" smtClean="0">
                <a:latin typeface="Century Gothic" pitchFamily="34" charset="0"/>
                <a:cs typeface="Arial" pitchFamily="34" charset="0"/>
              </a:rPr>
              <a:t>0 (532) 214 30 80</a:t>
            </a:r>
          </a:p>
          <a:p>
            <a:r>
              <a:rPr lang="tr-TR" sz="1200" b="1" dirty="0" smtClean="0">
                <a:latin typeface="Century Gothic" pitchFamily="34" charset="0"/>
                <a:cs typeface="Arial" pitchFamily="34" charset="0"/>
              </a:rPr>
              <a:t>Tarih	:   </a:t>
            </a:r>
            <a:r>
              <a:rPr lang="tr-TR" sz="1200" dirty="0" smtClean="0">
                <a:latin typeface="Century Gothic" pitchFamily="34" charset="0"/>
                <a:cs typeface="Arial" pitchFamily="34" charset="0"/>
              </a:rPr>
              <a:t>26.06.2015</a:t>
            </a:r>
            <a:endParaRPr lang="tr-TR" sz="1200" dirty="0">
              <a:latin typeface="Century Gothic" pitchFamily="34" charset="0"/>
              <a:cs typeface="Arial" pitchFamily="34" charset="0"/>
            </a:endParaRPr>
          </a:p>
        </p:txBody>
      </p:sp>
      <p:pic>
        <p:nvPicPr>
          <p:cNvPr id="4" name="Picture 2" descr="G:\Grafik\Media4re\WORKS\İlknur Art\RPA\File\shutterstock_2167625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680" y="2889491"/>
            <a:ext cx="6188641" cy="41289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G:\Grafik\Media4re\WORKS\İlknur Art\RPA\File\ev-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680" y="7331229"/>
            <a:ext cx="2829875" cy="18854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G:\Grafik\Media4re\WORKS\İlknur Art\RPA\File\ev-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3446" y="7331229"/>
            <a:ext cx="2829875" cy="1885404"/>
          </a:xfrm>
          <a:prstGeom prst="rect">
            <a:avLst/>
          </a:prstGeom>
          <a:noFill/>
          <a:extLst>
            <a:ext uri="{909E8E84-426E-40DD-AFC4-6F175D3DCCD1}">
              <a14:hiddenFill xmlns:a14="http://schemas.microsoft.com/office/drawing/2010/main">
                <a:solidFill>
                  <a:srgbClr val="FFFFFF"/>
                </a:solidFill>
              </a14:hiddenFill>
            </a:ext>
          </a:extLst>
        </p:spPr>
      </p:pic>
      <p:pic>
        <p:nvPicPr>
          <p:cNvPr id="8" name="Resim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08099" y="552437"/>
            <a:ext cx="1815222" cy="272045"/>
          </a:xfrm>
          <a:prstGeom prst="rect">
            <a:avLst/>
          </a:prstGeom>
        </p:spPr>
      </p:pic>
    </p:spTree>
    <p:extLst>
      <p:ext uri="{BB962C8B-B14F-4D97-AF65-F5344CB8AC3E}">
        <p14:creationId xmlns:p14="http://schemas.microsoft.com/office/powerpoint/2010/main" val="874752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Metin kutusu 1"/>
          <p:cNvSpPr txBox="1"/>
          <p:nvPr/>
        </p:nvSpPr>
        <p:spPr>
          <a:xfrm>
            <a:off x="404664" y="1329448"/>
            <a:ext cx="4999830" cy="523220"/>
          </a:xfrm>
          <a:prstGeom prst="rect">
            <a:avLst/>
          </a:prstGeom>
          <a:noFill/>
        </p:spPr>
        <p:txBody>
          <a:bodyPr wrap="none" rtlCol="0">
            <a:spAutoFit/>
          </a:bodyPr>
          <a:lstStyle/>
          <a:p>
            <a:r>
              <a:rPr lang="tr-TR" sz="2800" b="1" dirty="0" smtClean="0">
                <a:cs typeface="Arial" pitchFamily="34" charset="0"/>
              </a:rPr>
              <a:t>PAZARLAMAYA İLİŞKİN ÖNGÖRÜ</a:t>
            </a:r>
            <a:endParaRPr lang="tr-TR" sz="2800" b="1" dirty="0">
              <a:cs typeface="Arial" pitchFamily="34" charset="0"/>
            </a:endParaRPr>
          </a:p>
        </p:txBody>
      </p:sp>
      <p:sp>
        <p:nvSpPr>
          <p:cNvPr id="3" name="Dikdörtgen 2"/>
          <p:cNvSpPr/>
          <p:nvPr/>
        </p:nvSpPr>
        <p:spPr>
          <a:xfrm>
            <a:off x="476672" y="2047196"/>
            <a:ext cx="5832648" cy="6771084"/>
          </a:xfrm>
          <a:prstGeom prst="rect">
            <a:avLst/>
          </a:prstGeom>
        </p:spPr>
        <p:txBody>
          <a:bodyPr wrap="square">
            <a:spAutoFit/>
          </a:bodyPr>
          <a:lstStyle/>
          <a:p>
            <a:r>
              <a:rPr lang="tr-TR" sz="1400" b="1" dirty="0" smtClean="0">
                <a:latin typeface="Century Gothic" pitchFamily="34" charset="0"/>
                <a:cs typeface="Arial" pitchFamily="34" charset="0"/>
              </a:rPr>
              <a:t>SAYIN EVREN TOPAL</a:t>
            </a:r>
          </a:p>
          <a:p>
            <a:endParaRPr lang="tr-TR" sz="1400" b="1" dirty="0" smtClean="0">
              <a:latin typeface="Century Gothic" pitchFamily="34" charset="0"/>
              <a:cs typeface="Arial" pitchFamily="34" charset="0"/>
            </a:endParaRPr>
          </a:p>
          <a:p>
            <a:pPr algn="just"/>
            <a:r>
              <a:rPr lang="tr-TR" sz="1400" dirty="0" smtClean="0">
                <a:latin typeface="Century Gothic" pitchFamily="34" charset="0"/>
              </a:rPr>
              <a:t>Taşınmaz, ana taşınmazın bodrum katında yer alan güney ve batı yönlü, ön yan ve yan cepheli, bina girişine göre sağ ve arka tarafta konumlu, 4 dış kapı numaralı bağımsız bölümüdür. Değerleme konusu taşınmaz, onaylı mimari projesine brüt </a:t>
            </a:r>
            <a:r>
              <a:rPr lang="tr-TR" sz="1400" b="1" dirty="0" smtClean="0">
                <a:latin typeface="Century Gothic" pitchFamily="34" charset="0"/>
              </a:rPr>
              <a:t>150 m2,</a:t>
            </a:r>
            <a:r>
              <a:rPr lang="tr-TR" sz="1400" dirty="0" smtClean="0">
                <a:latin typeface="Century Gothic" pitchFamily="34" charset="0"/>
              </a:rPr>
              <a:t> mevcut halinde ise eklenen 19 </a:t>
            </a:r>
            <a:r>
              <a:rPr lang="tr-TR" sz="1400" dirty="0" err="1" smtClean="0">
                <a:latin typeface="Century Gothic" pitchFamily="34" charset="0"/>
              </a:rPr>
              <a:t>nolu</a:t>
            </a:r>
            <a:r>
              <a:rPr lang="tr-TR" sz="1400" dirty="0" smtClean="0">
                <a:latin typeface="Century Gothic" pitchFamily="34" charset="0"/>
              </a:rPr>
              <a:t> dükkanla birlikte toplam yaklaşık brüt </a:t>
            </a:r>
            <a:r>
              <a:rPr lang="tr-TR" sz="1400" b="1" dirty="0" smtClean="0">
                <a:latin typeface="Century Gothic" pitchFamily="34" charset="0"/>
              </a:rPr>
              <a:t>320 m2 </a:t>
            </a:r>
            <a:r>
              <a:rPr lang="tr-TR" sz="1400" dirty="0" smtClean="0">
                <a:latin typeface="Century Gothic" pitchFamily="34" charset="0"/>
              </a:rPr>
              <a:t>alandan oluşmaktadır. Yerinde yapılan incelemede konu taşınmazın iç dekorasyonu faaliyet gösteren mağazanın kullanımına uygun olarak düzenlenmiştir. </a:t>
            </a:r>
          </a:p>
          <a:p>
            <a:pPr algn="just"/>
            <a:endParaRPr lang="tr-TR" sz="1400" dirty="0" smtClean="0">
              <a:latin typeface="Century Gothic" pitchFamily="34" charset="0"/>
            </a:endParaRPr>
          </a:p>
          <a:p>
            <a:pPr algn="just"/>
            <a:r>
              <a:rPr lang="tr-TR" sz="1400" dirty="0" smtClean="0">
                <a:latin typeface="Century Gothic" pitchFamily="34" charset="0"/>
              </a:rPr>
              <a:t>Şirketimizin BDDK ve SPK lisanslı bağımsız bir değerleme şirketine yaptırdığı değerleme sonucu alınan yasal (150m2) </a:t>
            </a:r>
            <a:r>
              <a:rPr lang="tr-TR" sz="1400" dirty="0" err="1" smtClean="0">
                <a:latin typeface="Century Gothic" pitchFamily="34" charset="0"/>
              </a:rPr>
              <a:t>lik</a:t>
            </a:r>
            <a:r>
              <a:rPr lang="tr-TR" sz="1400" dirty="0" smtClean="0">
                <a:latin typeface="Century Gothic" pitchFamily="34" charset="0"/>
              </a:rPr>
              <a:t> bölüm ve Eklenen diğer mağaza ile birlikte (320 m2) </a:t>
            </a:r>
            <a:r>
              <a:rPr lang="tr-TR" sz="1400" dirty="0" err="1" smtClean="0">
                <a:latin typeface="Century Gothic" pitchFamily="34" charset="0"/>
              </a:rPr>
              <a:t>lik</a:t>
            </a:r>
            <a:r>
              <a:rPr lang="tr-TR" sz="1400" dirty="0" smtClean="0">
                <a:latin typeface="Century Gothic" pitchFamily="34" charset="0"/>
              </a:rPr>
              <a:t> kullanım alanı için çıkan rakamlar 7.500.00-TL’dir. </a:t>
            </a:r>
          </a:p>
          <a:p>
            <a:pPr algn="just"/>
            <a:endParaRPr lang="tr-TR" sz="1400" dirty="0" smtClean="0">
              <a:latin typeface="Century Gothic" pitchFamily="34" charset="0"/>
            </a:endParaRPr>
          </a:p>
          <a:p>
            <a:pPr algn="just"/>
            <a:r>
              <a:rPr lang="tr-TR" sz="1400" dirty="0" smtClean="0">
                <a:latin typeface="Century Gothic" pitchFamily="34" charset="0"/>
              </a:rPr>
              <a:t>Ancak klasik metotlarla yapılan değerleme raporu kredi kullanarak satın alacak müşterilerin alabileceği kredi rakamları hakkında fikir verse de piyasa gerçeklerinden çok uzaktır.</a:t>
            </a:r>
          </a:p>
          <a:p>
            <a:pPr algn="just"/>
            <a:r>
              <a:rPr lang="tr-TR" sz="1400" dirty="0" smtClean="0">
                <a:latin typeface="Century Gothic" pitchFamily="34" charset="0"/>
              </a:rPr>
              <a:t>	</a:t>
            </a:r>
          </a:p>
          <a:p>
            <a:pPr algn="just"/>
            <a:r>
              <a:rPr lang="tr-TR" sz="1400" dirty="0" smtClean="0">
                <a:latin typeface="Century Gothic" pitchFamily="34" charset="0"/>
              </a:rPr>
              <a:t>Piyasanın gerçekleri ve bizim kanaatimizce bahse konu mülk çok kolay emsali bulunamayacak , kurumsal bir kiracıya özellikle gıda sektöründe 45.000.-TL  aylık bedelle kiraya verilebilecek ve dolayısı ile toplama kaybı riski de çok az olan bir mülktür.</a:t>
            </a:r>
          </a:p>
          <a:p>
            <a:pPr algn="just"/>
            <a:endParaRPr lang="tr-TR" sz="1400" dirty="0" smtClean="0">
              <a:latin typeface="Century Gothic" pitchFamily="34" charset="0"/>
            </a:endParaRPr>
          </a:p>
          <a:p>
            <a:pPr algn="just"/>
            <a:r>
              <a:rPr lang="tr-TR" sz="1400" dirty="0" smtClean="0">
                <a:latin typeface="Century Gothic" pitchFamily="34" charset="0"/>
              </a:rPr>
              <a:t>Bölgenin </a:t>
            </a:r>
            <a:r>
              <a:rPr lang="tr-TR" sz="1400" dirty="0" err="1" smtClean="0">
                <a:latin typeface="Century Gothic" pitchFamily="34" charset="0"/>
              </a:rPr>
              <a:t>kapitalizasyon</a:t>
            </a:r>
            <a:r>
              <a:rPr lang="tr-TR" sz="1400" dirty="0" smtClean="0">
                <a:latin typeface="Century Gothic" pitchFamily="34" charset="0"/>
              </a:rPr>
              <a:t> oranı  ve kira getirisi göz önüne alındığında alıcıya boş olarak teslim edilmesi ve/veya  bu kira bedeli ile mağazada mevcut kullanıcının kiracı olarak  devam etmesi durumunda  120 günlük pazarlama sürecinde   8.500.000.-TL ila 10.500.000.-TL aralığında satılabileceği öngörülmektedir.</a:t>
            </a:r>
          </a:p>
          <a:p>
            <a:endParaRPr lang="tr-TR" sz="1400" dirty="0">
              <a:latin typeface="Century Gothic" pitchFamily="34" charset="0"/>
              <a:cs typeface="Arial" pitchFamily="34"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64" y="167578"/>
            <a:ext cx="986835" cy="967342"/>
          </a:xfrm>
          <a:prstGeom prst="rect">
            <a:avLst/>
          </a:prstGeom>
        </p:spPr>
      </p:pic>
    </p:spTree>
    <p:extLst>
      <p:ext uri="{BB962C8B-B14F-4D97-AF65-F5344CB8AC3E}">
        <p14:creationId xmlns:p14="http://schemas.microsoft.com/office/powerpoint/2010/main" val="3956894353"/>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816</TotalTime>
  <Words>1880</Words>
  <Application>Microsoft Office PowerPoint</Application>
  <PresentationFormat>A4 Kağıt (210x297 mm)</PresentationFormat>
  <Paragraphs>398</Paragraphs>
  <Slides>24</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24</vt:i4>
      </vt:variant>
    </vt:vector>
  </HeadingPairs>
  <TitlesOfParts>
    <vt:vector size="30" baseType="lpstr">
      <vt:lpstr>Arial</vt:lpstr>
      <vt:lpstr>Arila</vt:lpstr>
      <vt:lpstr>Calibri</vt:lpstr>
      <vt:lpstr>Calibri Light</vt:lpstr>
      <vt:lpstr>Century Gothic</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MRC</dc:creator>
  <cp:lastModifiedBy>MRC</cp:lastModifiedBy>
  <cp:revision>67</cp:revision>
  <dcterms:created xsi:type="dcterms:W3CDTF">2016-04-27T14:20:52Z</dcterms:created>
  <dcterms:modified xsi:type="dcterms:W3CDTF">2016-05-30T13:03:44Z</dcterms:modified>
</cp:coreProperties>
</file>