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81" r:id="rId5"/>
    <p:sldId id="280" r:id="rId6"/>
    <p:sldId id="260" r:id="rId7"/>
    <p:sldId id="283" r:id="rId8"/>
    <p:sldId id="284" r:id="rId9"/>
    <p:sldId id="282" r:id="rId10"/>
    <p:sldId id="277" r:id="rId11"/>
    <p:sldId id="285" r:id="rId12"/>
    <p:sldId id="279" r:id="rId13"/>
    <p:sldId id="270" r:id="rId14"/>
    <p:sldId id="271" r:id="rId15"/>
    <p:sldId id="272" r:id="rId16"/>
    <p:sldId id="273" r:id="rId17"/>
  </p:sldIdLst>
  <p:sldSz cx="6858000" cy="9144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38" autoAdjust="0"/>
    <p:restoredTop sz="94660"/>
  </p:normalViewPr>
  <p:slideViewPr>
    <p:cSldViewPr>
      <p:cViewPr>
        <p:scale>
          <a:sx n="66" d="100"/>
          <a:sy n="66" d="100"/>
        </p:scale>
        <p:origin x="-2010" y="-60"/>
      </p:cViewPr>
      <p:guideLst>
        <p:guide orient="horz" pos="2880"/>
        <p:guide pos="216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image" Target="../media/image15.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514350" y="2840568"/>
            <a:ext cx="5829300" cy="1960033"/>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27.05.2019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27.05.2019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4972050" y="366185"/>
            <a:ext cx="1543050" cy="7802033"/>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342900" y="366185"/>
            <a:ext cx="4514850" cy="7802033"/>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27.05.2019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27.05.2019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541735" y="5875867"/>
            <a:ext cx="5829300" cy="1816100"/>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27.05.2019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34290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348615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t>27.05.2019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t>27.05.2019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t>27.05.2019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27.05.2019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342900" y="364067"/>
            <a:ext cx="2256235" cy="154940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27.05.2019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344216" y="6400800"/>
            <a:ext cx="4114800" cy="755651"/>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27.05.2019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27.05.2019</a:t>
            </a:fld>
            <a:endParaRPr lang="tr-TR"/>
          </a:p>
        </p:txBody>
      </p:sp>
      <p:sp>
        <p:nvSpPr>
          <p:cNvPr id="5" name="4 Altbilgi Yer Tutucusu"/>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package" Target="../embeddings/Microsoft_Excel__al__ma_Sayfas_4.xlsx"/><Relationship Id="rId3" Type="http://schemas.openxmlformats.org/officeDocument/2006/relationships/image" Target="../media/image1.png"/><Relationship Id="rId7" Type="http://schemas.openxmlformats.org/officeDocument/2006/relationships/oleObject" Target="../embeddings/oleObject4.bin"/><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15.emf"/><Relationship Id="rId5" Type="http://schemas.openxmlformats.org/officeDocument/2006/relationships/package" Target="../embeddings/Microsoft_Excel__al__ma_Sayfas_3.xlsx"/><Relationship Id="rId4" Type="http://schemas.openxmlformats.org/officeDocument/2006/relationships/oleObject" Target="../embeddings/oleObject3.bin"/><Relationship Id="rId9" Type="http://schemas.openxmlformats.org/officeDocument/2006/relationships/image" Target="../media/image16.emf"/></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9.emf"/><Relationship Id="rId5" Type="http://schemas.openxmlformats.org/officeDocument/2006/relationships/package" Target="../embeddings/Microsoft_Excel__al__ma_Sayfas_1.xlsx"/><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12.emf"/><Relationship Id="rId5" Type="http://schemas.openxmlformats.org/officeDocument/2006/relationships/package" Target="../embeddings/Microsoft_Excel__al__ma_Sayfas_2.xlsx"/><Relationship Id="rId4" Type="http://schemas.openxmlformats.org/officeDocument/2006/relationships/oleObject" Target="../embeddings/oleObject2.bin"/></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9213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89367" y="1187624"/>
            <a:ext cx="6741368" cy="987450"/>
          </a:xfrm>
          <a:prstGeom prst="rect">
            <a:avLst/>
          </a:prstGeom>
        </p:spPr>
        <p:txBody>
          <a:bodyPr wrap="square">
            <a:spAutoFit/>
          </a:bodyPr>
          <a:lstStyle/>
          <a:p>
            <a:pPr algn="ctr" defTabSz="798288" fontAlgn="base">
              <a:spcBef>
                <a:spcPts val="526"/>
              </a:spcBef>
              <a:spcAft>
                <a:spcPct val="0"/>
              </a:spcAft>
            </a:pPr>
            <a:r>
              <a:rPr lang="tr-TR" b="1" u="sng" noProof="1">
                <a:solidFill>
                  <a:srgbClr val="002060"/>
                </a:solidFill>
                <a:latin typeface="Calibri" pitchFamily="34" charset="0"/>
                <a:cs typeface="Arial" pitchFamily="34" charset="0"/>
              </a:rPr>
              <a:t>PAZAR ANALİZİ </a:t>
            </a:r>
          </a:p>
          <a:p>
            <a:pPr algn="ctr" defTabSz="798288" fontAlgn="base">
              <a:spcBef>
                <a:spcPts val="526"/>
              </a:spcBef>
              <a:spcAft>
                <a:spcPct val="0"/>
              </a:spcAft>
            </a:pPr>
            <a:r>
              <a:rPr lang="tr-TR" b="1" u="sng" noProof="1">
                <a:solidFill>
                  <a:srgbClr val="002060"/>
                </a:solidFill>
                <a:latin typeface="Calibri" pitchFamily="34" charset="0"/>
                <a:cs typeface="Arial" pitchFamily="34" charset="0"/>
              </a:rPr>
              <a:t>ANKARA </a:t>
            </a:r>
            <a:r>
              <a:rPr lang="tr-TR" b="1" u="sng" noProof="1" smtClean="0">
                <a:solidFill>
                  <a:srgbClr val="002060"/>
                </a:solidFill>
                <a:latin typeface="Calibri" pitchFamily="34" charset="0"/>
                <a:cs typeface="Arial" pitchFamily="34" charset="0"/>
              </a:rPr>
              <a:t>ÇANKAYA İLÇESİ  ÇİĞDEM  MAH. 1588 SOK. NO:9   26983 ADA/7PARSEL  </a:t>
            </a:r>
            <a:endParaRPr lang="tr-TR" b="1" u="sng" noProof="1">
              <a:solidFill>
                <a:srgbClr val="002060"/>
              </a:solidFill>
              <a:latin typeface="Calibri" pitchFamily="34" charset="0"/>
              <a:cs typeface="Arial" pitchFamily="34" charset="0"/>
            </a:endParaRPr>
          </a:p>
        </p:txBody>
      </p:sp>
      <p:sp>
        <p:nvSpPr>
          <p:cNvPr id="5" name="Metin kutusu 4"/>
          <p:cNvSpPr txBox="1"/>
          <p:nvPr/>
        </p:nvSpPr>
        <p:spPr>
          <a:xfrm>
            <a:off x="870721" y="5977895"/>
            <a:ext cx="5078559" cy="2554545"/>
          </a:xfrm>
          <a:prstGeom prst="rect">
            <a:avLst/>
          </a:prstGeom>
          <a:noFill/>
        </p:spPr>
        <p:txBody>
          <a:bodyPr wrap="square" rtlCol="0">
            <a:spAutoFit/>
          </a:bodyPr>
          <a:lstStyle/>
          <a:p>
            <a:pPr algn="ctr"/>
            <a:r>
              <a:rPr lang="tr-TR" sz="3200" b="1" u="sng" dirty="0" smtClean="0">
                <a:solidFill>
                  <a:srgbClr val="002060"/>
                </a:solidFill>
              </a:rPr>
              <a:t>ANALİZİMİZ KEREM ÖZSOY İÇİN ÖZEL OLARAK HAZIRLANMIŞTIR</a:t>
            </a:r>
            <a:r>
              <a:rPr lang="tr-TR" sz="3200" b="1" u="sng" dirty="0" smtClean="0">
                <a:solidFill>
                  <a:srgbClr val="002060"/>
                </a:solidFill>
              </a:rPr>
              <a:t>.</a:t>
            </a:r>
          </a:p>
          <a:p>
            <a:pPr algn="ctr"/>
            <a:r>
              <a:rPr lang="tr-TR" sz="3200" b="1" u="sng" smtClean="0">
                <a:solidFill>
                  <a:srgbClr val="002060"/>
                </a:solidFill>
              </a:rPr>
              <a:t>19.05.2019</a:t>
            </a:r>
            <a:endParaRPr lang="tr-TR" sz="3200" b="1" u="sng" dirty="0" smtClean="0">
              <a:solidFill>
                <a:srgbClr val="002060"/>
              </a:solidFill>
            </a:endParaRPr>
          </a:p>
          <a:p>
            <a:endParaRPr lang="tr-TR" sz="3200" dirty="0"/>
          </a:p>
        </p:txBody>
      </p:sp>
      <p:sp>
        <p:nvSpPr>
          <p:cNvPr id="6" name="Metin kutusu 5"/>
          <p:cNvSpPr txBox="1"/>
          <p:nvPr/>
        </p:nvSpPr>
        <p:spPr>
          <a:xfrm>
            <a:off x="-1" y="171896"/>
            <a:ext cx="6669361" cy="400110"/>
          </a:xfrm>
          <a:prstGeom prst="rect">
            <a:avLst/>
          </a:prstGeom>
          <a:noFill/>
        </p:spPr>
        <p:txBody>
          <a:bodyPr wrap="square" rtlCol="0">
            <a:spAutoFit/>
          </a:bodyPr>
          <a:lstStyle/>
          <a:p>
            <a:pPr algn="ctr"/>
            <a:r>
              <a:rPr lang="tr-TR" sz="2000" b="1" dirty="0" smtClean="0">
                <a:solidFill>
                  <a:schemeClr val="bg1"/>
                </a:solidFill>
              </a:rPr>
              <a:t>        1588 </a:t>
            </a:r>
            <a:r>
              <a:rPr lang="tr-TR" sz="2000" b="1" dirty="0">
                <a:solidFill>
                  <a:schemeClr val="bg1"/>
                </a:solidFill>
              </a:rPr>
              <a:t>SOKAK NO: 9  ORTADOĞU VİLLALARI  / ANKARA </a:t>
            </a:r>
          </a:p>
        </p:txBody>
      </p:sp>
      <p:sp>
        <p:nvSpPr>
          <p:cNvPr id="3" name="Metin kutusu 2"/>
          <p:cNvSpPr txBox="1"/>
          <p:nvPr/>
        </p:nvSpPr>
        <p:spPr>
          <a:xfrm>
            <a:off x="-1" y="683568"/>
            <a:ext cx="6830735" cy="400110"/>
          </a:xfrm>
          <a:prstGeom prst="rect">
            <a:avLst/>
          </a:prstGeom>
          <a:noFill/>
        </p:spPr>
        <p:txBody>
          <a:bodyPr wrap="square" rtlCol="0">
            <a:spAutoFit/>
          </a:bodyPr>
          <a:lstStyle/>
          <a:p>
            <a:pPr algn="ctr"/>
            <a:r>
              <a:rPr lang="tr-TR" sz="2000" b="1" dirty="0" smtClean="0">
                <a:solidFill>
                  <a:schemeClr val="bg1"/>
                </a:solidFill>
              </a:rPr>
              <a:t>UZMAN GAYRİMENKUL DANIŞMANI GAYE BİLİM</a:t>
            </a:r>
            <a:endParaRPr lang="tr-TR" sz="2000" b="1" dirty="0">
              <a:solidFill>
                <a:schemeClr val="bg1"/>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400" y="2157817"/>
            <a:ext cx="5229200" cy="38200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269996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9213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Metin kutusu 9"/>
          <p:cNvSpPr txBox="1"/>
          <p:nvPr/>
        </p:nvSpPr>
        <p:spPr>
          <a:xfrm>
            <a:off x="483825" y="5145394"/>
            <a:ext cx="5965800" cy="2862322"/>
          </a:xfrm>
          <a:prstGeom prst="rect">
            <a:avLst/>
          </a:prstGeom>
          <a:noFill/>
        </p:spPr>
        <p:txBody>
          <a:bodyPr wrap="none" rtlCol="0">
            <a:spAutoFit/>
          </a:bodyPr>
          <a:lstStyle/>
          <a:p>
            <a:r>
              <a:rPr lang="tr-TR" b="1" dirty="0" smtClean="0">
                <a:solidFill>
                  <a:srgbClr val="002060"/>
                </a:solidFill>
              </a:rPr>
              <a:t>Yukarıda Görmüş Olduğunuz Gayrimenkul  İle İlgili Özellikler;</a:t>
            </a:r>
          </a:p>
          <a:p>
            <a:pPr marL="285750" indent="-285750">
              <a:buFont typeface="Arial" panose="020B0604020202020204" pitchFamily="34" charset="0"/>
              <a:buChar char="•"/>
            </a:pPr>
            <a:r>
              <a:rPr lang="tr-TR" b="1" dirty="0">
                <a:solidFill>
                  <a:srgbClr val="002060"/>
                </a:solidFill>
              </a:rPr>
              <a:t>Yapının durumu </a:t>
            </a:r>
            <a:r>
              <a:rPr lang="tr-TR" b="1" dirty="0" smtClean="0">
                <a:solidFill>
                  <a:srgbClr val="002060"/>
                </a:solidFill>
              </a:rPr>
              <a:t>yapısız olarak kiralanmıştır.</a:t>
            </a:r>
            <a:endParaRPr lang="tr-TR" b="1" dirty="0">
              <a:solidFill>
                <a:srgbClr val="002060"/>
              </a:solidFill>
            </a:endParaRPr>
          </a:p>
          <a:p>
            <a:pPr marL="285750" indent="-285750">
              <a:buFont typeface="Arial" panose="020B0604020202020204" pitchFamily="34" charset="0"/>
              <a:buChar char="•"/>
            </a:pPr>
            <a:r>
              <a:rPr lang="tr-TR" b="1" dirty="0">
                <a:solidFill>
                  <a:srgbClr val="002060"/>
                </a:solidFill>
              </a:rPr>
              <a:t>3 Katlı Binadır.</a:t>
            </a:r>
          </a:p>
          <a:p>
            <a:pPr marL="285750" indent="-285750">
              <a:buFont typeface="Arial" panose="020B0604020202020204" pitchFamily="34" charset="0"/>
              <a:buChar char="•"/>
            </a:pPr>
            <a:r>
              <a:rPr lang="tr-TR" b="1" dirty="0">
                <a:solidFill>
                  <a:srgbClr val="002060"/>
                </a:solidFill>
              </a:rPr>
              <a:t>Toplam Brüt M2 si 175.</a:t>
            </a:r>
          </a:p>
          <a:p>
            <a:pPr marL="285750" indent="-285750">
              <a:buFont typeface="Arial" panose="020B0604020202020204" pitchFamily="34" charset="0"/>
              <a:buChar char="•"/>
            </a:pPr>
            <a:r>
              <a:rPr lang="tr-TR" b="1" dirty="0">
                <a:solidFill>
                  <a:srgbClr val="002060"/>
                </a:solidFill>
              </a:rPr>
              <a:t>Kombili ısınma sistemi vardır.</a:t>
            </a:r>
          </a:p>
          <a:p>
            <a:pPr marL="285750" indent="-285750">
              <a:buFont typeface="Arial" panose="020B0604020202020204" pitchFamily="34" charset="0"/>
              <a:buChar char="•"/>
            </a:pPr>
            <a:r>
              <a:rPr lang="tr-TR" b="1" dirty="0">
                <a:solidFill>
                  <a:srgbClr val="002060"/>
                </a:solidFill>
              </a:rPr>
              <a:t>Açık Otoparkı bulunmaktadır. </a:t>
            </a:r>
          </a:p>
          <a:p>
            <a:pPr marL="285750" indent="-285750">
              <a:buFont typeface="Arial" panose="020B0604020202020204" pitchFamily="34" charset="0"/>
              <a:buChar char="•"/>
            </a:pPr>
            <a:r>
              <a:rPr lang="tr-TR" b="1" dirty="0">
                <a:solidFill>
                  <a:srgbClr val="002060"/>
                </a:solidFill>
              </a:rPr>
              <a:t>Bahçesi Bulunmaktadır.</a:t>
            </a:r>
          </a:p>
          <a:p>
            <a:pPr marL="285750" indent="-285750">
              <a:buFont typeface="Arial" panose="020B0604020202020204" pitchFamily="34" charset="0"/>
              <a:buChar char="•"/>
            </a:pPr>
            <a:r>
              <a:rPr lang="tr-TR" b="1" dirty="0" smtClean="0">
                <a:solidFill>
                  <a:srgbClr val="002060"/>
                </a:solidFill>
              </a:rPr>
              <a:t>Yemek İşletmesi Olarak </a:t>
            </a:r>
            <a:r>
              <a:rPr lang="tr-TR" b="1" dirty="0">
                <a:solidFill>
                  <a:srgbClr val="002060"/>
                </a:solidFill>
              </a:rPr>
              <a:t>Kiraya Verilmiştir.</a:t>
            </a:r>
          </a:p>
          <a:p>
            <a:pPr marL="285750" indent="-285750">
              <a:buFont typeface="Arial" panose="020B0604020202020204" pitchFamily="34" charset="0"/>
              <a:buChar char="•"/>
            </a:pPr>
            <a:r>
              <a:rPr lang="tr-TR" b="1" dirty="0">
                <a:solidFill>
                  <a:srgbClr val="002060"/>
                </a:solidFill>
              </a:rPr>
              <a:t>Kira Bedeli </a:t>
            </a:r>
            <a:r>
              <a:rPr lang="tr-TR" b="1" dirty="0" smtClean="0">
                <a:solidFill>
                  <a:srgbClr val="002060"/>
                </a:solidFill>
              </a:rPr>
              <a:t>5.000 </a:t>
            </a:r>
            <a:r>
              <a:rPr lang="tr-TR" b="1" dirty="0">
                <a:solidFill>
                  <a:srgbClr val="002060"/>
                </a:solidFill>
              </a:rPr>
              <a:t>TL/Ay </a:t>
            </a:r>
            <a:r>
              <a:rPr lang="tr-TR" b="1" dirty="0" err="1">
                <a:solidFill>
                  <a:srgbClr val="002060"/>
                </a:solidFill>
              </a:rPr>
              <a:t>Dır</a:t>
            </a:r>
            <a:r>
              <a:rPr lang="tr-TR" b="1" dirty="0">
                <a:solidFill>
                  <a:srgbClr val="002060"/>
                </a:solidFill>
              </a:rPr>
              <a:t>.</a:t>
            </a:r>
          </a:p>
          <a:p>
            <a:endParaRPr lang="tr-TR" dirty="0"/>
          </a:p>
        </p:txBody>
      </p:sp>
      <p:sp>
        <p:nvSpPr>
          <p:cNvPr id="7" name="Metin kutusu 6"/>
          <p:cNvSpPr txBox="1"/>
          <p:nvPr/>
        </p:nvSpPr>
        <p:spPr>
          <a:xfrm>
            <a:off x="-29198" y="683568"/>
            <a:ext cx="6858000" cy="461665"/>
          </a:xfrm>
          <a:prstGeom prst="rect">
            <a:avLst/>
          </a:prstGeom>
          <a:noFill/>
        </p:spPr>
        <p:txBody>
          <a:bodyPr wrap="square" rtlCol="0">
            <a:spAutoFit/>
          </a:bodyPr>
          <a:lstStyle/>
          <a:p>
            <a:pPr algn="ctr"/>
            <a:r>
              <a:rPr lang="tr-TR" sz="2400" b="1" dirty="0" smtClean="0">
                <a:solidFill>
                  <a:schemeClr val="bg1"/>
                </a:solidFill>
              </a:rPr>
              <a:t>       Konutumuzun Değerlemesi Kira Amortisman</a:t>
            </a:r>
          </a:p>
        </p:txBody>
      </p:sp>
      <p:pic>
        <p:nvPicPr>
          <p:cNvPr id="9" name="Picture 4"/>
          <p:cNvPicPr>
            <a:picLocks noChangeAspect="1" noChangeArrowheads="1"/>
          </p:cNvPicPr>
          <p:nvPr/>
        </p:nvPicPr>
        <p:blipFill>
          <a:blip r:embed="rId3"/>
          <a:srcRect/>
          <a:stretch>
            <a:fillRect/>
          </a:stretch>
        </p:blipFill>
        <p:spPr bwMode="auto">
          <a:xfrm>
            <a:off x="963104" y="1403647"/>
            <a:ext cx="4931792" cy="3541081"/>
          </a:xfrm>
          <a:prstGeom prst="rect">
            <a:avLst/>
          </a:prstGeom>
          <a:noFill/>
          <a:ln w="9525">
            <a:noFill/>
            <a:miter lim="800000"/>
            <a:headEnd/>
            <a:tailEnd/>
          </a:ln>
          <a:effectLst/>
        </p:spPr>
      </p:pic>
      <p:sp>
        <p:nvSpPr>
          <p:cNvPr id="12" name="Metin kutusu 11"/>
          <p:cNvSpPr txBox="1"/>
          <p:nvPr/>
        </p:nvSpPr>
        <p:spPr>
          <a:xfrm>
            <a:off x="-1" y="171896"/>
            <a:ext cx="6669361" cy="400110"/>
          </a:xfrm>
          <a:prstGeom prst="rect">
            <a:avLst/>
          </a:prstGeom>
          <a:noFill/>
        </p:spPr>
        <p:txBody>
          <a:bodyPr wrap="square" rtlCol="0">
            <a:spAutoFit/>
          </a:bodyPr>
          <a:lstStyle/>
          <a:p>
            <a:pPr algn="ctr"/>
            <a:r>
              <a:rPr lang="tr-TR" sz="2000" b="1" dirty="0" smtClean="0">
                <a:solidFill>
                  <a:schemeClr val="bg1"/>
                </a:solidFill>
              </a:rPr>
              <a:t>        1588 </a:t>
            </a:r>
            <a:r>
              <a:rPr lang="tr-TR" sz="2000" b="1" dirty="0">
                <a:solidFill>
                  <a:schemeClr val="bg1"/>
                </a:solidFill>
              </a:rPr>
              <a:t>SOKAK NO: 9  ORTADOĞU VİLLALARI  / ANKARA </a:t>
            </a:r>
          </a:p>
        </p:txBody>
      </p:sp>
    </p:spTree>
    <p:extLst>
      <p:ext uri="{BB962C8B-B14F-4D97-AF65-F5344CB8AC3E}">
        <p14:creationId xmlns:p14="http://schemas.microsoft.com/office/powerpoint/2010/main" val="19717972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858000" cy="9213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Metin kutusu 7"/>
          <p:cNvSpPr txBox="1"/>
          <p:nvPr/>
        </p:nvSpPr>
        <p:spPr>
          <a:xfrm>
            <a:off x="-29198" y="683568"/>
            <a:ext cx="6858000" cy="461665"/>
          </a:xfrm>
          <a:prstGeom prst="rect">
            <a:avLst/>
          </a:prstGeom>
          <a:noFill/>
        </p:spPr>
        <p:txBody>
          <a:bodyPr wrap="square" rtlCol="0">
            <a:spAutoFit/>
          </a:bodyPr>
          <a:lstStyle/>
          <a:p>
            <a:pPr algn="ctr"/>
            <a:r>
              <a:rPr lang="tr-TR" sz="2400" b="1" dirty="0" smtClean="0">
                <a:solidFill>
                  <a:schemeClr val="bg1"/>
                </a:solidFill>
              </a:rPr>
              <a:t>  Konutumuzun Değerlemesi Kira Amortisman </a:t>
            </a:r>
          </a:p>
        </p:txBody>
      </p:sp>
      <p:graphicFrame>
        <p:nvGraphicFramePr>
          <p:cNvPr id="3" name="Nesne 2"/>
          <p:cNvGraphicFramePr>
            <a:graphicFrameLocks noChangeAspect="1"/>
          </p:cNvGraphicFramePr>
          <p:nvPr>
            <p:extLst>
              <p:ext uri="{D42A27DB-BD31-4B8C-83A1-F6EECF244321}">
                <p14:modId xmlns:p14="http://schemas.microsoft.com/office/powerpoint/2010/main" val="1753181017"/>
              </p:ext>
            </p:extLst>
          </p:nvPr>
        </p:nvGraphicFramePr>
        <p:xfrm>
          <a:off x="152398" y="1331640"/>
          <a:ext cx="6537324" cy="1008112"/>
        </p:xfrm>
        <a:graphic>
          <a:graphicData uri="http://schemas.openxmlformats.org/presentationml/2006/ole">
            <mc:AlternateContent xmlns:mc="http://schemas.openxmlformats.org/markup-compatibility/2006">
              <mc:Choice xmlns:v="urn:schemas-microsoft-com:vml" Requires="v">
                <p:oleObj spid="_x0000_s5129" name="Çalışma Sayfası" r:id="rId5" imgW="4945360" imgH="739237" progId="Excel.Sheet.12">
                  <p:embed/>
                </p:oleObj>
              </mc:Choice>
              <mc:Fallback>
                <p:oleObj name="Çalışma Sayfası" r:id="rId5" imgW="4945360" imgH="739237" progId="Excel.Sheet.12">
                  <p:embed/>
                  <p:pic>
                    <p:nvPicPr>
                      <p:cNvPr id="0" name=""/>
                      <p:cNvPicPr/>
                      <p:nvPr/>
                    </p:nvPicPr>
                    <p:blipFill>
                      <a:blip r:embed="rId6"/>
                      <a:stretch>
                        <a:fillRect/>
                      </a:stretch>
                    </p:blipFill>
                    <p:spPr>
                      <a:xfrm>
                        <a:off x="152398" y="1331640"/>
                        <a:ext cx="6537324" cy="1008112"/>
                      </a:xfrm>
                      <a:prstGeom prst="rect">
                        <a:avLst/>
                      </a:prstGeom>
                    </p:spPr>
                  </p:pic>
                </p:oleObj>
              </mc:Fallback>
            </mc:AlternateContent>
          </a:graphicData>
        </a:graphic>
      </p:graphicFrame>
      <p:graphicFrame>
        <p:nvGraphicFramePr>
          <p:cNvPr id="4" name="Nesne 3"/>
          <p:cNvGraphicFramePr>
            <a:graphicFrameLocks noChangeAspect="1"/>
          </p:cNvGraphicFramePr>
          <p:nvPr>
            <p:extLst>
              <p:ext uri="{D42A27DB-BD31-4B8C-83A1-F6EECF244321}">
                <p14:modId xmlns:p14="http://schemas.microsoft.com/office/powerpoint/2010/main" val="3003784473"/>
              </p:ext>
            </p:extLst>
          </p:nvPr>
        </p:nvGraphicFramePr>
        <p:xfrm>
          <a:off x="764704" y="2915816"/>
          <a:ext cx="5221431" cy="1008112"/>
        </p:xfrm>
        <a:graphic>
          <a:graphicData uri="http://schemas.openxmlformats.org/presentationml/2006/ole">
            <mc:AlternateContent xmlns:mc="http://schemas.openxmlformats.org/markup-compatibility/2006">
              <mc:Choice xmlns:v="urn:schemas-microsoft-com:vml" Requires="v">
                <p:oleObj spid="_x0000_s5130" name="Çalışma Sayfası" r:id="rId8" imgW="3116560" imgH="601760" progId="Excel.Sheet.12">
                  <p:embed/>
                </p:oleObj>
              </mc:Choice>
              <mc:Fallback>
                <p:oleObj name="Çalışma Sayfası" r:id="rId8" imgW="3116560" imgH="601760" progId="Excel.Sheet.12">
                  <p:embed/>
                  <p:pic>
                    <p:nvPicPr>
                      <p:cNvPr id="0" name=""/>
                      <p:cNvPicPr/>
                      <p:nvPr/>
                    </p:nvPicPr>
                    <p:blipFill>
                      <a:blip r:embed="rId9"/>
                      <a:stretch>
                        <a:fillRect/>
                      </a:stretch>
                    </p:blipFill>
                    <p:spPr>
                      <a:xfrm>
                        <a:off x="764704" y="2915816"/>
                        <a:ext cx="5221431" cy="1008112"/>
                      </a:xfrm>
                      <a:prstGeom prst="rect">
                        <a:avLst/>
                      </a:prstGeom>
                    </p:spPr>
                  </p:pic>
                </p:oleObj>
              </mc:Fallback>
            </mc:AlternateContent>
          </a:graphicData>
        </a:graphic>
      </p:graphicFrame>
      <p:sp>
        <p:nvSpPr>
          <p:cNvPr id="10" name="Metin kutusu 9"/>
          <p:cNvSpPr txBox="1"/>
          <p:nvPr/>
        </p:nvSpPr>
        <p:spPr>
          <a:xfrm>
            <a:off x="22038" y="3995936"/>
            <a:ext cx="6537325" cy="2862322"/>
          </a:xfrm>
          <a:prstGeom prst="rect">
            <a:avLst/>
          </a:prstGeom>
          <a:noFill/>
        </p:spPr>
        <p:txBody>
          <a:bodyPr wrap="square" rtlCol="0">
            <a:spAutoFit/>
          </a:bodyPr>
          <a:lstStyle/>
          <a:p>
            <a:r>
              <a:rPr lang="tr-TR" b="1" dirty="0" smtClean="0">
                <a:solidFill>
                  <a:srgbClr val="002060"/>
                </a:solidFill>
              </a:rPr>
              <a:t>Yapılan Değerlendirme Sonucunda;</a:t>
            </a:r>
          </a:p>
          <a:p>
            <a:pPr marL="285750" indent="-285750">
              <a:buFont typeface="Arial" panose="020B0604020202020204" pitchFamily="34" charset="0"/>
              <a:buChar char="•"/>
            </a:pPr>
            <a:r>
              <a:rPr lang="tr-TR" b="1" dirty="0" smtClean="0">
                <a:solidFill>
                  <a:srgbClr val="002060"/>
                </a:solidFill>
              </a:rPr>
              <a:t>Mülklerimizin satış </a:t>
            </a:r>
            <a:r>
              <a:rPr lang="tr-TR" b="1" dirty="0">
                <a:solidFill>
                  <a:srgbClr val="002060"/>
                </a:solidFill>
              </a:rPr>
              <a:t>f</a:t>
            </a:r>
            <a:r>
              <a:rPr lang="tr-TR" b="1" dirty="0" smtClean="0">
                <a:solidFill>
                  <a:srgbClr val="002060"/>
                </a:solidFill>
              </a:rPr>
              <a:t>iyatının iyi bir şekilde </a:t>
            </a:r>
            <a:r>
              <a:rPr lang="tr-TR" b="1" dirty="0">
                <a:solidFill>
                  <a:srgbClr val="002060"/>
                </a:solidFill>
              </a:rPr>
              <a:t>b</a:t>
            </a:r>
            <a:r>
              <a:rPr lang="tr-TR" b="1" dirty="0" smtClean="0">
                <a:solidFill>
                  <a:srgbClr val="002060"/>
                </a:solidFill>
              </a:rPr>
              <a:t>elirlenmesi gerektiğini görüyoruz. </a:t>
            </a:r>
          </a:p>
          <a:p>
            <a:pPr marL="285750" indent="-285750">
              <a:buFont typeface="Arial" panose="020B0604020202020204" pitchFamily="34" charset="0"/>
              <a:buChar char="•"/>
            </a:pPr>
            <a:r>
              <a:rPr lang="tr-TR" b="1" dirty="0" smtClean="0">
                <a:solidFill>
                  <a:srgbClr val="002060"/>
                </a:solidFill>
              </a:rPr>
              <a:t>Belirlenmediği zaman uzun zamanlı piyasada kalıyor ve buda mülkün değerini düşürüyor. </a:t>
            </a:r>
          </a:p>
          <a:p>
            <a:pPr marL="285750" indent="-285750">
              <a:buFont typeface="Arial" panose="020B0604020202020204" pitchFamily="34" charset="0"/>
              <a:buChar char="•"/>
            </a:pPr>
            <a:r>
              <a:rPr lang="tr-TR" b="1" dirty="0" smtClean="0">
                <a:solidFill>
                  <a:srgbClr val="002060"/>
                </a:solidFill>
              </a:rPr>
              <a:t>Yapılan değerlendirme sonucu mülkünüzü kiralık amortisman l değerleme sonucuna göre  satış </a:t>
            </a:r>
            <a:r>
              <a:rPr lang="tr-TR" b="1" dirty="0">
                <a:solidFill>
                  <a:srgbClr val="002060"/>
                </a:solidFill>
              </a:rPr>
              <a:t>fiyatı </a:t>
            </a:r>
            <a:r>
              <a:rPr lang="tr-TR" b="1" dirty="0" smtClean="0">
                <a:solidFill>
                  <a:srgbClr val="002060"/>
                </a:solidFill>
              </a:rPr>
              <a:t>: Evimizin m2 sine göre net fiyatımız</a:t>
            </a:r>
            <a:r>
              <a:rPr lang="tr-TR" b="1" dirty="0" smtClean="0">
                <a:solidFill>
                  <a:srgbClr val="FF0000"/>
                </a:solidFill>
              </a:rPr>
              <a:t> ₺924.000,00 </a:t>
            </a:r>
            <a:r>
              <a:rPr lang="tr-TR" b="1" dirty="0" smtClean="0">
                <a:solidFill>
                  <a:srgbClr val="002060"/>
                </a:solidFill>
              </a:rPr>
              <a:t>TL </a:t>
            </a:r>
            <a:r>
              <a:rPr lang="tr-TR" b="1" dirty="0" err="1" smtClean="0">
                <a:solidFill>
                  <a:srgbClr val="002060"/>
                </a:solidFill>
              </a:rPr>
              <a:t>dir</a:t>
            </a:r>
            <a:r>
              <a:rPr lang="tr-TR" b="1" dirty="0" smtClean="0">
                <a:solidFill>
                  <a:srgbClr val="002060"/>
                </a:solidFill>
              </a:rPr>
              <a:t>. </a:t>
            </a:r>
          </a:p>
          <a:p>
            <a:pPr marL="285750" indent="-285750">
              <a:buFont typeface="Arial" panose="020B0604020202020204" pitchFamily="34" charset="0"/>
              <a:buChar char="•"/>
            </a:pPr>
            <a:endParaRPr lang="tr-TR" dirty="0" smtClean="0"/>
          </a:p>
          <a:p>
            <a:pPr marL="285750" indent="-285750">
              <a:buFont typeface="Arial" panose="020B0604020202020204" pitchFamily="34" charset="0"/>
              <a:buChar char="•"/>
            </a:pPr>
            <a:endParaRPr lang="tr-TR" dirty="0"/>
          </a:p>
        </p:txBody>
      </p:sp>
      <p:sp>
        <p:nvSpPr>
          <p:cNvPr id="12" name="Metin kutusu 11"/>
          <p:cNvSpPr txBox="1"/>
          <p:nvPr/>
        </p:nvSpPr>
        <p:spPr>
          <a:xfrm>
            <a:off x="-1" y="171896"/>
            <a:ext cx="6669361" cy="400110"/>
          </a:xfrm>
          <a:prstGeom prst="rect">
            <a:avLst/>
          </a:prstGeom>
          <a:noFill/>
        </p:spPr>
        <p:txBody>
          <a:bodyPr wrap="square" rtlCol="0">
            <a:spAutoFit/>
          </a:bodyPr>
          <a:lstStyle/>
          <a:p>
            <a:pPr algn="ctr"/>
            <a:r>
              <a:rPr lang="tr-TR" sz="2000" b="1" dirty="0" smtClean="0">
                <a:solidFill>
                  <a:schemeClr val="bg1"/>
                </a:solidFill>
              </a:rPr>
              <a:t>        1588 </a:t>
            </a:r>
            <a:r>
              <a:rPr lang="tr-TR" sz="2000" b="1" dirty="0">
                <a:solidFill>
                  <a:schemeClr val="bg1"/>
                </a:solidFill>
              </a:rPr>
              <a:t>SOKAK NO: 9  ORTADOĞU VİLLALARI  / ANKARA </a:t>
            </a:r>
          </a:p>
        </p:txBody>
      </p:sp>
    </p:spTree>
    <p:extLst>
      <p:ext uri="{BB962C8B-B14F-4D97-AF65-F5344CB8AC3E}">
        <p14:creationId xmlns:p14="http://schemas.microsoft.com/office/powerpoint/2010/main" val="35519934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9213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Metin kutusu 2"/>
          <p:cNvSpPr txBox="1"/>
          <p:nvPr/>
        </p:nvSpPr>
        <p:spPr>
          <a:xfrm>
            <a:off x="-29198" y="683568"/>
            <a:ext cx="6858000" cy="461665"/>
          </a:xfrm>
          <a:prstGeom prst="rect">
            <a:avLst/>
          </a:prstGeom>
          <a:noFill/>
        </p:spPr>
        <p:txBody>
          <a:bodyPr wrap="square" rtlCol="0">
            <a:spAutoFit/>
          </a:bodyPr>
          <a:lstStyle/>
          <a:p>
            <a:pPr algn="ctr"/>
            <a:r>
              <a:rPr lang="tr-TR" sz="2400" b="1" dirty="0" smtClean="0">
                <a:solidFill>
                  <a:schemeClr val="bg1"/>
                </a:solidFill>
              </a:rPr>
              <a:t>  Konutumuzun Değerleme Sonucu </a:t>
            </a:r>
          </a:p>
        </p:txBody>
      </p:sp>
      <p:sp>
        <p:nvSpPr>
          <p:cNvPr id="4" name="Metin kutusu 3"/>
          <p:cNvSpPr txBox="1"/>
          <p:nvPr/>
        </p:nvSpPr>
        <p:spPr>
          <a:xfrm>
            <a:off x="-16600" y="1691680"/>
            <a:ext cx="6891200" cy="4662815"/>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tr-TR" b="1" dirty="0" smtClean="0">
                <a:solidFill>
                  <a:srgbClr val="002060"/>
                </a:solidFill>
              </a:rPr>
              <a:t>Yapılan değerlemeler sonucunda ;</a:t>
            </a:r>
          </a:p>
          <a:p>
            <a:pPr marL="285750" indent="-285750">
              <a:lnSpc>
                <a:spcPct val="150000"/>
              </a:lnSpc>
              <a:buFont typeface="Arial" panose="020B0604020202020204" pitchFamily="34" charset="0"/>
              <a:buChar char="•"/>
            </a:pPr>
            <a:r>
              <a:rPr lang="tr-TR" b="1" dirty="0" smtClean="0">
                <a:solidFill>
                  <a:srgbClr val="002060"/>
                </a:solidFill>
              </a:rPr>
              <a:t>Konutumuzun maksimum değeri </a:t>
            </a:r>
            <a:r>
              <a:rPr lang="tr-TR" b="1" dirty="0" smtClean="0">
                <a:solidFill>
                  <a:srgbClr val="FF0000"/>
                </a:solidFill>
              </a:rPr>
              <a:t>924.000,00</a:t>
            </a:r>
            <a:r>
              <a:rPr lang="tr-TR" b="1" dirty="0" smtClean="0">
                <a:solidFill>
                  <a:srgbClr val="002060"/>
                </a:solidFill>
              </a:rPr>
              <a:t> TL </a:t>
            </a:r>
            <a:r>
              <a:rPr lang="tr-TR" b="1" dirty="0" err="1">
                <a:solidFill>
                  <a:srgbClr val="002060"/>
                </a:solidFill>
              </a:rPr>
              <a:t>d</a:t>
            </a:r>
            <a:r>
              <a:rPr lang="tr-TR" b="1" dirty="0" err="1" smtClean="0">
                <a:solidFill>
                  <a:srgbClr val="002060"/>
                </a:solidFill>
              </a:rPr>
              <a:t>ir</a:t>
            </a:r>
            <a:r>
              <a:rPr lang="tr-TR" b="1" dirty="0" smtClean="0">
                <a:solidFill>
                  <a:srgbClr val="002060"/>
                </a:solidFill>
              </a:rPr>
              <a:t>.</a:t>
            </a:r>
          </a:p>
          <a:p>
            <a:pPr marL="285750" indent="-285750">
              <a:lnSpc>
                <a:spcPct val="150000"/>
              </a:lnSpc>
              <a:buFont typeface="Arial" panose="020B0604020202020204" pitchFamily="34" charset="0"/>
              <a:buChar char="•"/>
            </a:pPr>
            <a:r>
              <a:rPr lang="tr-TR" b="1" dirty="0" smtClean="0">
                <a:solidFill>
                  <a:srgbClr val="002060"/>
                </a:solidFill>
              </a:rPr>
              <a:t>Yapılan değerlendirmeler sonucunda piyasa koşullarının durgun olmasından dolayı şuandaki ACİL SATIŞ fiyatı </a:t>
            </a:r>
            <a:r>
              <a:rPr lang="tr-TR" b="1" dirty="0" smtClean="0">
                <a:solidFill>
                  <a:srgbClr val="00B050"/>
                </a:solidFill>
              </a:rPr>
              <a:t>850.000 </a:t>
            </a:r>
            <a:r>
              <a:rPr lang="tr-TR" b="1" dirty="0" smtClean="0">
                <a:solidFill>
                  <a:srgbClr val="002060"/>
                </a:solidFill>
              </a:rPr>
              <a:t>TL İle </a:t>
            </a:r>
            <a:r>
              <a:rPr lang="tr-TR" b="1" dirty="0" smtClean="0">
                <a:solidFill>
                  <a:srgbClr val="00B050"/>
                </a:solidFill>
              </a:rPr>
              <a:t>830.000</a:t>
            </a:r>
            <a:r>
              <a:rPr lang="tr-TR" b="1" dirty="0" smtClean="0">
                <a:solidFill>
                  <a:srgbClr val="002060"/>
                </a:solidFill>
              </a:rPr>
              <a:t> TL arasındadır.</a:t>
            </a:r>
          </a:p>
          <a:p>
            <a:pPr marL="285750" indent="-285750">
              <a:lnSpc>
                <a:spcPct val="150000"/>
              </a:lnSpc>
              <a:buFont typeface="Arial" panose="020B0604020202020204" pitchFamily="34" charset="0"/>
              <a:buChar char="•"/>
            </a:pPr>
            <a:r>
              <a:rPr lang="tr-TR" b="1" dirty="0" smtClean="0">
                <a:solidFill>
                  <a:srgbClr val="002060"/>
                </a:solidFill>
              </a:rPr>
              <a:t>Piyasa koşulları ve hızlı satılabilmesi için </a:t>
            </a:r>
            <a:r>
              <a:rPr lang="tr-TR" b="1" dirty="0" smtClean="0">
                <a:solidFill>
                  <a:srgbClr val="FFFF00"/>
                </a:solidFill>
              </a:rPr>
              <a:t>870.000 </a:t>
            </a:r>
            <a:r>
              <a:rPr lang="tr-TR" b="1" dirty="0" smtClean="0">
                <a:solidFill>
                  <a:srgbClr val="002060"/>
                </a:solidFill>
              </a:rPr>
              <a:t>TL den İlanlara Girip Pazarlık Payı </a:t>
            </a:r>
            <a:r>
              <a:rPr lang="tr-TR" b="1" dirty="0">
                <a:solidFill>
                  <a:srgbClr val="002060"/>
                </a:solidFill>
              </a:rPr>
              <a:t>İle Birlikte </a:t>
            </a:r>
            <a:r>
              <a:rPr lang="tr-TR" b="1" dirty="0" smtClean="0">
                <a:solidFill>
                  <a:srgbClr val="00B050"/>
                </a:solidFill>
              </a:rPr>
              <a:t>850.000</a:t>
            </a:r>
            <a:r>
              <a:rPr lang="tr-TR" b="1" dirty="0" smtClean="0">
                <a:solidFill>
                  <a:srgbClr val="002060"/>
                </a:solidFill>
              </a:rPr>
              <a:t> </a:t>
            </a:r>
            <a:r>
              <a:rPr lang="tr-TR" b="1" dirty="0">
                <a:solidFill>
                  <a:srgbClr val="002060"/>
                </a:solidFill>
              </a:rPr>
              <a:t>T</a:t>
            </a:r>
            <a:r>
              <a:rPr lang="tr-TR" b="1" dirty="0" smtClean="0">
                <a:solidFill>
                  <a:srgbClr val="002060"/>
                </a:solidFill>
              </a:rPr>
              <a:t>L İle </a:t>
            </a:r>
            <a:r>
              <a:rPr lang="tr-TR" b="1" dirty="0" smtClean="0">
                <a:solidFill>
                  <a:srgbClr val="00B050"/>
                </a:solidFill>
              </a:rPr>
              <a:t>830.000</a:t>
            </a:r>
            <a:r>
              <a:rPr lang="tr-TR" b="1" dirty="0" smtClean="0">
                <a:solidFill>
                  <a:srgbClr val="002060"/>
                </a:solidFill>
              </a:rPr>
              <a:t> TL Arasına Satılmasını Öneririz.</a:t>
            </a:r>
          </a:p>
          <a:p>
            <a:pPr marL="285750" indent="-285750">
              <a:lnSpc>
                <a:spcPct val="150000"/>
              </a:lnSpc>
              <a:buFont typeface="Arial" panose="020B0604020202020204" pitchFamily="34" charset="0"/>
              <a:buChar char="•"/>
            </a:pPr>
            <a:r>
              <a:rPr lang="tr-TR" b="1" dirty="0" smtClean="0">
                <a:solidFill>
                  <a:srgbClr val="002060"/>
                </a:solidFill>
              </a:rPr>
              <a:t>Gayrimenkulümüzün kiralık olarak değerlendirmeyi istersek kiralık fiyatımız </a:t>
            </a:r>
            <a:r>
              <a:rPr lang="tr-TR" b="1" dirty="0" smtClean="0">
                <a:solidFill>
                  <a:srgbClr val="00B050"/>
                </a:solidFill>
              </a:rPr>
              <a:t>5.000 </a:t>
            </a:r>
            <a:r>
              <a:rPr lang="tr-TR" b="1" dirty="0" smtClean="0">
                <a:solidFill>
                  <a:srgbClr val="002060"/>
                </a:solidFill>
              </a:rPr>
              <a:t>TL </a:t>
            </a:r>
            <a:r>
              <a:rPr lang="tr-TR" b="1" dirty="0" err="1" smtClean="0">
                <a:solidFill>
                  <a:srgbClr val="002060"/>
                </a:solidFill>
              </a:rPr>
              <a:t>dir</a:t>
            </a:r>
            <a:r>
              <a:rPr lang="tr-TR" b="1" dirty="0" smtClean="0">
                <a:solidFill>
                  <a:srgbClr val="002060"/>
                </a:solidFill>
              </a:rPr>
              <a:t>.</a:t>
            </a:r>
          </a:p>
          <a:p>
            <a:pPr>
              <a:lnSpc>
                <a:spcPct val="150000"/>
              </a:lnSpc>
            </a:pPr>
            <a:endParaRPr lang="tr-TR" b="1" dirty="0" smtClean="0">
              <a:solidFill>
                <a:srgbClr val="002060"/>
              </a:solidFill>
            </a:endParaRPr>
          </a:p>
        </p:txBody>
      </p:sp>
      <p:sp>
        <p:nvSpPr>
          <p:cNvPr id="7" name="Metin kutusu 6"/>
          <p:cNvSpPr txBox="1"/>
          <p:nvPr/>
        </p:nvSpPr>
        <p:spPr>
          <a:xfrm>
            <a:off x="-1" y="171896"/>
            <a:ext cx="6669361" cy="400110"/>
          </a:xfrm>
          <a:prstGeom prst="rect">
            <a:avLst/>
          </a:prstGeom>
          <a:noFill/>
        </p:spPr>
        <p:txBody>
          <a:bodyPr wrap="square" rtlCol="0">
            <a:spAutoFit/>
          </a:bodyPr>
          <a:lstStyle/>
          <a:p>
            <a:pPr algn="ctr"/>
            <a:r>
              <a:rPr lang="tr-TR" sz="2000" b="1" dirty="0" smtClean="0">
                <a:solidFill>
                  <a:schemeClr val="bg1"/>
                </a:solidFill>
              </a:rPr>
              <a:t>        1588 </a:t>
            </a:r>
            <a:r>
              <a:rPr lang="tr-TR" sz="2000" b="1" dirty="0">
                <a:solidFill>
                  <a:schemeClr val="bg1"/>
                </a:solidFill>
              </a:rPr>
              <a:t>SOKAK NO: 9  ORTADOĞU VİLLALARI  / ANKARA </a:t>
            </a:r>
          </a:p>
        </p:txBody>
      </p:sp>
    </p:spTree>
    <p:extLst>
      <p:ext uri="{BB962C8B-B14F-4D97-AF65-F5344CB8AC3E}">
        <p14:creationId xmlns:p14="http://schemas.microsoft.com/office/powerpoint/2010/main" val="39284355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9213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Metin kutusu 2"/>
          <p:cNvSpPr txBox="1"/>
          <p:nvPr/>
        </p:nvSpPr>
        <p:spPr>
          <a:xfrm>
            <a:off x="-29198" y="683568"/>
            <a:ext cx="6858000" cy="400110"/>
          </a:xfrm>
          <a:prstGeom prst="rect">
            <a:avLst/>
          </a:prstGeom>
          <a:noFill/>
        </p:spPr>
        <p:txBody>
          <a:bodyPr wrap="square" rtlCol="0">
            <a:spAutoFit/>
          </a:bodyPr>
          <a:lstStyle/>
          <a:p>
            <a:pPr algn="ctr"/>
            <a:r>
              <a:rPr lang="tr-TR" sz="2000" b="1" dirty="0" smtClean="0">
                <a:solidFill>
                  <a:schemeClr val="bg1"/>
                </a:solidFill>
              </a:rPr>
              <a:t>      GAYE BİLİM UZMAN GAYRİMENKUL DANIŞMANI</a:t>
            </a:r>
          </a:p>
        </p:txBody>
      </p:sp>
      <p:sp>
        <p:nvSpPr>
          <p:cNvPr id="4" name="Metin kutusu 3"/>
          <p:cNvSpPr txBox="1"/>
          <p:nvPr/>
        </p:nvSpPr>
        <p:spPr>
          <a:xfrm>
            <a:off x="-33199" y="3995936"/>
            <a:ext cx="6891200" cy="369332"/>
          </a:xfrm>
          <a:prstGeom prst="rect">
            <a:avLst/>
          </a:prstGeom>
          <a:noFill/>
        </p:spPr>
        <p:txBody>
          <a:bodyPr wrap="square" rtlCol="0">
            <a:spAutoFit/>
          </a:bodyPr>
          <a:lstStyle/>
          <a:p>
            <a:endParaRPr lang="tr-TR" dirty="0"/>
          </a:p>
        </p:txBody>
      </p:sp>
      <p:sp>
        <p:nvSpPr>
          <p:cNvPr id="8" name="Rectangle 3"/>
          <p:cNvSpPr>
            <a:spLocks noChangeArrowheads="1"/>
          </p:cNvSpPr>
          <p:nvPr/>
        </p:nvSpPr>
        <p:spPr bwMode="auto">
          <a:xfrm>
            <a:off x="0" y="1672542"/>
            <a:ext cx="6858000" cy="1384589"/>
          </a:xfrm>
          <a:prstGeom prst="rect">
            <a:avLst/>
          </a:prstGeom>
          <a:solidFill>
            <a:srgbClr val="00B050"/>
          </a:solidFill>
          <a:ln w="9525" algn="ctr">
            <a:noFill/>
            <a:miter lim="800000"/>
            <a:headEnd/>
            <a:tailEnd/>
          </a:ln>
        </p:spPr>
        <p:txBody>
          <a:bodyPr wrap="square" lIns="91052" tIns="45519" rIns="91052" bIns="45519" anchor="ctr">
            <a:spAutoFit/>
          </a:bodyPr>
          <a:lstStyle/>
          <a:p>
            <a:pPr eaLnBrk="0" hangingPunct="0">
              <a:buFont typeface="Wingdings" pitchFamily="2" charset="2"/>
              <a:buChar char="Ø"/>
              <a:tabLst>
                <a:tab pos="910561" algn="l"/>
              </a:tabLst>
            </a:pPr>
            <a:r>
              <a:rPr lang="tr-TR" sz="2400" dirty="0">
                <a:solidFill>
                  <a:srgbClr val="002060"/>
                </a:solidFill>
                <a:latin typeface="Arial Narrow" pitchFamily="34" charset="0"/>
                <a:cs typeface="Times New Roman" pitchFamily="18" charset="0"/>
              </a:rPr>
              <a:t>   Mülkünüzün Değerini Belirleyen Faktörler</a:t>
            </a:r>
            <a:endParaRPr lang="tr-TR" sz="2400" dirty="0">
              <a:solidFill>
                <a:srgbClr val="002060"/>
              </a:solidFill>
              <a:latin typeface="Arial Narrow" pitchFamily="34" charset="0"/>
            </a:endParaRPr>
          </a:p>
          <a:p>
            <a:pPr lvl="1" eaLnBrk="0" hangingPunct="0">
              <a:buFont typeface="Wingdings" pitchFamily="2" charset="2"/>
              <a:buChar char="§"/>
              <a:tabLst>
                <a:tab pos="910561" algn="l"/>
              </a:tabLst>
            </a:pPr>
            <a:r>
              <a:rPr lang="tr-TR" sz="2000" dirty="0">
                <a:solidFill>
                  <a:srgbClr val="002060"/>
                </a:solidFill>
                <a:latin typeface="Arial Narrow" pitchFamily="34" charset="0"/>
                <a:cs typeface="Times New Roman" pitchFamily="18" charset="0"/>
              </a:rPr>
              <a:t>  Mülkün durumu ve lokasyonu </a:t>
            </a:r>
            <a:endParaRPr lang="tr-TR" sz="2000" dirty="0">
              <a:solidFill>
                <a:srgbClr val="002060"/>
              </a:solidFill>
              <a:latin typeface="Arial Narrow" pitchFamily="34" charset="0"/>
            </a:endParaRPr>
          </a:p>
          <a:p>
            <a:pPr lvl="1" eaLnBrk="0" hangingPunct="0">
              <a:buFont typeface="Wingdings" pitchFamily="2" charset="2"/>
              <a:buChar char="§"/>
              <a:tabLst>
                <a:tab pos="910561" algn="l"/>
              </a:tabLst>
            </a:pPr>
            <a:r>
              <a:rPr lang="tr-TR" sz="2000" dirty="0">
                <a:solidFill>
                  <a:srgbClr val="002060"/>
                </a:solidFill>
                <a:latin typeface="Arial Narrow" pitchFamily="34" charset="0"/>
                <a:cs typeface="Times New Roman" pitchFamily="18" charset="0"/>
              </a:rPr>
              <a:t>  Piyasadaki emsal satılmış mülkler </a:t>
            </a:r>
            <a:endParaRPr lang="tr-TR" sz="2000" dirty="0">
              <a:solidFill>
                <a:srgbClr val="002060"/>
              </a:solidFill>
              <a:latin typeface="Arial Narrow" pitchFamily="34" charset="0"/>
            </a:endParaRPr>
          </a:p>
          <a:p>
            <a:pPr lvl="1" eaLnBrk="0" hangingPunct="0">
              <a:buFont typeface="Wingdings" pitchFamily="2" charset="2"/>
              <a:buChar char="§"/>
              <a:tabLst>
                <a:tab pos="910561" algn="l"/>
              </a:tabLst>
            </a:pPr>
            <a:r>
              <a:rPr lang="tr-TR" sz="2000" dirty="0">
                <a:solidFill>
                  <a:srgbClr val="002060"/>
                </a:solidFill>
                <a:latin typeface="Arial Narrow" pitchFamily="34" charset="0"/>
                <a:cs typeface="Times New Roman" pitchFamily="18" charset="0"/>
              </a:rPr>
              <a:t>  Ekonomik dalgalanmalar</a:t>
            </a:r>
          </a:p>
        </p:txBody>
      </p:sp>
      <p:sp>
        <p:nvSpPr>
          <p:cNvPr id="9" name="Rectangle 3"/>
          <p:cNvSpPr>
            <a:spLocks noChangeArrowheads="1"/>
          </p:cNvSpPr>
          <p:nvPr/>
        </p:nvSpPr>
        <p:spPr bwMode="auto">
          <a:xfrm>
            <a:off x="-18596" y="3434987"/>
            <a:ext cx="6858000" cy="1435749"/>
          </a:xfrm>
          <a:prstGeom prst="rect">
            <a:avLst/>
          </a:prstGeom>
          <a:solidFill>
            <a:srgbClr val="FF0000"/>
          </a:solidFill>
          <a:ln w="9525" algn="ctr">
            <a:noFill/>
            <a:miter lim="800000"/>
            <a:headEnd/>
            <a:tailEnd/>
          </a:ln>
        </p:spPr>
        <p:txBody>
          <a:bodyPr wrap="square" lIns="91052" tIns="45519" rIns="91052" bIns="45519" anchor="ctr">
            <a:spAutoFit/>
          </a:bodyPr>
          <a:lstStyle/>
          <a:p>
            <a:pPr eaLnBrk="0" hangingPunct="0">
              <a:buFont typeface="Wingdings" pitchFamily="2" charset="2"/>
              <a:buChar char="Ø"/>
              <a:tabLst>
                <a:tab pos="910561" algn="l"/>
              </a:tabLst>
            </a:pPr>
            <a:r>
              <a:rPr lang="tr-TR" sz="2400" dirty="0">
                <a:solidFill>
                  <a:srgbClr val="002060"/>
                </a:solidFill>
                <a:latin typeface="Arial Narrow" pitchFamily="34" charset="0"/>
                <a:cs typeface="Times New Roman" pitchFamily="18" charset="0"/>
              </a:rPr>
              <a:t>   Mülkünüzün Değerini Belirlemeyen Faktörler</a:t>
            </a:r>
            <a:endParaRPr lang="tr-TR" sz="2400" dirty="0">
              <a:solidFill>
                <a:srgbClr val="002060"/>
              </a:solidFill>
              <a:latin typeface="Arial Narrow" pitchFamily="34" charset="0"/>
            </a:endParaRPr>
          </a:p>
          <a:p>
            <a:pPr lvl="1" eaLnBrk="0" hangingPunct="0">
              <a:tabLst>
                <a:tab pos="910561" algn="l"/>
              </a:tabLst>
            </a:pPr>
            <a:r>
              <a:rPr lang="tr-TR" sz="2000" dirty="0">
                <a:solidFill>
                  <a:srgbClr val="002060"/>
                </a:solidFill>
                <a:latin typeface="Arial Narrow" pitchFamily="34" charset="0"/>
                <a:cs typeface="Times New Roman" pitchFamily="18" charset="0"/>
              </a:rPr>
              <a:t>Mülkünüzün size mal oluş bedeli,  içine yaptığınız  dekorasyon yatırımı veya elde etmek istediğiniz kar, mülkünüzün değerini direkt olarak etkileyen unsurlar değildir.</a:t>
            </a:r>
            <a:endParaRPr lang="tr-TR" dirty="0">
              <a:solidFill>
                <a:srgbClr val="002060"/>
              </a:solidFill>
              <a:latin typeface="Arial Narrow" pitchFamily="34" charset="0"/>
            </a:endParaRPr>
          </a:p>
        </p:txBody>
      </p:sp>
      <p:sp>
        <p:nvSpPr>
          <p:cNvPr id="10" name="Rectangle 3"/>
          <p:cNvSpPr>
            <a:spLocks noChangeArrowheads="1"/>
          </p:cNvSpPr>
          <p:nvPr/>
        </p:nvSpPr>
        <p:spPr bwMode="auto">
          <a:xfrm>
            <a:off x="-6011" y="5021961"/>
            <a:ext cx="6858000" cy="1692365"/>
          </a:xfrm>
          <a:prstGeom prst="rect">
            <a:avLst/>
          </a:prstGeom>
          <a:noFill/>
          <a:ln w="9525" algn="ctr">
            <a:noFill/>
            <a:miter lim="800000"/>
            <a:headEnd/>
            <a:tailEnd/>
          </a:ln>
        </p:spPr>
        <p:txBody>
          <a:bodyPr wrap="square" lIns="91052" tIns="45519" rIns="91052" bIns="45519" anchor="ctr">
            <a:spAutoFit/>
          </a:bodyPr>
          <a:lstStyle/>
          <a:p>
            <a:pPr eaLnBrk="0" hangingPunct="0">
              <a:buFont typeface="Wingdings" pitchFamily="2" charset="2"/>
              <a:buChar char="Ø"/>
              <a:tabLst>
                <a:tab pos="910561" algn="l"/>
              </a:tabLst>
            </a:pPr>
            <a:r>
              <a:rPr lang="tr-TR" sz="2400" dirty="0">
                <a:solidFill>
                  <a:srgbClr val="002060"/>
                </a:solidFill>
                <a:latin typeface="Arial Narrow" pitchFamily="34" charset="0"/>
                <a:cs typeface="Times New Roman" pitchFamily="18" charset="0"/>
              </a:rPr>
              <a:t>   Yanlış Fiyatlandırmanın Zararları</a:t>
            </a:r>
            <a:endParaRPr lang="tr-TR" sz="2400" dirty="0">
              <a:solidFill>
                <a:srgbClr val="002060"/>
              </a:solidFill>
              <a:latin typeface="Arial Narrow" pitchFamily="34" charset="0"/>
            </a:endParaRPr>
          </a:p>
          <a:p>
            <a:pPr lvl="1" eaLnBrk="0" hangingPunct="0">
              <a:buFont typeface="Wingdings" pitchFamily="2" charset="2"/>
              <a:buChar char="§"/>
              <a:tabLst>
                <a:tab pos="910561" algn="l"/>
              </a:tabLst>
            </a:pPr>
            <a:r>
              <a:rPr lang="tr-TR" sz="2000" dirty="0">
                <a:solidFill>
                  <a:srgbClr val="002060"/>
                </a:solidFill>
                <a:latin typeface="Arial Narrow" pitchFamily="34" charset="0"/>
                <a:cs typeface="Times New Roman" pitchFamily="18" charset="0"/>
              </a:rPr>
              <a:t>  Yanlış fiyat gayrimenkulün satışını geciktirir </a:t>
            </a:r>
          </a:p>
          <a:p>
            <a:pPr lvl="1" eaLnBrk="0" hangingPunct="0">
              <a:buFont typeface="Wingdings" pitchFamily="2" charset="2"/>
              <a:buChar char="§"/>
              <a:tabLst>
                <a:tab pos="910561" algn="l"/>
              </a:tabLst>
            </a:pPr>
            <a:r>
              <a:rPr lang="tr-TR" sz="2000" dirty="0">
                <a:solidFill>
                  <a:srgbClr val="002060"/>
                </a:solidFill>
                <a:latin typeface="Arial Narrow" pitchFamily="34" charset="0"/>
                <a:cs typeface="Times New Roman" pitchFamily="18" charset="0"/>
              </a:rPr>
              <a:t> Doğru fiyattan çıkılan gayrimenkulün satışı ve alıcısı hızlı </a:t>
            </a:r>
            <a:r>
              <a:rPr lang="tr-TR" sz="2000" dirty="0" err="1">
                <a:solidFill>
                  <a:srgbClr val="002060"/>
                </a:solidFill>
                <a:latin typeface="Arial Narrow" pitchFamily="34" charset="0"/>
                <a:cs typeface="Times New Roman" pitchFamily="18" charset="0"/>
              </a:rPr>
              <a:t>olur,Satılan</a:t>
            </a:r>
            <a:r>
              <a:rPr lang="tr-TR" sz="2000" dirty="0">
                <a:solidFill>
                  <a:srgbClr val="002060"/>
                </a:solidFill>
                <a:latin typeface="Arial Narrow" pitchFamily="34" charset="0"/>
                <a:cs typeface="Times New Roman" pitchFamily="18" charset="0"/>
              </a:rPr>
              <a:t> mülkün kazancı beklemeden elde edildiği için nakit kar kazancı sağlar.</a:t>
            </a:r>
            <a:endParaRPr lang="tr-TR" sz="2000" dirty="0">
              <a:solidFill>
                <a:srgbClr val="002060"/>
              </a:solidFill>
              <a:latin typeface="Arial Narrow" pitchFamily="34" charset="0"/>
            </a:endParaRPr>
          </a:p>
        </p:txBody>
      </p:sp>
      <p:sp>
        <p:nvSpPr>
          <p:cNvPr id="11" name="Metin kutusu 10"/>
          <p:cNvSpPr txBox="1"/>
          <p:nvPr/>
        </p:nvSpPr>
        <p:spPr>
          <a:xfrm>
            <a:off x="-1" y="171896"/>
            <a:ext cx="6669361" cy="400110"/>
          </a:xfrm>
          <a:prstGeom prst="rect">
            <a:avLst/>
          </a:prstGeom>
          <a:noFill/>
        </p:spPr>
        <p:txBody>
          <a:bodyPr wrap="square" rtlCol="0">
            <a:spAutoFit/>
          </a:bodyPr>
          <a:lstStyle/>
          <a:p>
            <a:pPr algn="ctr"/>
            <a:r>
              <a:rPr lang="tr-TR" sz="2000" b="1" dirty="0" smtClean="0">
                <a:solidFill>
                  <a:schemeClr val="bg1"/>
                </a:solidFill>
              </a:rPr>
              <a:t>        1588 </a:t>
            </a:r>
            <a:r>
              <a:rPr lang="tr-TR" sz="2000" b="1" dirty="0">
                <a:solidFill>
                  <a:schemeClr val="bg1"/>
                </a:solidFill>
              </a:rPr>
              <a:t>SOKAK NO: 9  ORTADOĞU VİLLALARI  / ANKARA </a:t>
            </a:r>
          </a:p>
        </p:txBody>
      </p:sp>
    </p:spTree>
    <p:extLst>
      <p:ext uri="{BB962C8B-B14F-4D97-AF65-F5344CB8AC3E}">
        <p14:creationId xmlns:p14="http://schemas.microsoft.com/office/powerpoint/2010/main" val="27453125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9213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Metin kutusu 2"/>
          <p:cNvSpPr txBox="1"/>
          <p:nvPr/>
        </p:nvSpPr>
        <p:spPr>
          <a:xfrm>
            <a:off x="-29198" y="683568"/>
            <a:ext cx="6858000" cy="400110"/>
          </a:xfrm>
          <a:prstGeom prst="rect">
            <a:avLst/>
          </a:prstGeom>
          <a:noFill/>
        </p:spPr>
        <p:txBody>
          <a:bodyPr wrap="square" rtlCol="0">
            <a:spAutoFit/>
          </a:bodyPr>
          <a:lstStyle/>
          <a:p>
            <a:pPr algn="ctr"/>
            <a:r>
              <a:rPr lang="tr-TR" sz="2000" b="1" dirty="0" smtClean="0">
                <a:solidFill>
                  <a:schemeClr val="bg1"/>
                </a:solidFill>
              </a:rPr>
              <a:t>      GAYE BİLİM UZMAN GAYRİMENKUL DANIŞMANI</a:t>
            </a:r>
          </a:p>
        </p:txBody>
      </p:sp>
      <p:sp>
        <p:nvSpPr>
          <p:cNvPr id="4" name="Metin kutusu 3"/>
          <p:cNvSpPr txBox="1"/>
          <p:nvPr/>
        </p:nvSpPr>
        <p:spPr>
          <a:xfrm>
            <a:off x="-33199" y="3995936"/>
            <a:ext cx="6891200" cy="369332"/>
          </a:xfrm>
          <a:prstGeom prst="rect">
            <a:avLst/>
          </a:prstGeom>
          <a:noFill/>
        </p:spPr>
        <p:txBody>
          <a:bodyPr wrap="square" rtlCol="0">
            <a:spAutoFit/>
          </a:bodyPr>
          <a:lstStyle/>
          <a:p>
            <a:endParaRPr lang="tr-TR" dirty="0"/>
          </a:p>
        </p:txBody>
      </p:sp>
      <p:sp>
        <p:nvSpPr>
          <p:cNvPr id="11" name="Metin kutusu 10"/>
          <p:cNvSpPr txBox="1"/>
          <p:nvPr/>
        </p:nvSpPr>
        <p:spPr>
          <a:xfrm>
            <a:off x="1" y="1331640"/>
            <a:ext cx="6839402" cy="400110"/>
          </a:xfrm>
          <a:prstGeom prst="rect">
            <a:avLst/>
          </a:prstGeom>
          <a:noFill/>
        </p:spPr>
        <p:txBody>
          <a:bodyPr wrap="square" rtlCol="0">
            <a:spAutoFit/>
          </a:bodyPr>
          <a:lstStyle/>
          <a:p>
            <a:pPr algn="ctr"/>
            <a:r>
              <a:rPr lang="tr-TR" sz="2000" b="1" dirty="0" smtClean="0">
                <a:solidFill>
                  <a:srgbClr val="002060"/>
                </a:solidFill>
              </a:rPr>
              <a:t>GAYE BİLİM KİMDİR?</a:t>
            </a:r>
            <a:endParaRPr lang="tr-TR" sz="2000" b="1" dirty="0">
              <a:solidFill>
                <a:srgbClr val="002060"/>
              </a:solidFill>
            </a:endParaRPr>
          </a:p>
        </p:txBody>
      </p:sp>
      <p:sp>
        <p:nvSpPr>
          <p:cNvPr id="12" name="Dikdörtgen 11">
            <a:extLst>
              <a:ext uri="{FF2B5EF4-FFF2-40B4-BE49-F238E27FC236}">
                <a16:creationId xmlns:a16="http://schemas.microsoft.com/office/drawing/2014/main" xmlns="" id="{3C569CDE-B219-453C-9C59-BE72618B3577}"/>
              </a:ext>
            </a:extLst>
          </p:cNvPr>
          <p:cNvSpPr/>
          <p:nvPr/>
        </p:nvSpPr>
        <p:spPr>
          <a:xfrm>
            <a:off x="54172" y="1715723"/>
            <a:ext cx="6649769" cy="5755422"/>
          </a:xfrm>
          <a:prstGeom prst="rect">
            <a:avLst/>
          </a:prstGeom>
        </p:spPr>
        <p:txBody>
          <a:bodyPr wrap="square">
            <a:spAutoFit/>
          </a:bodyPr>
          <a:lstStyle/>
          <a:p>
            <a:r>
              <a:rPr lang="tr-TR" sz="1600" dirty="0">
                <a:solidFill>
                  <a:srgbClr val="002060"/>
                </a:solidFill>
              </a:rPr>
              <a:t>Gayrimenkul Alışı, Satışı ve Kiralanması Bilgi, Tecrübe ve Faydaya Dayalı Bir </a:t>
            </a:r>
            <a:r>
              <a:rPr lang="tr-TR" sz="1600" dirty="0" err="1">
                <a:solidFill>
                  <a:srgbClr val="002060"/>
                </a:solidFill>
              </a:rPr>
              <a:t>İştir.Bu</a:t>
            </a:r>
            <a:r>
              <a:rPr lang="tr-TR" sz="1600" dirty="0">
                <a:solidFill>
                  <a:srgbClr val="002060"/>
                </a:solidFill>
              </a:rPr>
              <a:t> Bilinçle Siz Değerli Müşterilerimize, Sorunsuz Hizmet Sunabilmek Adına Gayrimenkulde Kurumsal Kimlik REMAX ile, İşimi Severek ve Aldığım Eğitimlerle İşimi Geliştirerek Çalışmaya Devam Etmekteyim.</a:t>
            </a:r>
          </a:p>
          <a:p>
            <a:r>
              <a:rPr lang="tr-TR" sz="1600" dirty="0">
                <a:solidFill>
                  <a:srgbClr val="002060"/>
                </a:solidFill>
              </a:rPr>
              <a:t>1972 Niğde Doğumluyum, Akademik Olarak İşletme Eğitimimle, Özel Sektörde İnsan Kaynakları ve Genel Koordinatörlük Noktasında, İnsan ve İletişim Konusunda Başarılı Bir Çalışma Hayatımdan Sonra, Emlak Sektöründeki Sorunlara Çözüm Üretebilmek Adına, Müşterilerime Güven, Saygı ve Profesyonel Hizmet Sunmaya Karar Verdim.</a:t>
            </a:r>
          </a:p>
          <a:p>
            <a:endParaRPr lang="tr-TR" sz="1600" dirty="0">
              <a:solidFill>
                <a:srgbClr val="002060"/>
              </a:solidFill>
            </a:endParaRPr>
          </a:p>
          <a:p>
            <a:r>
              <a:rPr lang="tr-TR" sz="1600" dirty="0">
                <a:solidFill>
                  <a:srgbClr val="002060"/>
                </a:solidFill>
              </a:rPr>
              <a:t>Gayem İşimde En İyi Olabilmek ve Siz Değerli Müşterilerime Fayda Sağlayabilmek .Ben Gayrimenkul Danışmanınız Olmaya, İşinizi Kolaylaştırmaya Hazırım .</a:t>
            </a:r>
          </a:p>
          <a:p>
            <a:r>
              <a:rPr lang="tr-TR" sz="1600" dirty="0">
                <a:solidFill>
                  <a:srgbClr val="002060"/>
                </a:solidFill>
              </a:rPr>
              <a:t>En İyi Reklam'ın Memnuniyet Olduğu Bilinciyle, Mütemadiyen Çalışmak Arzu ve İsteğiyle, Yardımda Güven Sloganımla Yanınızda ve Yakınınızdayım.</a:t>
            </a:r>
          </a:p>
          <a:p>
            <a:r>
              <a:rPr lang="tr-TR" sz="1600" dirty="0">
                <a:solidFill>
                  <a:srgbClr val="002060"/>
                </a:solidFill>
              </a:rPr>
              <a:t>Dürüst Hizmet Anlayışıyla Yola Çıktığım Bu Yolculukta RE/MAX TOWER Çatısı Altında, Sizlere Dürüst, Kaliteli ve Profesyonel Bir Hizmet Sunmak İçin İşimin </a:t>
            </a:r>
            <a:r>
              <a:rPr lang="tr-TR" sz="1600" dirty="0" smtClean="0">
                <a:solidFill>
                  <a:srgbClr val="002060"/>
                </a:solidFill>
              </a:rPr>
              <a:t>Başındayım.</a:t>
            </a:r>
          </a:p>
          <a:p>
            <a:endParaRPr lang="tr-TR" sz="1600" dirty="0">
              <a:solidFill>
                <a:srgbClr val="002060"/>
              </a:solidFill>
            </a:endParaRPr>
          </a:p>
          <a:p>
            <a:endParaRPr lang="tr-TR" sz="1600" dirty="0" smtClean="0">
              <a:solidFill>
                <a:srgbClr val="002060"/>
              </a:solidFill>
            </a:endParaRPr>
          </a:p>
          <a:p>
            <a:endParaRPr lang="tr-TR" sz="1600" dirty="0">
              <a:solidFill>
                <a:srgbClr val="002060"/>
              </a:solidFill>
            </a:endParaRPr>
          </a:p>
          <a:p>
            <a:r>
              <a:rPr lang="tr-TR" sz="1600" dirty="0" smtClean="0">
                <a:solidFill>
                  <a:srgbClr val="002060"/>
                </a:solidFill>
              </a:rPr>
              <a:t>                                                                     Sevgi </a:t>
            </a:r>
            <a:r>
              <a:rPr lang="tr-TR" sz="1600" dirty="0">
                <a:solidFill>
                  <a:srgbClr val="002060"/>
                </a:solidFill>
              </a:rPr>
              <a:t>ve saygılarımla </a:t>
            </a:r>
            <a:endParaRPr lang="tr-TR" sz="1600" dirty="0" smtClean="0">
              <a:solidFill>
                <a:srgbClr val="002060"/>
              </a:solidFill>
            </a:endParaRPr>
          </a:p>
          <a:p>
            <a:r>
              <a:rPr lang="tr-TR" sz="1600" dirty="0" smtClean="0">
                <a:solidFill>
                  <a:srgbClr val="002060"/>
                </a:solidFill>
              </a:rPr>
              <a:t>                                                                            GAYE </a:t>
            </a:r>
            <a:r>
              <a:rPr lang="tr-TR" sz="1600" dirty="0">
                <a:solidFill>
                  <a:srgbClr val="002060"/>
                </a:solidFill>
              </a:rPr>
              <a:t>BİLİM </a:t>
            </a:r>
          </a:p>
        </p:txBody>
      </p:sp>
      <p:sp>
        <p:nvSpPr>
          <p:cNvPr id="8" name="Metin kutusu 7"/>
          <p:cNvSpPr txBox="1"/>
          <p:nvPr/>
        </p:nvSpPr>
        <p:spPr>
          <a:xfrm>
            <a:off x="152398" y="124241"/>
            <a:ext cx="6669361" cy="400110"/>
          </a:xfrm>
          <a:prstGeom prst="rect">
            <a:avLst/>
          </a:prstGeom>
          <a:noFill/>
        </p:spPr>
        <p:txBody>
          <a:bodyPr wrap="square" rtlCol="0">
            <a:spAutoFit/>
          </a:bodyPr>
          <a:lstStyle/>
          <a:p>
            <a:pPr algn="ctr"/>
            <a:r>
              <a:rPr lang="tr-TR" sz="2000" b="1" dirty="0" smtClean="0">
                <a:solidFill>
                  <a:schemeClr val="bg1"/>
                </a:solidFill>
              </a:rPr>
              <a:t>CEVİZLİDERECAD. NO:40 4+1 DAİRE ANALİZİ</a:t>
            </a:r>
            <a:endParaRPr lang="tr-TR" sz="2000" b="1" dirty="0">
              <a:solidFill>
                <a:schemeClr val="bg1"/>
              </a:solidFill>
            </a:endParaRPr>
          </a:p>
        </p:txBody>
      </p:sp>
    </p:spTree>
    <p:extLst>
      <p:ext uri="{BB962C8B-B14F-4D97-AF65-F5344CB8AC3E}">
        <p14:creationId xmlns:p14="http://schemas.microsoft.com/office/powerpoint/2010/main" val="324879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29198" y="683568"/>
            <a:ext cx="6858000" cy="400110"/>
          </a:xfrm>
          <a:prstGeom prst="rect">
            <a:avLst/>
          </a:prstGeom>
          <a:noFill/>
        </p:spPr>
        <p:txBody>
          <a:bodyPr wrap="square" rtlCol="0">
            <a:spAutoFit/>
          </a:bodyPr>
          <a:lstStyle/>
          <a:p>
            <a:pPr algn="ctr"/>
            <a:r>
              <a:rPr lang="tr-TR" sz="2000" b="1" dirty="0" smtClean="0">
                <a:solidFill>
                  <a:schemeClr val="bg1"/>
                </a:solidFill>
              </a:rPr>
              <a:t>      GAYE BİLİM UZMAN GAYRİMENKUL DANIŞMANI</a:t>
            </a:r>
          </a:p>
        </p:txBody>
      </p:sp>
      <p:sp>
        <p:nvSpPr>
          <p:cNvPr id="4" name="Metin kutusu 3"/>
          <p:cNvSpPr txBox="1"/>
          <p:nvPr/>
        </p:nvSpPr>
        <p:spPr>
          <a:xfrm>
            <a:off x="-33199" y="3995936"/>
            <a:ext cx="6891200" cy="369332"/>
          </a:xfrm>
          <a:prstGeom prst="rect">
            <a:avLst/>
          </a:prstGeom>
          <a:noFill/>
        </p:spPr>
        <p:txBody>
          <a:bodyPr wrap="square" rtlCol="0">
            <a:spAutoFit/>
          </a:bodyPr>
          <a:lstStyle/>
          <a:p>
            <a:endParaRPr lang="tr-TR" dirty="0"/>
          </a:p>
        </p:txBody>
      </p:sp>
      <p:sp>
        <p:nvSpPr>
          <p:cNvPr id="7" name="Metin kutusu 6"/>
          <p:cNvSpPr txBox="1"/>
          <p:nvPr/>
        </p:nvSpPr>
        <p:spPr>
          <a:xfrm>
            <a:off x="-1" y="171896"/>
            <a:ext cx="6669361" cy="400110"/>
          </a:xfrm>
          <a:prstGeom prst="rect">
            <a:avLst/>
          </a:prstGeom>
          <a:noFill/>
        </p:spPr>
        <p:txBody>
          <a:bodyPr wrap="square" rtlCol="0">
            <a:spAutoFit/>
          </a:bodyPr>
          <a:lstStyle/>
          <a:p>
            <a:pPr algn="ctr"/>
            <a:r>
              <a:rPr lang="tr-TR" sz="2000" b="1" dirty="0" smtClean="0">
                <a:solidFill>
                  <a:schemeClr val="bg1"/>
                </a:solidFill>
              </a:rPr>
              <a:t>TURGUT ÖZAL  MAH. MÜSTAKİL  EV ANALİZİ </a:t>
            </a:r>
            <a:endParaRPr lang="tr-TR" sz="2000" b="1" dirty="0">
              <a:solidFill>
                <a:schemeClr val="bg1"/>
              </a:solidFill>
            </a:endParaRPr>
          </a:p>
        </p:txBody>
      </p:sp>
      <p:pic>
        <p:nvPicPr>
          <p:cNvPr id="9"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914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3139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29198" y="683568"/>
            <a:ext cx="6858000" cy="400110"/>
          </a:xfrm>
          <a:prstGeom prst="rect">
            <a:avLst/>
          </a:prstGeom>
          <a:noFill/>
        </p:spPr>
        <p:txBody>
          <a:bodyPr wrap="square" rtlCol="0">
            <a:spAutoFit/>
          </a:bodyPr>
          <a:lstStyle/>
          <a:p>
            <a:pPr algn="ctr"/>
            <a:r>
              <a:rPr lang="tr-TR" sz="2000" b="1" dirty="0" smtClean="0">
                <a:solidFill>
                  <a:schemeClr val="bg1"/>
                </a:solidFill>
              </a:rPr>
              <a:t>      GAYE BİLİM UZMAN GAYRİMENKUL DANIŞMANI</a:t>
            </a:r>
          </a:p>
        </p:txBody>
      </p:sp>
      <p:sp>
        <p:nvSpPr>
          <p:cNvPr id="4" name="Metin kutusu 3"/>
          <p:cNvSpPr txBox="1"/>
          <p:nvPr/>
        </p:nvSpPr>
        <p:spPr>
          <a:xfrm>
            <a:off x="-33199" y="3995936"/>
            <a:ext cx="6891200" cy="369332"/>
          </a:xfrm>
          <a:prstGeom prst="rect">
            <a:avLst/>
          </a:prstGeom>
          <a:noFill/>
        </p:spPr>
        <p:txBody>
          <a:bodyPr wrap="square" rtlCol="0">
            <a:spAutoFit/>
          </a:bodyPr>
          <a:lstStyle/>
          <a:p>
            <a:endParaRPr lang="tr-TR" dirty="0"/>
          </a:p>
        </p:txBody>
      </p:sp>
      <p:sp>
        <p:nvSpPr>
          <p:cNvPr id="7" name="Metin kutusu 6"/>
          <p:cNvSpPr txBox="1"/>
          <p:nvPr/>
        </p:nvSpPr>
        <p:spPr>
          <a:xfrm>
            <a:off x="-1" y="171896"/>
            <a:ext cx="6669361" cy="400110"/>
          </a:xfrm>
          <a:prstGeom prst="rect">
            <a:avLst/>
          </a:prstGeom>
          <a:noFill/>
        </p:spPr>
        <p:txBody>
          <a:bodyPr wrap="square" rtlCol="0">
            <a:spAutoFit/>
          </a:bodyPr>
          <a:lstStyle/>
          <a:p>
            <a:pPr algn="ctr"/>
            <a:r>
              <a:rPr lang="tr-TR" sz="2000" b="1" dirty="0" smtClean="0">
                <a:solidFill>
                  <a:schemeClr val="bg1"/>
                </a:solidFill>
              </a:rPr>
              <a:t>TURGUT ÖZAL  MAH. MÜSTAKİL  EV ANALİZİ </a:t>
            </a:r>
            <a:endParaRPr lang="tr-TR" sz="2000" b="1" dirty="0">
              <a:solidFill>
                <a:schemeClr val="bg1"/>
              </a:solidFill>
            </a:endParaRPr>
          </a:p>
        </p:txBody>
      </p:sp>
      <p:pic>
        <p:nvPicPr>
          <p:cNvPr id="2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914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43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9213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Metin kutusu 1"/>
          <p:cNvSpPr txBox="1"/>
          <p:nvPr/>
        </p:nvSpPr>
        <p:spPr>
          <a:xfrm>
            <a:off x="-29198" y="683568"/>
            <a:ext cx="6858000" cy="461665"/>
          </a:xfrm>
          <a:prstGeom prst="rect">
            <a:avLst/>
          </a:prstGeom>
          <a:noFill/>
        </p:spPr>
        <p:txBody>
          <a:bodyPr wrap="square" rtlCol="0">
            <a:spAutoFit/>
          </a:bodyPr>
          <a:lstStyle/>
          <a:p>
            <a:pPr algn="ctr"/>
            <a:r>
              <a:rPr lang="tr-TR" sz="2400" b="1" dirty="0" smtClean="0">
                <a:solidFill>
                  <a:schemeClr val="bg1"/>
                </a:solidFill>
              </a:rPr>
              <a:t>Konutumuz İle İlgili Özellikler</a:t>
            </a:r>
          </a:p>
        </p:txBody>
      </p:sp>
      <p:sp>
        <p:nvSpPr>
          <p:cNvPr id="11" name="Metin kutusu 10"/>
          <p:cNvSpPr txBox="1"/>
          <p:nvPr/>
        </p:nvSpPr>
        <p:spPr>
          <a:xfrm>
            <a:off x="3903857" y="5292080"/>
            <a:ext cx="2924945" cy="369332"/>
          </a:xfrm>
          <a:prstGeom prst="rect">
            <a:avLst/>
          </a:prstGeom>
          <a:noFill/>
        </p:spPr>
        <p:txBody>
          <a:bodyPr wrap="square" rtlCol="0">
            <a:spAutoFit/>
          </a:bodyPr>
          <a:lstStyle/>
          <a:p>
            <a:r>
              <a:rPr lang="tr-TR" b="1" dirty="0" smtClean="0">
                <a:solidFill>
                  <a:srgbClr val="002060"/>
                </a:solidFill>
              </a:rPr>
              <a:t>KONU GAYRİMENKULÜMÜZ</a:t>
            </a:r>
          </a:p>
        </p:txBody>
      </p:sp>
      <p:sp>
        <p:nvSpPr>
          <p:cNvPr id="14" name="Metin kutusu 13"/>
          <p:cNvSpPr txBox="1"/>
          <p:nvPr/>
        </p:nvSpPr>
        <p:spPr>
          <a:xfrm>
            <a:off x="-1" y="171896"/>
            <a:ext cx="6669361" cy="400110"/>
          </a:xfrm>
          <a:prstGeom prst="rect">
            <a:avLst/>
          </a:prstGeom>
          <a:noFill/>
        </p:spPr>
        <p:txBody>
          <a:bodyPr wrap="square" rtlCol="0">
            <a:spAutoFit/>
          </a:bodyPr>
          <a:lstStyle/>
          <a:p>
            <a:pPr algn="ctr"/>
            <a:r>
              <a:rPr lang="tr-TR" sz="2000" b="1" dirty="0" smtClean="0">
                <a:solidFill>
                  <a:schemeClr val="bg1"/>
                </a:solidFill>
              </a:rPr>
              <a:t>        1588 </a:t>
            </a:r>
            <a:r>
              <a:rPr lang="tr-TR" sz="2000" b="1" dirty="0">
                <a:solidFill>
                  <a:schemeClr val="bg1"/>
                </a:solidFill>
              </a:rPr>
              <a:t>SOKAK NO: 9  ORTADOĞU VİLLALARI  / ANKARA </a:t>
            </a:r>
          </a:p>
        </p:txBody>
      </p:sp>
      <p:pic>
        <p:nvPicPr>
          <p:cNvPr id="15" name="Picture 7"/>
          <p:cNvPicPr>
            <a:picLocks noChangeAspect="1" noChangeArrowheads="1"/>
          </p:cNvPicPr>
          <p:nvPr/>
        </p:nvPicPr>
        <p:blipFill>
          <a:blip r:embed="rId3"/>
          <a:srcRect/>
          <a:stretch>
            <a:fillRect/>
          </a:stretch>
        </p:blipFill>
        <p:spPr bwMode="auto">
          <a:xfrm>
            <a:off x="163191" y="1547664"/>
            <a:ext cx="6342975" cy="3290697"/>
          </a:xfrm>
          <a:prstGeom prst="rect">
            <a:avLst/>
          </a:prstGeom>
          <a:noFill/>
          <a:ln w="9525">
            <a:solidFill>
              <a:srgbClr val="FF4343"/>
            </a:solidFill>
            <a:miter lim="800000"/>
            <a:headEnd/>
            <a:tailEnd/>
          </a:ln>
          <a:effectLst/>
        </p:spPr>
      </p:pic>
      <p:sp>
        <p:nvSpPr>
          <p:cNvPr id="10" name="Oval 9"/>
          <p:cNvSpPr/>
          <p:nvPr/>
        </p:nvSpPr>
        <p:spPr>
          <a:xfrm>
            <a:off x="3041773" y="3228906"/>
            <a:ext cx="288032" cy="36004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9" name="Düz Ok Bağlayıcısı 18"/>
          <p:cNvCxnSpPr>
            <a:endCxn id="10" idx="5"/>
          </p:cNvCxnSpPr>
          <p:nvPr/>
        </p:nvCxnSpPr>
        <p:spPr>
          <a:xfrm flipH="1" flipV="1">
            <a:off x="3287624" y="3536219"/>
            <a:ext cx="1581536" cy="161184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7" name="Picture 8"/>
          <p:cNvPicPr>
            <a:picLocks noChangeAspect="1" noChangeArrowheads="1"/>
          </p:cNvPicPr>
          <p:nvPr/>
        </p:nvPicPr>
        <p:blipFill>
          <a:blip r:embed="rId4" cstate="print"/>
          <a:srcRect/>
          <a:stretch>
            <a:fillRect/>
          </a:stretch>
        </p:blipFill>
        <p:spPr bwMode="auto">
          <a:xfrm>
            <a:off x="1340768" y="5796136"/>
            <a:ext cx="3139153" cy="2112110"/>
          </a:xfrm>
          <a:prstGeom prst="rect">
            <a:avLst/>
          </a:prstGeom>
          <a:noFill/>
          <a:ln w="9525">
            <a:solidFill>
              <a:srgbClr val="FF0000"/>
            </a:solidFill>
            <a:miter lim="800000"/>
            <a:headEnd/>
            <a:tailEnd/>
          </a:ln>
          <a:effectLst/>
        </p:spPr>
      </p:pic>
    </p:spTree>
    <p:extLst>
      <p:ext uri="{BB962C8B-B14F-4D97-AF65-F5344CB8AC3E}">
        <p14:creationId xmlns:p14="http://schemas.microsoft.com/office/powerpoint/2010/main" val="16727286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09" y="0"/>
            <a:ext cx="6858000" cy="9213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Metin kutusu 12"/>
          <p:cNvSpPr txBox="1"/>
          <p:nvPr/>
        </p:nvSpPr>
        <p:spPr>
          <a:xfrm>
            <a:off x="-29198" y="683568"/>
            <a:ext cx="6858000" cy="461665"/>
          </a:xfrm>
          <a:prstGeom prst="rect">
            <a:avLst/>
          </a:prstGeom>
          <a:noFill/>
        </p:spPr>
        <p:txBody>
          <a:bodyPr wrap="square" rtlCol="0">
            <a:spAutoFit/>
          </a:bodyPr>
          <a:lstStyle/>
          <a:p>
            <a:pPr algn="ctr"/>
            <a:r>
              <a:rPr lang="tr-TR" sz="2400" b="1" dirty="0" smtClean="0">
                <a:solidFill>
                  <a:schemeClr val="bg1"/>
                </a:solidFill>
              </a:rPr>
              <a:t>Konutumuz İle İlgili Özellikler</a:t>
            </a:r>
          </a:p>
        </p:txBody>
      </p:sp>
      <p:pic>
        <p:nvPicPr>
          <p:cNvPr id="7" name="Picture 2"/>
          <p:cNvPicPr>
            <a:picLocks noChangeAspect="1" noChangeArrowheads="1"/>
          </p:cNvPicPr>
          <p:nvPr/>
        </p:nvPicPr>
        <p:blipFill>
          <a:blip r:embed="rId3" cstate="print"/>
          <a:srcRect/>
          <a:stretch>
            <a:fillRect/>
          </a:stretch>
        </p:blipFill>
        <p:spPr bwMode="auto">
          <a:xfrm>
            <a:off x="152398" y="1403648"/>
            <a:ext cx="4284714" cy="2760136"/>
          </a:xfrm>
          <a:prstGeom prst="rect">
            <a:avLst/>
          </a:prstGeom>
          <a:noFill/>
          <a:ln w="9525">
            <a:noFill/>
            <a:miter lim="800000"/>
            <a:headEnd/>
            <a:tailEnd/>
          </a:ln>
          <a:effectLst/>
        </p:spPr>
      </p:pic>
      <p:pic>
        <p:nvPicPr>
          <p:cNvPr id="8" name="Picture 3"/>
          <p:cNvPicPr>
            <a:picLocks noChangeAspect="1" noChangeArrowheads="1"/>
          </p:cNvPicPr>
          <p:nvPr/>
        </p:nvPicPr>
        <p:blipFill>
          <a:blip r:embed="rId4" cstate="print"/>
          <a:srcRect/>
          <a:stretch>
            <a:fillRect/>
          </a:stretch>
        </p:blipFill>
        <p:spPr bwMode="auto">
          <a:xfrm>
            <a:off x="908719" y="4283968"/>
            <a:ext cx="4525099" cy="2880320"/>
          </a:xfrm>
          <a:prstGeom prst="rect">
            <a:avLst/>
          </a:prstGeom>
          <a:noFill/>
          <a:ln w="9525">
            <a:noFill/>
            <a:miter lim="800000"/>
            <a:headEnd/>
            <a:tailEnd/>
          </a:ln>
          <a:effectLst/>
        </p:spPr>
      </p:pic>
      <p:sp>
        <p:nvSpPr>
          <p:cNvPr id="11" name="Metin kutusu 10"/>
          <p:cNvSpPr txBox="1"/>
          <p:nvPr/>
        </p:nvSpPr>
        <p:spPr>
          <a:xfrm>
            <a:off x="-1" y="171896"/>
            <a:ext cx="6669361" cy="400110"/>
          </a:xfrm>
          <a:prstGeom prst="rect">
            <a:avLst/>
          </a:prstGeom>
          <a:noFill/>
        </p:spPr>
        <p:txBody>
          <a:bodyPr wrap="square" rtlCol="0">
            <a:spAutoFit/>
          </a:bodyPr>
          <a:lstStyle/>
          <a:p>
            <a:pPr algn="ctr"/>
            <a:r>
              <a:rPr lang="tr-TR" sz="2000" b="1" dirty="0" smtClean="0">
                <a:solidFill>
                  <a:schemeClr val="bg1"/>
                </a:solidFill>
              </a:rPr>
              <a:t>        1588 </a:t>
            </a:r>
            <a:r>
              <a:rPr lang="tr-TR" sz="2000" b="1" dirty="0">
                <a:solidFill>
                  <a:schemeClr val="bg1"/>
                </a:solidFill>
              </a:rPr>
              <a:t>SOKAK NO: 9  ORTADOĞU VİLLALARI  / ANKARA </a:t>
            </a:r>
          </a:p>
        </p:txBody>
      </p:sp>
    </p:spTree>
    <p:extLst>
      <p:ext uri="{BB962C8B-B14F-4D97-AF65-F5344CB8AC3E}">
        <p14:creationId xmlns:p14="http://schemas.microsoft.com/office/powerpoint/2010/main" val="9868687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09" y="0"/>
            <a:ext cx="6858000" cy="9213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Metin kutusu 12"/>
          <p:cNvSpPr txBox="1"/>
          <p:nvPr/>
        </p:nvSpPr>
        <p:spPr>
          <a:xfrm>
            <a:off x="-29198" y="683568"/>
            <a:ext cx="6858000" cy="461665"/>
          </a:xfrm>
          <a:prstGeom prst="rect">
            <a:avLst/>
          </a:prstGeom>
          <a:noFill/>
        </p:spPr>
        <p:txBody>
          <a:bodyPr wrap="square" rtlCol="0">
            <a:spAutoFit/>
          </a:bodyPr>
          <a:lstStyle/>
          <a:p>
            <a:pPr algn="ctr"/>
            <a:r>
              <a:rPr lang="tr-TR" sz="2400" b="1" dirty="0" smtClean="0">
                <a:solidFill>
                  <a:schemeClr val="bg1"/>
                </a:solidFill>
              </a:rPr>
              <a:t>Konutumuz İle İlgili Özellikler</a:t>
            </a:r>
          </a:p>
        </p:txBody>
      </p:sp>
      <p:pic>
        <p:nvPicPr>
          <p:cNvPr id="9" name="Picture 4"/>
          <p:cNvPicPr>
            <a:picLocks noChangeAspect="1" noChangeArrowheads="1"/>
          </p:cNvPicPr>
          <p:nvPr/>
        </p:nvPicPr>
        <p:blipFill>
          <a:blip r:embed="rId3"/>
          <a:srcRect/>
          <a:stretch>
            <a:fillRect/>
          </a:stretch>
        </p:blipFill>
        <p:spPr bwMode="auto">
          <a:xfrm>
            <a:off x="2780927" y="1387064"/>
            <a:ext cx="4025695" cy="3028619"/>
          </a:xfrm>
          <a:prstGeom prst="rect">
            <a:avLst/>
          </a:prstGeom>
          <a:noFill/>
          <a:ln w="9525">
            <a:noFill/>
            <a:miter lim="800000"/>
            <a:headEnd/>
            <a:tailEnd/>
          </a:ln>
          <a:effectLst/>
        </p:spPr>
      </p:pic>
      <p:pic>
        <p:nvPicPr>
          <p:cNvPr id="10" name="Picture 5"/>
          <p:cNvPicPr>
            <a:picLocks noChangeAspect="1" noChangeArrowheads="1"/>
          </p:cNvPicPr>
          <p:nvPr/>
        </p:nvPicPr>
        <p:blipFill>
          <a:blip r:embed="rId4" cstate="print"/>
          <a:srcRect/>
          <a:stretch>
            <a:fillRect/>
          </a:stretch>
        </p:blipFill>
        <p:spPr bwMode="auto">
          <a:xfrm>
            <a:off x="141691" y="4605530"/>
            <a:ext cx="4266232" cy="3134822"/>
          </a:xfrm>
          <a:prstGeom prst="rect">
            <a:avLst/>
          </a:prstGeom>
          <a:noFill/>
          <a:ln w="9525">
            <a:noFill/>
            <a:miter lim="800000"/>
            <a:headEnd/>
            <a:tailEnd/>
          </a:ln>
          <a:effectLst/>
        </p:spPr>
      </p:pic>
      <p:sp>
        <p:nvSpPr>
          <p:cNvPr id="11" name="Metin kutusu 10"/>
          <p:cNvSpPr txBox="1"/>
          <p:nvPr/>
        </p:nvSpPr>
        <p:spPr>
          <a:xfrm>
            <a:off x="-1" y="171896"/>
            <a:ext cx="6669361" cy="400110"/>
          </a:xfrm>
          <a:prstGeom prst="rect">
            <a:avLst/>
          </a:prstGeom>
          <a:noFill/>
        </p:spPr>
        <p:txBody>
          <a:bodyPr wrap="square" rtlCol="0">
            <a:spAutoFit/>
          </a:bodyPr>
          <a:lstStyle/>
          <a:p>
            <a:pPr algn="ctr"/>
            <a:r>
              <a:rPr lang="tr-TR" sz="2000" b="1" dirty="0" smtClean="0">
                <a:solidFill>
                  <a:schemeClr val="bg1"/>
                </a:solidFill>
              </a:rPr>
              <a:t>        1588 </a:t>
            </a:r>
            <a:r>
              <a:rPr lang="tr-TR" sz="2000" b="1" dirty="0">
                <a:solidFill>
                  <a:schemeClr val="bg1"/>
                </a:solidFill>
              </a:rPr>
              <a:t>SOKAK NO: 9  ORTADOĞU VİLLALARI  / ANKARA </a:t>
            </a:r>
          </a:p>
        </p:txBody>
      </p:sp>
    </p:spTree>
    <p:extLst>
      <p:ext uri="{BB962C8B-B14F-4D97-AF65-F5344CB8AC3E}">
        <p14:creationId xmlns:p14="http://schemas.microsoft.com/office/powerpoint/2010/main" val="14027372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09" y="0"/>
            <a:ext cx="6858000" cy="9213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Metin kutusu 12"/>
          <p:cNvSpPr txBox="1"/>
          <p:nvPr/>
        </p:nvSpPr>
        <p:spPr>
          <a:xfrm>
            <a:off x="-29198" y="683568"/>
            <a:ext cx="6858000" cy="461665"/>
          </a:xfrm>
          <a:prstGeom prst="rect">
            <a:avLst/>
          </a:prstGeom>
          <a:noFill/>
        </p:spPr>
        <p:txBody>
          <a:bodyPr wrap="square" rtlCol="0">
            <a:spAutoFit/>
          </a:bodyPr>
          <a:lstStyle/>
          <a:p>
            <a:pPr algn="ctr"/>
            <a:r>
              <a:rPr lang="tr-TR" sz="2400" b="1" dirty="0" smtClean="0">
                <a:solidFill>
                  <a:schemeClr val="bg1"/>
                </a:solidFill>
              </a:rPr>
              <a:t>Konutumuz İle İlgili Özellikler</a:t>
            </a:r>
          </a:p>
        </p:txBody>
      </p:sp>
      <p:graphicFrame>
        <p:nvGraphicFramePr>
          <p:cNvPr id="2" name="Nesne 1"/>
          <p:cNvGraphicFramePr>
            <a:graphicFrameLocks noChangeAspect="1"/>
          </p:cNvGraphicFramePr>
          <p:nvPr>
            <p:extLst>
              <p:ext uri="{D42A27DB-BD31-4B8C-83A1-F6EECF244321}">
                <p14:modId xmlns:p14="http://schemas.microsoft.com/office/powerpoint/2010/main" val="2467260216"/>
              </p:ext>
            </p:extLst>
          </p:nvPr>
        </p:nvGraphicFramePr>
        <p:xfrm>
          <a:off x="1947132" y="1403648"/>
          <a:ext cx="2905339" cy="2448272"/>
        </p:xfrm>
        <a:graphic>
          <a:graphicData uri="http://schemas.openxmlformats.org/presentationml/2006/ole">
            <mc:AlternateContent xmlns:mc="http://schemas.openxmlformats.org/markup-compatibility/2006">
              <mc:Choice xmlns:v="urn:schemas-microsoft-com:vml" Requires="v">
                <p:oleObj spid="_x0000_s3079" name="Çalışma Sayfası" r:id="rId5" imgW="2179360" imgH="1836200" progId="Excel.Sheet.12">
                  <p:embed/>
                </p:oleObj>
              </mc:Choice>
              <mc:Fallback>
                <p:oleObj name="Çalışma Sayfası" r:id="rId5" imgW="2179360" imgH="1836200" progId="Excel.Sheet.12">
                  <p:embed/>
                  <p:pic>
                    <p:nvPicPr>
                      <p:cNvPr id="0" name=""/>
                      <p:cNvPicPr/>
                      <p:nvPr/>
                    </p:nvPicPr>
                    <p:blipFill>
                      <a:blip r:embed="rId6"/>
                      <a:stretch>
                        <a:fillRect/>
                      </a:stretch>
                    </p:blipFill>
                    <p:spPr>
                      <a:xfrm>
                        <a:off x="1947132" y="1403648"/>
                        <a:ext cx="2905339" cy="2448272"/>
                      </a:xfrm>
                      <a:prstGeom prst="rect">
                        <a:avLst/>
                      </a:prstGeom>
                    </p:spPr>
                  </p:pic>
                </p:oleObj>
              </mc:Fallback>
            </mc:AlternateContent>
          </a:graphicData>
        </a:graphic>
      </p:graphicFrame>
      <p:sp>
        <p:nvSpPr>
          <p:cNvPr id="6" name="Metin kutusu 5"/>
          <p:cNvSpPr txBox="1"/>
          <p:nvPr/>
        </p:nvSpPr>
        <p:spPr>
          <a:xfrm>
            <a:off x="332656" y="3995936"/>
            <a:ext cx="6048672" cy="3447098"/>
          </a:xfrm>
          <a:prstGeom prst="rect">
            <a:avLst/>
          </a:prstGeom>
          <a:noFill/>
        </p:spPr>
        <p:txBody>
          <a:bodyPr wrap="square" rtlCol="0">
            <a:spAutoFit/>
          </a:bodyPr>
          <a:lstStyle/>
          <a:p>
            <a:pPr algn="ctr"/>
            <a:r>
              <a:rPr lang="tr-TR" sz="2000" b="1" dirty="0" smtClean="0">
                <a:solidFill>
                  <a:srgbClr val="002060"/>
                </a:solidFill>
              </a:rPr>
              <a:t>GAYRİMENKULÜMÜZÜN ÖZEELLİKLERİ </a:t>
            </a:r>
          </a:p>
          <a:p>
            <a:pPr marL="285750" indent="-285750">
              <a:buFont typeface="Arial" panose="020B0604020202020204" pitchFamily="34" charset="0"/>
              <a:buChar char="•"/>
            </a:pPr>
            <a:r>
              <a:rPr lang="tr-TR" b="1" dirty="0" smtClean="0">
                <a:solidFill>
                  <a:srgbClr val="002060"/>
                </a:solidFill>
              </a:rPr>
              <a:t>AÇIK OTOPARK</a:t>
            </a:r>
          </a:p>
          <a:p>
            <a:pPr marL="285750" indent="-285750">
              <a:buFont typeface="Arial" panose="020B0604020202020204" pitchFamily="34" charset="0"/>
              <a:buChar char="•"/>
            </a:pPr>
            <a:r>
              <a:rPr lang="tr-TR" b="1" dirty="0" smtClean="0">
                <a:solidFill>
                  <a:srgbClr val="002060"/>
                </a:solidFill>
              </a:rPr>
              <a:t>ÖZEL BAHÇE</a:t>
            </a:r>
          </a:p>
          <a:p>
            <a:pPr marL="285750" indent="-285750">
              <a:buFont typeface="Arial" panose="020B0604020202020204" pitchFamily="34" charset="0"/>
              <a:buChar char="•"/>
            </a:pPr>
            <a:r>
              <a:rPr lang="tr-TR" b="1" dirty="0" smtClean="0">
                <a:solidFill>
                  <a:srgbClr val="002060"/>
                </a:solidFill>
              </a:rPr>
              <a:t>KOMBİ</a:t>
            </a:r>
          </a:p>
          <a:p>
            <a:pPr marL="285750" indent="-285750">
              <a:buFont typeface="Arial" panose="020B0604020202020204" pitchFamily="34" charset="0"/>
              <a:buChar char="•"/>
            </a:pPr>
            <a:r>
              <a:rPr lang="tr-TR" b="1" dirty="0" smtClean="0">
                <a:solidFill>
                  <a:srgbClr val="002060"/>
                </a:solidFill>
              </a:rPr>
              <a:t>SU DEPOSU</a:t>
            </a:r>
          </a:p>
          <a:p>
            <a:pPr marL="285750" indent="-285750">
              <a:buFont typeface="Arial" panose="020B0604020202020204" pitchFamily="34" charset="0"/>
              <a:buChar char="•"/>
            </a:pPr>
            <a:r>
              <a:rPr lang="tr-TR" b="1" dirty="0" smtClean="0">
                <a:solidFill>
                  <a:srgbClr val="002060"/>
                </a:solidFill>
              </a:rPr>
              <a:t>DEKORASYONLU</a:t>
            </a:r>
          </a:p>
          <a:p>
            <a:pPr marL="285750" indent="-285750">
              <a:buFont typeface="Arial" panose="020B0604020202020204" pitchFamily="34" charset="0"/>
              <a:buChar char="•"/>
            </a:pPr>
            <a:r>
              <a:rPr lang="tr-TR" b="1" dirty="0" smtClean="0">
                <a:solidFill>
                  <a:srgbClr val="002060"/>
                </a:solidFill>
              </a:rPr>
              <a:t>CADDE ÜZERİ</a:t>
            </a:r>
          </a:p>
          <a:p>
            <a:r>
              <a:rPr lang="tr-TR" b="1" dirty="0" smtClean="0">
                <a:solidFill>
                  <a:srgbClr val="002060"/>
                </a:solidFill>
              </a:rPr>
              <a:t>DAİREMİZ ŞEHİR MERKEZİNDE OLUP HER YERE YÜRÜME MESAFESİNDEDİR.</a:t>
            </a:r>
          </a:p>
          <a:p>
            <a:endParaRPr lang="tr-TR" b="1" dirty="0" smtClean="0"/>
          </a:p>
          <a:p>
            <a:pPr marL="285750" indent="-285750">
              <a:buFont typeface="Arial" panose="020B0604020202020204" pitchFamily="34" charset="0"/>
              <a:buChar char="•"/>
            </a:pPr>
            <a:endParaRPr lang="tr-TR" dirty="0" smtClean="0"/>
          </a:p>
          <a:p>
            <a:pPr marL="285750" indent="-285750">
              <a:buFont typeface="Arial" panose="020B0604020202020204" pitchFamily="34" charset="0"/>
              <a:buChar char="•"/>
            </a:pPr>
            <a:endParaRPr lang="tr-TR" dirty="0"/>
          </a:p>
        </p:txBody>
      </p:sp>
      <p:sp>
        <p:nvSpPr>
          <p:cNvPr id="7" name="Metin kutusu 6"/>
          <p:cNvSpPr txBox="1"/>
          <p:nvPr/>
        </p:nvSpPr>
        <p:spPr>
          <a:xfrm>
            <a:off x="-1" y="171896"/>
            <a:ext cx="6669361" cy="400110"/>
          </a:xfrm>
          <a:prstGeom prst="rect">
            <a:avLst/>
          </a:prstGeom>
          <a:noFill/>
        </p:spPr>
        <p:txBody>
          <a:bodyPr wrap="square" rtlCol="0">
            <a:spAutoFit/>
          </a:bodyPr>
          <a:lstStyle/>
          <a:p>
            <a:pPr algn="ctr"/>
            <a:r>
              <a:rPr lang="tr-TR" sz="2000" b="1" dirty="0" smtClean="0">
                <a:solidFill>
                  <a:schemeClr val="bg1"/>
                </a:solidFill>
              </a:rPr>
              <a:t>        1588 </a:t>
            </a:r>
            <a:r>
              <a:rPr lang="tr-TR" sz="2000" b="1" dirty="0">
                <a:solidFill>
                  <a:schemeClr val="bg1"/>
                </a:solidFill>
              </a:rPr>
              <a:t>SOKAK NO: 9  ORTADOĞU VİLLALARI  / ANKARA </a:t>
            </a:r>
          </a:p>
        </p:txBody>
      </p:sp>
    </p:spTree>
    <p:extLst>
      <p:ext uri="{BB962C8B-B14F-4D97-AF65-F5344CB8AC3E}">
        <p14:creationId xmlns:p14="http://schemas.microsoft.com/office/powerpoint/2010/main" val="34351201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9213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Metin kutusu 7"/>
          <p:cNvSpPr txBox="1"/>
          <p:nvPr/>
        </p:nvSpPr>
        <p:spPr>
          <a:xfrm>
            <a:off x="-29198" y="683568"/>
            <a:ext cx="6858000" cy="461665"/>
          </a:xfrm>
          <a:prstGeom prst="rect">
            <a:avLst/>
          </a:prstGeom>
          <a:noFill/>
        </p:spPr>
        <p:txBody>
          <a:bodyPr wrap="square" rtlCol="0">
            <a:spAutoFit/>
          </a:bodyPr>
          <a:lstStyle/>
          <a:p>
            <a:pPr algn="ctr"/>
            <a:r>
              <a:rPr lang="tr-TR" sz="2400" b="1" dirty="0" smtClean="0">
                <a:solidFill>
                  <a:schemeClr val="bg1"/>
                </a:solidFill>
              </a:rPr>
              <a:t>  Konutumuzun Değerlemesi Satılmış Emsal</a:t>
            </a:r>
          </a:p>
        </p:txBody>
      </p:sp>
      <p:sp>
        <p:nvSpPr>
          <p:cNvPr id="10" name="Metin kutusu 9"/>
          <p:cNvSpPr txBox="1"/>
          <p:nvPr/>
        </p:nvSpPr>
        <p:spPr>
          <a:xfrm>
            <a:off x="419105" y="5004048"/>
            <a:ext cx="5965800" cy="2308324"/>
          </a:xfrm>
          <a:prstGeom prst="rect">
            <a:avLst/>
          </a:prstGeom>
          <a:noFill/>
        </p:spPr>
        <p:txBody>
          <a:bodyPr wrap="none" rtlCol="0">
            <a:spAutoFit/>
          </a:bodyPr>
          <a:lstStyle/>
          <a:p>
            <a:r>
              <a:rPr lang="tr-TR" b="1" dirty="0" smtClean="0">
                <a:solidFill>
                  <a:srgbClr val="002060"/>
                </a:solidFill>
              </a:rPr>
              <a:t>Yukarıda Görmüş Olduğunuz Gayrimenkul  İle İlgili Özellikler;</a:t>
            </a:r>
          </a:p>
          <a:p>
            <a:pPr marL="285750" indent="-285750">
              <a:buFont typeface="Arial" panose="020B0604020202020204" pitchFamily="34" charset="0"/>
              <a:buChar char="•"/>
            </a:pPr>
            <a:r>
              <a:rPr lang="tr-TR" b="1" dirty="0" smtClean="0">
                <a:solidFill>
                  <a:srgbClr val="002060"/>
                </a:solidFill>
              </a:rPr>
              <a:t>Yapının durumu yapılıdır. </a:t>
            </a:r>
          </a:p>
          <a:p>
            <a:pPr marL="285750" indent="-285750">
              <a:buFont typeface="Arial" panose="020B0604020202020204" pitchFamily="34" charset="0"/>
              <a:buChar char="•"/>
            </a:pPr>
            <a:r>
              <a:rPr lang="tr-TR" b="1" dirty="0">
                <a:solidFill>
                  <a:srgbClr val="002060"/>
                </a:solidFill>
              </a:rPr>
              <a:t>3</a:t>
            </a:r>
            <a:r>
              <a:rPr lang="tr-TR" b="1" dirty="0" smtClean="0">
                <a:solidFill>
                  <a:srgbClr val="002060"/>
                </a:solidFill>
              </a:rPr>
              <a:t> Katlı Binadır.</a:t>
            </a:r>
          </a:p>
          <a:p>
            <a:pPr marL="285750" indent="-285750">
              <a:buFont typeface="Arial" panose="020B0604020202020204" pitchFamily="34" charset="0"/>
              <a:buChar char="•"/>
            </a:pPr>
            <a:r>
              <a:rPr lang="tr-TR" b="1" dirty="0" smtClean="0">
                <a:solidFill>
                  <a:srgbClr val="002060"/>
                </a:solidFill>
              </a:rPr>
              <a:t>Toplam Brüt M2 si 175.</a:t>
            </a:r>
          </a:p>
          <a:p>
            <a:pPr marL="285750" indent="-285750">
              <a:buFont typeface="Arial" panose="020B0604020202020204" pitchFamily="34" charset="0"/>
              <a:buChar char="•"/>
            </a:pPr>
            <a:r>
              <a:rPr lang="tr-TR" b="1" dirty="0" smtClean="0">
                <a:solidFill>
                  <a:srgbClr val="002060"/>
                </a:solidFill>
              </a:rPr>
              <a:t>Kombili ısınma sistemi vardır.</a:t>
            </a:r>
          </a:p>
          <a:p>
            <a:pPr marL="285750" indent="-285750">
              <a:buFont typeface="Arial" panose="020B0604020202020204" pitchFamily="34" charset="0"/>
              <a:buChar char="•"/>
            </a:pPr>
            <a:r>
              <a:rPr lang="tr-TR" b="1" dirty="0" smtClean="0">
                <a:solidFill>
                  <a:srgbClr val="002060"/>
                </a:solidFill>
              </a:rPr>
              <a:t>Açık Otoparkı bulunmaktadır. </a:t>
            </a:r>
          </a:p>
          <a:p>
            <a:pPr marL="285750" indent="-285750">
              <a:buFont typeface="Arial" panose="020B0604020202020204" pitchFamily="34" charset="0"/>
              <a:buChar char="•"/>
            </a:pPr>
            <a:r>
              <a:rPr lang="tr-TR" b="1" dirty="0" smtClean="0">
                <a:solidFill>
                  <a:srgbClr val="002060"/>
                </a:solidFill>
              </a:rPr>
              <a:t>Bahçesi Bulunmaktadır.</a:t>
            </a:r>
          </a:p>
          <a:p>
            <a:pPr marL="285750" indent="-285750">
              <a:buFont typeface="Arial" panose="020B0604020202020204" pitchFamily="34" charset="0"/>
              <a:buChar char="•"/>
            </a:pPr>
            <a:r>
              <a:rPr lang="tr-TR" b="1" dirty="0" smtClean="0">
                <a:solidFill>
                  <a:srgbClr val="002060"/>
                </a:solidFill>
              </a:rPr>
              <a:t>2 Ay Önce 940.000 TL’ Den Satıldı.</a:t>
            </a:r>
            <a:endParaRPr lang="tr-TR" dirty="0"/>
          </a:p>
        </p:txBody>
      </p:sp>
      <p:pic>
        <p:nvPicPr>
          <p:cNvPr id="7" name="Picture 3"/>
          <p:cNvPicPr>
            <a:picLocks noChangeAspect="1" noChangeArrowheads="1"/>
          </p:cNvPicPr>
          <p:nvPr/>
        </p:nvPicPr>
        <p:blipFill>
          <a:blip r:embed="rId3"/>
          <a:srcRect/>
          <a:stretch>
            <a:fillRect/>
          </a:stretch>
        </p:blipFill>
        <p:spPr bwMode="auto">
          <a:xfrm>
            <a:off x="1146818" y="1145233"/>
            <a:ext cx="4680520" cy="3611793"/>
          </a:xfrm>
          <a:prstGeom prst="rect">
            <a:avLst/>
          </a:prstGeom>
          <a:noFill/>
          <a:ln w="9525">
            <a:noFill/>
            <a:miter lim="800000"/>
            <a:headEnd/>
            <a:tailEnd/>
          </a:ln>
          <a:effectLst/>
        </p:spPr>
      </p:pic>
      <p:sp>
        <p:nvSpPr>
          <p:cNvPr id="9" name="Metin kutusu 8"/>
          <p:cNvSpPr txBox="1"/>
          <p:nvPr/>
        </p:nvSpPr>
        <p:spPr>
          <a:xfrm>
            <a:off x="-1" y="171896"/>
            <a:ext cx="6669361" cy="400110"/>
          </a:xfrm>
          <a:prstGeom prst="rect">
            <a:avLst/>
          </a:prstGeom>
          <a:noFill/>
        </p:spPr>
        <p:txBody>
          <a:bodyPr wrap="square" rtlCol="0">
            <a:spAutoFit/>
          </a:bodyPr>
          <a:lstStyle/>
          <a:p>
            <a:pPr algn="ctr"/>
            <a:r>
              <a:rPr lang="tr-TR" sz="2000" b="1" dirty="0" smtClean="0">
                <a:solidFill>
                  <a:schemeClr val="bg1"/>
                </a:solidFill>
              </a:rPr>
              <a:t>        1588 </a:t>
            </a:r>
            <a:r>
              <a:rPr lang="tr-TR" sz="2000" b="1" dirty="0">
                <a:solidFill>
                  <a:schemeClr val="bg1"/>
                </a:solidFill>
              </a:rPr>
              <a:t>SOKAK NO: 9  ORTADOĞU VİLLALARI  / ANKARA </a:t>
            </a:r>
          </a:p>
        </p:txBody>
      </p:sp>
    </p:spTree>
    <p:extLst>
      <p:ext uri="{BB962C8B-B14F-4D97-AF65-F5344CB8AC3E}">
        <p14:creationId xmlns:p14="http://schemas.microsoft.com/office/powerpoint/2010/main" val="25762723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9213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Metin kutusu 7"/>
          <p:cNvSpPr txBox="1"/>
          <p:nvPr/>
        </p:nvSpPr>
        <p:spPr>
          <a:xfrm>
            <a:off x="-29198" y="683568"/>
            <a:ext cx="6858000" cy="461665"/>
          </a:xfrm>
          <a:prstGeom prst="rect">
            <a:avLst/>
          </a:prstGeom>
          <a:noFill/>
        </p:spPr>
        <p:txBody>
          <a:bodyPr wrap="square" rtlCol="0">
            <a:spAutoFit/>
          </a:bodyPr>
          <a:lstStyle/>
          <a:p>
            <a:pPr algn="ctr"/>
            <a:r>
              <a:rPr lang="tr-TR" sz="2400" b="1" dirty="0" smtClean="0">
                <a:solidFill>
                  <a:schemeClr val="bg1"/>
                </a:solidFill>
              </a:rPr>
              <a:t>  Konutumuzun Değerlemesi Satılmış Emsal</a:t>
            </a:r>
          </a:p>
        </p:txBody>
      </p:sp>
      <p:sp>
        <p:nvSpPr>
          <p:cNvPr id="10" name="Metin kutusu 9"/>
          <p:cNvSpPr txBox="1"/>
          <p:nvPr/>
        </p:nvSpPr>
        <p:spPr>
          <a:xfrm>
            <a:off x="419105" y="5004048"/>
            <a:ext cx="5965800" cy="2308324"/>
          </a:xfrm>
          <a:prstGeom prst="rect">
            <a:avLst/>
          </a:prstGeom>
          <a:noFill/>
        </p:spPr>
        <p:txBody>
          <a:bodyPr wrap="none" rtlCol="0">
            <a:spAutoFit/>
          </a:bodyPr>
          <a:lstStyle/>
          <a:p>
            <a:r>
              <a:rPr lang="tr-TR" b="1" dirty="0" smtClean="0">
                <a:solidFill>
                  <a:srgbClr val="002060"/>
                </a:solidFill>
              </a:rPr>
              <a:t>Yukarıda Görmüş Olduğunuz Gayrimenkul  İle İlgili Özellikler;</a:t>
            </a:r>
          </a:p>
          <a:p>
            <a:pPr marL="285750" indent="-285750">
              <a:buFont typeface="Arial" panose="020B0604020202020204" pitchFamily="34" charset="0"/>
              <a:buChar char="•"/>
            </a:pPr>
            <a:r>
              <a:rPr lang="tr-TR" b="1" dirty="0" smtClean="0">
                <a:solidFill>
                  <a:srgbClr val="002060"/>
                </a:solidFill>
              </a:rPr>
              <a:t>Yapının durumu yapısızdır. </a:t>
            </a:r>
          </a:p>
          <a:p>
            <a:pPr marL="285750" indent="-285750">
              <a:buFont typeface="Arial" panose="020B0604020202020204" pitchFamily="34" charset="0"/>
              <a:buChar char="•"/>
            </a:pPr>
            <a:r>
              <a:rPr lang="tr-TR" b="1" dirty="0">
                <a:solidFill>
                  <a:srgbClr val="002060"/>
                </a:solidFill>
              </a:rPr>
              <a:t>3</a:t>
            </a:r>
            <a:r>
              <a:rPr lang="tr-TR" b="1" dirty="0" smtClean="0">
                <a:solidFill>
                  <a:srgbClr val="002060"/>
                </a:solidFill>
              </a:rPr>
              <a:t> Katlı Binadır.</a:t>
            </a:r>
          </a:p>
          <a:p>
            <a:pPr marL="285750" indent="-285750">
              <a:buFont typeface="Arial" panose="020B0604020202020204" pitchFamily="34" charset="0"/>
              <a:buChar char="•"/>
            </a:pPr>
            <a:r>
              <a:rPr lang="tr-TR" b="1" dirty="0" smtClean="0">
                <a:solidFill>
                  <a:srgbClr val="002060"/>
                </a:solidFill>
              </a:rPr>
              <a:t>Toplam Brüt M2 si 175.</a:t>
            </a:r>
          </a:p>
          <a:p>
            <a:pPr marL="285750" indent="-285750">
              <a:buFont typeface="Arial" panose="020B0604020202020204" pitchFamily="34" charset="0"/>
              <a:buChar char="•"/>
            </a:pPr>
            <a:r>
              <a:rPr lang="tr-TR" b="1" dirty="0" smtClean="0">
                <a:solidFill>
                  <a:srgbClr val="002060"/>
                </a:solidFill>
              </a:rPr>
              <a:t>Kombili ısınma sistemi vardır.</a:t>
            </a:r>
          </a:p>
          <a:p>
            <a:pPr marL="285750" indent="-285750">
              <a:buFont typeface="Arial" panose="020B0604020202020204" pitchFamily="34" charset="0"/>
              <a:buChar char="•"/>
            </a:pPr>
            <a:r>
              <a:rPr lang="tr-TR" b="1" dirty="0" smtClean="0">
                <a:solidFill>
                  <a:srgbClr val="002060"/>
                </a:solidFill>
              </a:rPr>
              <a:t>Açık Otoparkı bulunmaktadır. </a:t>
            </a:r>
          </a:p>
          <a:p>
            <a:pPr marL="285750" indent="-285750">
              <a:buFont typeface="Arial" panose="020B0604020202020204" pitchFamily="34" charset="0"/>
              <a:buChar char="•"/>
            </a:pPr>
            <a:r>
              <a:rPr lang="tr-TR" b="1" dirty="0" smtClean="0">
                <a:solidFill>
                  <a:srgbClr val="002060"/>
                </a:solidFill>
              </a:rPr>
              <a:t>Bahçesi Bulunmaktadır.</a:t>
            </a:r>
          </a:p>
          <a:p>
            <a:pPr marL="285750" indent="-285750">
              <a:buFont typeface="Arial" panose="020B0604020202020204" pitchFamily="34" charset="0"/>
              <a:buChar char="•"/>
            </a:pPr>
            <a:r>
              <a:rPr lang="tr-TR" b="1" dirty="0">
                <a:solidFill>
                  <a:srgbClr val="002060"/>
                </a:solidFill>
              </a:rPr>
              <a:t>6</a:t>
            </a:r>
            <a:r>
              <a:rPr lang="tr-TR" b="1" dirty="0" smtClean="0">
                <a:solidFill>
                  <a:srgbClr val="002060"/>
                </a:solidFill>
              </a:rPr>
              <a:t> Ay Önce 690.000 TL’ Den Satıldı.</a:t>
            </a:r>
            <a:endParaRPr lang="tr-TR" dirty="0"/>
          </a:p>
        </p:txBody>
      </p:sp>
      <p:pic>
        <p:nvPicPr>
          <p:cNvPr id="9" name="Picture 5"/>
          <p:cNvPicPr>
            <a:picLocks noChangeAspect="1" noChangeArrowheads="1"/>
          </p:cNvPicPr>
          <p:nvPr/>
        </p:nvPicPr>
        <p:blipFill>
          <a:blip r:embed="rId3"/>
          <a:srcRect/>
          <a:stretch>
            <a:fillRect/>
          </a:stretch>
        </p:blipFill>
        <p:spPr bwMode="auto">
          <a:xfrm>
            <a:off x="989737" y="1211661"/>
            <a:ext cx="4824536" cy="3529027"/>
          </a:xfrm>
          <a:prstGeom prst="rect">
            <a:avLst/>
          </a:prstGeom>
          <a:noFill/>
          <a:ln w="9525">
            <a:noFill/>
            <a:miter lim="800000"/>
            <a:headEnd/>
            <a:tailEnd/>
          </a:ln>
          <a:effectLst/>
        </p:spPr>
      </p:pic>
      <p:sp>
        <p:nvSpPr>
          <p:cNvPr id="12" name="Metin kutusu 11"/>
          <p:cNvSpPr txBox="1"/>
          <p:nvPr/>
        </p:nvSpPr>
        <p:spPr>
          <a:xfrm>
            <a:off x="-1" y="171896"/>
            <a:ext cx="6669361" cy="400110"/>
          </a:xfrm>
          <a:prstGeom prst="rect">
            <a:avLst/>
          </a:prstGeom>
          <a:noFill/>
        </p:spPr>
        <p:txBody>
          <a:bodyPr wrap="square" rtlCol="0">
            <a:spAutoFit/>
          </a:bodyPr>
          <a:lstStyle/>
          <a:p>
            <a:pPr algn="ctr"/>
            <a:r>
              <a:rPr lang="tr-TR" sz="2000" b="1" dirty="0" smtClean="0">
                <a:solidFill>
                  <a:schemeClr val="bg1"/>
                </a:solidFill>
              </a:rPr>
              <a:t>        1588 </a:t>
            </a:r>
            <a:r>
              <a:rPr lang="tr-TR" sz="2000" b="1" dirty="0">
                <a:solidFill>
                  <a:schemeClr val="bg1"/>
                </a:solidFill>
              </a:rPr>
              <a:t>SOKAK NO: 9  ORTADOĞU VİLLALARI  / ANKARA </a:t>
            </a:r>
          </a:p>
        </p:txBody>
      </p:sp>
    </p:spTree>
    <p:extLst>
      <p:ext uri="{BB962C8B-B14F-4D97-AF65-F5344CB8AC3E}">
        <p14:creationId xmlns:p14="http://schemas.microsoft.com/office/powerpoint/2010/main" val="10217488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858000" cy="9213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Metin kutusu 7"/>
          <p:cNvSpPr txBox="1"/>
          <p:nvPr/>
        </p:nvSpPr>
        <p:spPr>
          <a:xfrm>
            <a:off x="-29198" y="683568"/>
            <a:ext cx="6858000" cy="461665"/>
          </a:xfrm>
          <a:prstGeom prst="rect">
            <a:avLst/>
          </a:prstGeom>
          <a:noFill/>
        </p:spPr>
        <p:txBody>
          <a:bodyPr wrap="square" rtlCol="0">
            <a:spAutoFit/>
          </a:bodyPr>
          <a:lstStyle/>
          <a:p>
            <a:pPr algn="ctr"/>
            <a:r>
              <a:rPr lang="tr-TR" sz="2400" b="1" dirty="0" smtClean="0">
                <a:solidFill>
                  <a:schemeClr val="bg1"/>
                </a:solidFill>
              </a:rPr>
              <a:t>  Konutumuzun Değerlemesi Satılmış Emsal</a:t>
            </a:r>
          </a:p>
        </p:txBody>
      </p:sp>
      <p:graphicFrame>
        <p:nvGraphicFramePr>
          <p:cNvPr id="2" name="Nesne 1"/>
          <p:cNvGraphicFramePr>
            <a:graphicFrameLocks noChangeAspect="1"/>
          </p:cNvGraphicFramePr>
          <p:nvPr>
            <p:extLst>
              <p:ext uri="{D42A27DB-BD31-4B8C-83A1-F6EECF244321}">
                <p14:modId xmlns:p14="http://schemas.microsoft.com/office/powerpoint/2010/main" val="1048390578"/>
              </p:ext>
            </p:extLst>
          </p:nvPr>
        </p:nvGraphicFramePr>
        <p:xfrm>
          <a:off x="260647" y="1619672"/>
          <a:ext cx="6257433" cy="936104"/>
        </p:xfrm>
        <a:graphic>
          <a:graphicData uri="http://schemas.openxmlformats.org/presentationml/2006/ole">
            <mc:AlternateContent xmlns:mc="http://schemas.openxmlformats.org/markup-compatibility/2006">
              <mc:Choice xmlns:v="urn:schemas-microsoft-com:vml" Requires="v">
                <p:oleObj spid="_x0000_s4104" name="Çalışma Sayfası" r:id="rId5" imgW="4945360" imgH="739237" progId="Excel.Sheet.12">
                  <p:embed/>
                </p:oleObj>
              </mc:Choice>
              <mc:Fallback>
                <p:oleObj name="Çalışma Sayfası" r:id="rId5" imgW="4945360" imgH="739237" progId="Excel.Sheet.12">
                  <p:embed/>
                  <p:pic>
                    <p:nvPicPr>
                      <p:cNvPr id="0" name=""/>
                      <p:cNvPicPr/>
                      <p:nvPr/>
                    </p:nvPicPr>
                    <p:blipFill>
                      <a:blip r:embed="rId6"/>
                      <a:stretch>
                        <a:fillRect/>
                      </a:stretch>
                    </p:blipFill>
                    <p:spPr>
                      <a:xfrm>
                        <a:off x="260647" y="1619672"/>
                        <a:ext cx="6257433" cy="936104"/>
                      </a:xfrm>
                      <a:prstGeom prst="rect">
                        <a:avLst/>
                      </a:prstGeom>
                    </p:spPr>
                  </p:pic>
                </p:oleObj>
              </mc:Fallback>
            </mc:AlternateContent>
          </a:graphicData>
        </a:graphic>
      </p:graphicFrame>
      <p:sp>
        <p:nvSpPr>
          <p:cNvPr id="9" name="Metin kutusu 8"/>
          <p:cNvSpPr txBox="1"/>
          <p:nvPr/>
        </p:nvSpPr>
        <p:spPr>
          <a:xfrm>
            <a:off x="152397" y="2914006"/>
            <a:ext cx="6537325" cy="3139321"/>
          </a:xfrm>
          <a:prstGeom prst="rect">
            <a:avLst/>
          </a:prstGeom>
          <a:noFill/>
        </p:spPr>
        <p:txBody>
          <a:bodyPr wrap="square" rtlCol="0">
            <a:spAutoFit/>
          </a:bodyPr>
          <a:lstStyle/>
          <a:p>
            <a:r>
              <a:rPr lang="tr-TR" b="1" dirty="0" smtClean="0">
                <a:solidFill>
                  <a:srgbClr val="002060"/>
                </a:solidFill>
              </a:rPr>
              <a:t>Yapılan Değerlendirme Sonucunda;</a:t>
            </a:r>
          </a:p>
          <a:p>
            <a:pPr marL="285750" indent="-285750">
              <a:buFont typeface="Arial" panose="020B0604020202020204" pitchFamily="34" charset="0"/>
              <a:buChar char="•"/>
            </a:pPr>
            <a:r>
              <a:rPr lang="tr-TR" b="1" dirty="0" smtClean="0">
                <a:solidFill>
                  <a:srgbClr val="002060"/>
                </a:solidFill>
              </a:rPr>
              <a:t>Mülklerimizin satış </a:t>
            </a:r>
            <a:r>
              <a:rPr lang="tr-TR" b="1" dirty="0">
                <a:solidFill>
                  <a:srgbClr val="002060"/>
                </a:solidFill>
              </a:rPr>
              <a:t>f</a:t>
            </a:r>
            <a:r>
              <a:rPr lang="tr-TR" b="1" dirty="0" smtClean="0">
                <a:solidFill>
                  <a:srgbClr val="002060"/>
                </a:solidFill>
              </a:rPr>
              <a:t>iyatının iyi bir şekilde </a:t>
            </a:r>
            <a:r>
              <a:rPr lang="tr-TR" b="1" dirty="0">
                <a:solidFill>
                  <a:srgbClr val="002060"/>
                </a:solidFill>
              </a:rPr>
              <a:t>b</a:t>
            </a:r>
            <a:r>
              <a:rPr lang="tr-TR" b="1" dirty="0" smtClean="0">
                <a:solidFill>
                  <a:srgbClr val="002060"/>
                </a:solidFill>
              </a:rPr>
              <a:t>elirlenmesi gerektiğini görüyoruz. </a:t>
            </a:r>
          </a:p>
          <a:p>
            <a:pPr marL="285750" indent="-285750">
              <a:buFont typeface="Arial" panose="020B0604020202020204" pitchFamily="34" charset="0"/>
              <a:buChar char="•"/>
            </a:pPr>
            <a:r>
              <a:rPr lang="tr-TR" b="1" dirty="0" smtClean="0">
                <a:solidFill>
                  <a:srgbClr val="002060"/>
                </a:solidFill>
              </a:rPr>
              <a:t>Belirlenmediği zaman uzun zamanlı piyasada kalıyor ve buda mülkün değerini düşürüyor. </a:t>
            </a:r>
          </a:p>
          <a:p>
            <a:pPr marL="285750" indent="-285750">
              <a:buFont typeface="Arial" panose="020B0604020202020204" pitchFamily="34" charset="0"/>
              <a:buChar char="•"/>
            </a:pPr>
            <a:r>
              <a:rPr lang="tr-TR" b="1" dirty="0" smtClean="0">
                <a:solidFill>
                  <a:srgbClr val="002060"/>
                </a:solidFill>
              </a:rPr>
              <a:t>Yapılan değerlendirme sonucu mülkünüzün satılmış emsal değerleme sonucuna göre  satış </a:t>
            </a:r>
            <a:r>
              <a:rPr lang="tr-TR" b="1" dirty="0">
                <a:solidFill>
                  <a:srgbClr val="002060"/>
                </a:solidFill>
              </a:rPr>
              <a:t>fiyatı : hesapladığımız m2 fiyatımız  </a:t>
            </a:r>
            <a:r>
              <a:rPr lang="tr-TR" b="1" dirty="0" smtClean="0">
                <a:solidFill>
                  <a:srgbClr val="002060"/>
                </a:solidFill>
              </a:rPr>
              <a:t>₺4.657,14 </a:t>
            </a:r>
            <a:r>
              <a:rPr lang="tr-TR" b="1" dirty="0" err="1" smtClean="0">
                <a:solidFill>
                  <a:srgbClr val="002060"/>
                </a:solidFill>
              </a:rPr>
              <a:t>dir</a:t>
            </a:r>
            <a:r>
              <a:rPr lang="tr-TR" b="1" dirty="0" smtClean="0">
                <a:solidFill>
                  <a:srgbClr val="002060"/>
                </a:solidFill>
              </a:rPr>
              <a:t>. Evimizin m2 sine göre net fiyatımız </a:t>
            </a:r>
            <a:r>
              <a:rPr lang="tr-TR" b="1" dirty="0" smtClean="0">
                <a:solidFill>
                  <a:srgbClr val="00B050"/>
                </a:solidFill>
              </a:rPr>
              <a:t>₺815.000,00 TL </a:t>
            </a:r>
            <a:r>
              <a:rPr lang="tr-TR" b="1" dirty="0" err="1" smtClean="0">
                <a:solidFill>
                  <a:srgbClr val="002060"/>
                </a:solidFill>
              </a:rPr>
              <a:t>dir</a:t>
            </a:r>
            <a:r>
              <a:rPr lang="tr-TR" b="1" dirty="0" smtClean="0">
                <a:solidFill>
                  <a:srgbClr val="002060"/>
                </a:solidFill>
              </a:rPr>
              <a:t>. </a:t>
            </a:r>
          </a:p>
          <a:p>
            <a:pPr marL="285750" indent="-285750">
              <a:buFont typeface="Arial" panose="020B0604020202020204" pitchFamily="34" charset="0"/>
              <a:buChar char="•"/>
            </a:pPr>
            <a:endParaRPr lang="tr-TR" dirty="0" smtClean="0"/>
          </a:p>
          <a:p>
            <a:pPr marL="285750" indent="-285750">
              <a:buFont typeface="Arial" panose="020B0604020202020204" pitchFamily="34" charset="0"/>
              <a:buChar char="•"/>
            </a:pPr>
            <a:endParaRPr lang="tr-TR" dirty="0"/>
          </a:p>
        </p:txBody>
      </p:sp>
      <p:sp>
        <p:nvSpPr>
          <p:cNvPr id="12" name="Metin kutusu 11"/>
          <p:cNvSpPr txBox="1"/>
          <p:nvPr/>
        </p:nvSpPr>
        <p:spPr>
          <a:xfrm>
            <a:off x="-1" y="171896"/>
            <a:ext cx="6669361" cy="400110"/>
          </a:xfrm>
          <a:prstGeom prst="rect">
            <a:avLst/>
          </a:prstGeom>
          <a:noFill/>
        </p:spPr>
        <p:txBody>
          <a:bodyPr wrap="square" rtlCol="0">
            <a:spAutoFit/>
          </a:bodyPr>
          <a:lstStyle/>
          <a:p>
            <a:pPr algn="ctr"/>
            <a:r>
              <a:rPr lang="tr-TR" sz="2000" b="1" dirty="0" smtClean="0">
                <a:solidFill>
                  <a:schemeClr val="bg1"/>
                </a:solidFill>
              </a:rPr>
              <a:t>        1588 </a:t>
            </a:r>
            <a:r>
              <a:rPr lang="tr-TR" sz="2000" b="1" dirty="0">
                <a:solidFill>
                  <a:schemeClr val="bg1"/>
                </a:solidFill>
              </a:rPr>
              <a:t>SOKAK NO: 9  ORTADOĞU VİLLALARI  / ANKARA </a:t>
            </a:r>
          </a:p>
        </p:txBody>
      </p:sp>
    </p:spTree>
    <p:extLst>
      <p:ext uri="{BB962C8B-B14F-4D97-AF65-F5344CB8AC3E}">
        <p14:creationId xmlns:p14="http://schemas.microsoft.com/office/powerpoint/2010/main" val="10217488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9213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Metin kutusu 7"/>
          <p:cNvSpPr txBox="1"/>
          <p:nvPr/>
        </p:nvSpPr>
        <p:spPr>
          <a:xfrm>
            <a:off x="-29198" y="683568"/>
            <a:ext cx="6858000" cy="461665"/>
          </a:xfrm>
          <a:prstGeom prst="rect">
            <a:avLst/>
          </a:prstGeom>
          <a:noFill/>
        </p:spPr>
        <p:txBody>
          <a:bodyPr wrap="square" rtlCol="0">
            <a:spAutoFit/>
          </a:bodyPr>
          <a:lstStyle/>
          <a:p>
            <a:pPr algn="ctr"/>
            <a:r>
              <a:rPr lang="tr-TR" sz="2400" b="1" dirty="0" smtClean="0">
                <a:solidFill>
                  <a:schemeClr val="bg1"/>
                </a:solidFill>
              </a:rPr>
              <a:t>       Konutumuzun Değerlemesi Kira Amortisman</a:t>
            </a:r>
          </a:p>
        </p:txBody>
      </p:sp>
      <p:sp>
        <p:nvSpPr>
          <p:cNvPr id="10" name="Metin kutusu 9"/>
          <p:cNvSpPr txBox="1"/>
          <p:nvPr/>
        </p:nvSpPr>
        <p:spPr>
          <a:xfrm>
            <a:off x="419105" y="5004048"/>
            <a:ext cx="5965800" cy="2585323"/>
          </a:xfrm>
          <a:prstGeom prst="rect">
            <a:avLst/>
          </a:prstGeom>
          <a:noFill/>
        </p:spPr>
        <p:txBody>
          <a:bodyPr wrap="none" rtlCol="0">
            <a:spAutoFit/>
          </a:bodyPr>
          <a:lstStyle/>
          <a:p>
            <a:r>
              <a:rPr lang="tr-TR" b="1" dirty="0" smtClean="0">
                <a:solidFill>
                  <a:srgbClr val="002060"/>
                </a:solidFill>
              </a:rPr>
              <a:t>Yukarıda Görmüş Olduğunuz Gayrimenkul  İle İlgili Özellikler;</a:t>
            </a:r>
          </a:p>
          <a:p>
            <a:pPr marL="285750" indent="-285750">
              <a:buFont typeface="Arial" panose="020B0604020202020204" pitchFamily="34" charset="0"/>
              <a:buChar char="•"/>
            </a:pPr>
            <a:r>
              <a:rPr lang="tr-TR" b="1" dirty="0" smtClean="0">
                <a:solidFill>
                  <a:srgbClr val="002060"/>
                </a:solidFill>
              </a:rPr>
              <a:t>Yapının durumu yapısızdır.</a:t>
            </a:r>
          </a:p>
          <a:p>
            <a:pPr marL="285750" indent="-285750">
              <a:buFont typeface="Arial" panose="020B0604020202020204" pitchFamily="34" charset="0"/>
              <a:buChar char="•"/>
            </a:pPr>
            <a:r>
              <a:rPr lang="tr-TR" b="1" dirty="0">
                <a:solidFill>
                  <a:srgbClr val="002060"/>
                </a:solidFill>
              </a:rPr>
              <a:t>3</a:t>
            </a:r>
            <a:r>
              <a:rPr lang="tr-TR" b="1" dirty="0" smtClean="0">
                <a:solidFill>
                  <a:srgbClr val="002060"/>
                </a:solidFill>
              </a:rPr>
              <a:t> Katlı Binadır.</a:t>
            </a:r>
          </a:p>
          <a:p>
            <a:pPr marL="285750" indent="-285750">
              <a:buFont typeface="Arial" panose="020B0604020202020204" pitchFamily="34" charset="0"/>
              <a:buChar char="•"/>
            </a:pPr>
            <a:r>
              <a:rPr lang="tr-TR" b="1" dirty="0" smtClean="0">
                <a:solidFill>
                  <a:srgbClr val="002060"/>
                </a:solidFill>
              </a:rPr>
              <a:t>Toplam Brüt M2 si 175.</a:t>
            </a:r>
          </a:p>
          <a:p>
            <a:pPr marL="285750" indent="-285750">
              <a:buFont typeface="Arial" panose="020B0604020202020204" pitchFamily="34" charset="0"/>
              <a:buChar char="•"/>
            </a:pPr>
            <a:r>
              <a:rPr lang="tr-TR" b="1" dirty="0" smtClean="0">
                <a:solidFill>
                  <a:srgbClr val="002060"/>
                </a:solidFill>
              </a:rPr>
              <a:t>Kombili ısınma sistemi vardır.</a:t>
            </a:r>
          </a:p>
          <a:p>
            <a:pPr marL="285750" indent="-285750">
              <a:buFont typeface="Arial" panose="020B0604020202020204" pitchFamily="34" charset="0"/>
              <a:buChar char="•"/>
            </a:pPr>
            <a:r>
              <a:rPr lang="tr-TR" b="1" dirty="0" smtClean="0">
                <a:solidFill>
                  <a:srgbClr val="002060"/>
                </a:solidFill>
              </a:rPr>
              <a:t>Açık Otoparkı bulunmaktadır. </a:t>
            </a:r>
          </a:p>
          <a:p>
            <a:pPr marL="285750" indent="-285750">
              <a:buFont typeface="Arial" panose="020B0604020202020204" pitchFamily="34" charset="0"/>
              <a:buChar char="•"/>
            </a:pPr>
            <a:r>
              <a:rPr lang="tr-TR" b="1" dirty="0" smtClean="0">
                <a:solidFill>
                  <a:srgbClr val="002060"/>
                </a:solidFill>
              </a:rPr>
              <a:t>Bahçesi Bulunmaktadır.</a:t>
            </a:r>
          </a:p>
          <a:p>
            <a:pPr marL="285750" indent="-285750">
              <a:buFont typeface="Arial" panose="020B0604020202020204" pitchFamily="34" charset="0"/>
              <a:buChar char="•"/>
            </a:pPr>
            <a:r>
              <a:rPr lang="tr-TR" b="1" dirty="0" err="1" smtClean="0">
                <a:solidFill>
                  <a:srgbClr val="002060"/>
                </a:solidFill>
              </a:rPr>
              <a:t>Cafe</a:t>
            </a:r>
            <a:r>
              <a:rPr lang="tr-TR" b="1" dirty="0" smtClean="0">
                <a:solidFill>
                  <a:srgbClr val="002060"/>
                </a:solidFill>
              </a:rPr>
              <a:t> Olarak Kiraya Verilmiştir.</a:t>
            </a:r>
          </a:p>
          <a:p>
            <a:pPr marL="285750" indent="-285750">
              <a:buFont typeface="Arial" panose="020B0604020202020204" pitchFamily="34" charset="0"/>
              <a:buChar char="•"/>
            </a:pPr>
            <a:r>
              <a:rPr lang="tr-TR" b="1" dirty="0" smtClean="0">
                <a:solidFill>
                  <a:srgbClr val="002060"/>
                </a:solidFill>
              </a:rPr>
              <a:t>Kira Bedeli 6.000 TL/Ay </a:t>
            </a:r>
            <a:r>
              <a:rPr lang="tr-TR" b="1" dirty="0" err="1" smtClean="0">
                <a:solidFill>
                  <a:srgbClr val="002060"/>
                </a:solidFill>
              </a:rPr>
              <a:t>Dır</a:t>
            </a:r>
            <a:r>
              <a:rPr lang="tr-TR" b="1" dirty="0" smtClean="0">
                <a:solidFill>
                  <a:srgbClr val="002060"/>
                </a:solidFill>
              </a:rPr>
              <a:t>.</a:t>
            </a:r>
          </a:p>
        </p:txBody>
      </p:sp>
      <p:pic>
        <p:nvPicPr>
          <p:cNvPr id="12" name="Picture 2"/>
          <p:cNvPicPr>
            <a:picLocks noChangeAspect="1" noChangeArrowheads="1"/>
          </p:cNvPicPr>
          <p:nvPr/>
        </p:nvPicPr>
        <p:blipFill>
          <a:blip r:embed="rId3"/>
          <a:srcRect/>
          <a:stretch>
            <a:fillRect/>
          </a:stretch>
        </p:blipFill>
        <p:spPr bwMode="auto">
          <a:xfrm>
            <a:off x="884936" y="1331640"/>
            <a:ext cx="5029732" cy="3555209"/>
          </a:xfrm>
          <a:prstGeom prst="rect">
            <a:avLst/>
          </a:prstGeom>
          <a:noFill/>
          <a:ln w="9525">
            <a:noFill/>
            <a:miter lim="800000"/>
            <a:headEnd/>
            <a:tailEnd/>
          </a:ln>
          <a:effectLst/>
        </p:spPr>
      </p:pic>
      <p:sp>
        <p:nvSpPr>
          <p:cNvPr id="13" name="Metin kutusu 12"/>
          <p:cNvSpPr txBox="1"/>
          <p:nvPr/>
        </p:nvSpPr>
        <p:spPr>
          <a:xfrm>
            <a:off x="-1" y="171896"/>
            <a:ext cx="6669361" cy="400110"/>
          </a:xfrm>
          <a:prstGeom prst="rect">
            <a:avLst/>
          </a:prstGeom>
          <a:noFill/>
        </p:spPr>
        <p:txBody>
          <a:bodyPr wrap="square" rtlCol="0">
            <a:spAutoFit/>
          </a:bodyPr>
          <a:lstStyle/>
          <a:p>
            <a:pPr algn="ctr"/>
            <a:r>
              <a:rPr lang="tr-TR" sz="2000" b="1" dirty="0" smtClean="0">
                <a:solidFill>
                  <a:schemeClr val="bg1"/>
                </a:solidFill>
              </a:rPr>
              <a:t>        1588 </a:t>
            </a:r>
            <a:r>
              <a:rPr lang="tr-TR" sz="2000" b="1" dirty="0">
                <a:solidFill>
                  <a:schemeClr val="bg1"/>
                </a:solidFill>
              </a:rPr>
              <a:t>SOKAK NO: 9  ORTADOĞU VİLLALARI  / ANKARA </a:t>
            </a:r>
          </a:p>
        </p:txBody>
      </p:sp>
    </p:spTree>
    <p:extLst>
      <p:ext uri="{BB962C8B-B14F-4D97-AF65-F5344CB8AC3E}">
        <p14:creationId xmlns:p14="http://schemas.microsoft.com/office/powerpoint/2010/main" val="86704747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1900</TotalTime>
  <Words>866</Words>
  <Application>Microsoft Office PowerPoint</Application>
  <PresentationFormat>Ekran Gösterisi (4:3)</PresentationFormat>
  <Paragraphs>114</Paragraphs>
  <Slides>16</Slides>
  <Notes>0</Notes>
  <HiddenSlides>0</HiddenSlides>
  <MMClips>0</MMClips>
  <ScaleCrop>false</ScaleCrop>
  <HeadingPairs>
    <vt:vector size="6" baseType="variant">
      <vt:variant>
        <vt:lpstr>Tema</vt:lpstr>
      </vt:variant>
      <vt:variant>
        <vt:i4>1</vt:i4>
      </vt:variant>
      <vt:variant>
        <vt:lpstr>Katıştırılmış OLE Hizmet Programları</vt:lpstr>
      </vt:variant>
      <vt:variant>
        <vt:i4>1</vt:i4>
      </vt:variant>
      <vt:variant>
        <vt:lpstr>Slayt Başlıkları</vt:lpstr>
      </vt:variant>
      <vt:variant>
        <vt:i4>16</vt:i4>
      </vt:variant>
    </vt:vector>
  </HeadingPairs>
  <TitlesOfParts>
    <vt:vector size="18" baseType="lpstr">
      <vt:lpstr>Ofis Teması</vt:lpstr>
      <vt:lpstr>Çalışma Sayfası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LENOVO</dc:creator>
  <cp:lastModifiedBy>Lenovo</cp:lastModifiedBy>
  <cp:revision>45</cp:revision>
  <dcterms:created xsi:type="dcterms:W3CDTF">2019-05-06T09:10:47Z</dcterms:created>
  <dcterms:modified xsi:type="dcterms:W3CDTF">2019-05-27T13:01:54Z</dcterms:modified>
</cp:coreProperties>
</file>